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330" r:id="rId2"/>
    <p:sldId id="303" r:id="rId3"/>
    <p:sldId id="297" r:id="rId4"/>
    <p:sldId id="257" r:id="rId5"/>
    <p:sldId id="317" r:id="rId6"/>
    <p:sldId id="306" r:id="rId7"/>
    <p:sldId id="304" r:id="rId8"/>
    <p:sldId id="315" r:id="rId9"/>
    <p:sldId id="318" r:id="rId10"/>
    <p:sldId id="258" r:id="rId11"/>
    <p:sldId id="298" r:id="rId12"/>
    <p:sldId id="319" r:id="rId13"/>
    <p:sldId id="316" r:id="rId14"/>
    <p:sldId id="320" r:id="rId15"/>
    <p:sldId id="308" r:id="rId16"/>
    <p:sldId id="300" r:id="rId17"/>
    <p:sldId id="322" r:id="rId18"/>
    <p:sldId id="323" r:id="rId19"/>
    <p:sldId id="326" r:id="rId20"/>
    <p:sldId id="324" r:id="rId21"/>
    <p:sldId id="325" r:id="rId22"/>
    <p:sldId id="302" r:id="rId23"/>
    <p:sldId id="327" r:id="rId24"/>
    <p:sldId id="309" r:id="rId25"/>
    <p:sldId id="264" r:id="rId26"/>
    <p:sldId id="265" r:id="rId27"/>
    <p:sldId id="266" r:id="rId28"/>
    <p:sldId id="310" r:id="rId29"/>
    <p:sldId id="275" r:id="rId30"/>
    <p:sldId id="276" r:id="rId31"/>
    <p:sldId id="277" r:id="rId32"/>
    <p:sldId id="278" r:id="rId33"/>
    <p:sldId id="313" r:id="rId34"/>
    <p:sldId id="282" r:id="rId35"/>
    <p:sldId id="328" r:id="rId3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>
        <p:scale>
          <a:sx n="107" d="100"/>
          <a:sy n="107" d="100"/>
        </p:scale>
        <p:origin x="-7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TW" alt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0F34A-6B2E-49A9-AA69-4543B225FA5F}" type="datetimeFigureOut">
              <a:rPr lang="en-US" altLang="zh-TW"/>
              <a:pPr/>
              <a:t>1/18/2013</a:t>
            </a:fld>
            <a:endParaRPr lang="en-US" alt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TW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0E1F40-DC1B-4E21-AC0B-09A8E2D5413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504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C2BE582-2D17-4120-98C4-D3FE3BBC9246}" type="slidenum">
              <a:rPr lang="ms-MY"/>
              <a:pPr eaLnBrk="1" hangingPunct="1"/>
              <a:t>1</a:t>
            </a:fld>
            <a:endParaRPr lang="ms-MY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524000" y="693738"/>
            <a:ext cx="3917950" cy="2938462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3871913"/>
            <a:ext cx="4953000" cy="5316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6F041E4-540D-46AB-9D6B-23FA33692DA2}" type="slidenum">
              <a:rPr lang="en-US" altLang="zh-TW"/>
              <a:pPr eaLnBrk="1" hangingPunct="1"/>
              <a:t>29</a:t>
            </a:fld>
            <a:endParaRPr lang="en-US" altLang="zh-TW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arenR"/>
            </a:pPr>
            <a:r>
              <a:rPr lang="en-US" altLang="zh-TW" smtClean="0">
                <a:latin typeface="Arial" pitchFamily="34" charset="0"/>
              </a:rPr>
              <a:t>Especially for companies that are mainly distributors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arenR"/>
            </a:pPr>
            <a:r>
              <a:rPr lang="en-US" altLang="zh-TW" smtClean="0">
                <a:latin typeface="Arial" pitchFamily="34" charset="0"/>
              </a:rPr>
              <a:t>Companies to update latest information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13" name="Oval 23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altLang="zh-TW">
              <a:solidFill>
                <a:srgbClr val="FFFFFF"/>
              </a:solidFill>
            </a:endParaRPr>
          </a:p>
        </p:txBody>
      </p:sp>
      <p:sp>
        <p:nvSpPr>
          <p:cNvPr id="14" name="Oval 24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altLang="zh-TW">
              <a:solidFill>
                <a:srgbClr val="FFFFFF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0B89CE3E-93DD-45DD-B1F9-C93FD4318A4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6318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B450E-D43E-4B08-AF47-D3F2753E3E3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756752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10" name="Straight Connector 21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Oval 2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altLang="zh-TW">
              <a:solidFill>
                <a:srgbClr val="FFFFFF"/>
              </a:solidFill>
            </a:endParaRPr>
          </a:p>
        </p:txBody>
      </p:sp>
      <p:sp>
        <p:nvSpPr>
          <p:cNvPr id="12" name="Oval 2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altLang="zh-TW">
              <a:solidFill>
                <a:srgbClr val="FFFFFF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FCDE9B9B-CF6F-4ADD-99AC-F8F61F49F8CB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1905748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1B925421-C817-4FDF-AA3B-F4E8E61B259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602602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12" name="Straight Connector 24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Oval 25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altLang="zh-TW">
              <a:solidFill>
                <a:srgbClr val="FFFFFF"/>
              </a:solidFill>
            </a:endParaRPr>
          </a:p>
        </p:txBody>
      </p:sp>
      <p:sp>
        <p:nvSpPr>
          <p:cNvPr id="14" name="Oval 26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altLang="zh-TW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6E56D4F9-AA2B-4F77-93D1-5EF5EFA01ED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987313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99210-6895-4045-A494-06FB8D3933A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4732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12" name="Rectangle 2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altLang="zh-TW">
              <a:solidFill>
                <a:srgbClr val="FFFFFF"/>
              </a:solidFill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14" name="Straight Connector 2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16" name="Oval 2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altLang="zh-TW">
              <a:solidFill>
                <a:srgbClr val="FFFFFF"/>
              </a:solidFill>
            </a:endParaRPr>
          </a:p>
        </p:txBody>
      </p:sp>
      <p:sp>
        <p:nvSpPr>
          <p:cNvPr id="17" name="Ova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altLang="zh-TW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BB5BE180-4287-438F-A263-7120932B580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203403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50A466AC-0921-42CA-BE46-118C4E8173C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81405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4B1017-4A80-41F1-B97D-B886740C82E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90711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10" name="Rectangle 2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altLang="zh-TW">
              <a:solidFill>
                <a:srgbClr val="FFFFFF"/>
              </a:solidFill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12" name="Straight Connector 23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Oval 24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altLang="zh-TW">
              <a:solidFill>
                <a:srgbClr val="FFFFFF"/>
              </a:solidFill>
            </a:endParaRPr>
          </a:p>
        </p:txBody>
      </p:sp>
      <p:sp>
        <p:nvSpPr>
          <p:cNvPr id="14" name="Oval 25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altLang="zh-TW">
              <a:solidFill>
                <a:srgbClr val="FFFFFF"/>
              </a:solidFill>
            </a:endParaRPr>
          </a:p>
        </p:txBody>
      </p:sp>
      <p:sp>
        <p:nvSpPr>
          <p:cNvPr id="15" name="Rectangle 26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5841BF19-FFAE-402B-8EC8-56A7F4E9CBBC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742174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5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11" name="Rectangle 21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altLang="zh-TW">
              <a:solidFill>
                <a:srgbClr val="FFFFFF"/>
              </a:solidFill>
            </a:endParaRPr>
          </a:p>
        </p:txBody>
      </p:sp>
      <p:sp>
        <p:nvSpPr>
          <p:cNvPr id="12" name="Rectangle 23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13" name="Oval 24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altLang="zh-TW">
              <a:solidFill>
                <a:srgbClr val="FFFFFF"/>
              </a:solidFill>
            </a:endParaRPr>
          </a:p>
        </p:txBody>
      </p:sp>
      <p:sp>
        <p:nvSpPr>
          <p:cNvPr id="14" name="Oval 25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altLang="zh-TW">
              <a:solidFill>
                <a:srgbClr val="FFFFFF"/>
              </a:solidFill>
            </a:endParaRPr>
          </a:p>
        </p:txBody>
      </p:sp>
      <p:sp>
        <p:nvSpPr>
          <p:cNvPr id="15" name="Rectangle 26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CF9260B4-FF20-4FEF-A927-97F5DDB388CE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294449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endParaRPr lang="zh-TW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endParaRPr lang="zh-TW" altLang="zh-TW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zh-TW" altLang="zh-TW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altLang="zh-TW">
              <a:solidFill>
                <a:srgbClr val="FFFFFF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altLang="zh-TW">
              <a:solidFill>
                <a:srgbClr val="FFFF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7B9899"/>
                </a:solidFill>
              </a:defRPr>
            </a:lvl1pPr>
          </a:lstStyle>
          <a:p>
            <a:fld id="{A0E9D9F5-2ED8-42EF-A117-E4F85245E9AA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pfk.gov.my/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124200" y="4800600"/>
            <a:ext cx="5105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zh-TW" sz="1400" b="1">
                <a:solidFill>
                  <a:schemeClr val="tx2"/>
                </a:solidFill>
              </a:rPr>
              <a:t>National Pharmaceutical Control Bureau</a:t>
            </a:r>
          </a:p>
          <a:p>
            <a:pPr eaLnBrk="1" hangingPunct="1"/>
            <a:r>
              <a:rPr lang="en-US" altLang="zh-TW" sz="1400" b="1">
                <a:solidFill>
                  <a:schemeClr val="tx2"/>
                </a:solidFill>
              </a:rPr>
              <a:t>Ministry of Health Malaysia</a:t>
            </a:r>
          </a:p>
          <a:p>
            <a:pPr eaLnBrk="1" hangingPunct="1"/>
            <a:r>
              <a:rPr lang="en-US" altLang="zh-TW" sz="1400" b="1">
                <a:solidFill>
                  <a:schemeClr val="tx2"/>
                </a:solidFill>
              </a:rPr>
              <a:t>Jalan Universiti, </a:t>
            </a:r>
          </a:p>
          <a:p>
            <a:pPr eaLnBrk="1" hangingPunct="1"/>
            <a:r>
              <a:rPr lang="en-US" altLang="zh-TW" sz="1400" b="1">
                <a:solidFill>
                  <a:schemeClr val="tx2"/>
                </a:solidFill>
              </a:rPr>
              <a:t>46730 Petaling Jaya, Selangor</a:t>
            </a:r>
          </a:p>
          <a:p>
            <a:pPr eaLnBrk="1" hangingPunct="1"/>
            <a:r>
              <a:rPr lang="ms-MY" sz="1400" b="1">
                <a:solidFill>
                  <a:srgbClr val="333399"/>
                </a:solidFill>
              </a:rPr>
              <a:t>Tel : 603-78835400 Fax : 603-79562924 </a:t>
            </a:r>
          </a:p>
          <a:p>
            <a:pPr eaLnBrk="1" hangingPunct="1"/>
            <a:r>
              <a:rPr lang="ms-MY" sz="1400" b="1">
                <a:solidFill>
                  <a:srgbClr val="333399"/>
                </a:solidFill>
              </a:rPr>
              <a:t>Website : </a:t>
            </a:r>
            <a:r>
              <a:rPr lang="ms-MY" sz="1400" b="1">
                <a:hlinkClick r:id="rId3"/>
              </a:rPr>
              <a:t>www.bpfk.gov.my</a:t>
            </a:r>
            <a:endParaRPr lang="ms-MY" sz="1400" b="1"/>
          </a:p>
          <a:p>
            <a:pPr eaLnBrk="1" hangingPunct="1"/>
            <a:r>
              <a:rPr lang="ms-MY" sz="1400" b="1"/>
              <a:t>Email : nik@bpfk.gov.my</a:t>
            </a:r>
          </a:p>
        </p:txBody>
      </p:sp>
      <p:pic>
        <p:nvPicPr>
          <p:cNvPr id="13315" name="Picture 3" descr="WHO%20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600"/>
            <a:ext cx="1295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pics_logo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57600"/>
            <a:ext cx="1295400" cy="914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04800" y="2819400"/>
            <a:ext cx="2057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zh-TW" sz="1000" b="1" i="1">
                <a:solidFill>
                  <a:srgbClr val="333399"/>
                </a:solidFill>
              </a:rPr>
              <a:t>WHO Collaborating Centre </a:t>
            </a:r>
          </a:p>
          <a:p>
            <a:pPr eaLnBrk="1" hangingPunct="1"/>
            <a:r>
              <a:rPr lang="en-US" altLang="zh-TW" sz="1000" b="1" i="1">
                <a:solidFill>
                  <a:srgbClr val="333399"/>
                </a:solidFill>
              </a:rPr>
              <a:t>for Regulatory Control of Pharmaceuticals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28600" y="4572000"/>
            <a:ext cx="2209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zh-TW" sz="1000" b="1" i="1">
                <a:solidFill>
                  <a:srgbClr val="333399"/>
                </a:solidFill>
              </a:rPr>
              <a:t>Member of Pharmaceutical </a:t>
            </a:r>
          </a:p>
          <a:p>
            <a:pPr eaLnBrk="1" hangingPunct="1"/>
            <a:r>
              <a:rPr lang="en-US" altLang="zh-TW" sz="1000" b="1" i="1">
                <a:solidFill>
                  <a:srgbClr val="333399"/>
                </a:solidFill>
              </a:rPr>
              <a:t>Inspection Cooperation Scheme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28600" y="6248400"/>
            <a:ext cx="1838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zh-TW" sz="1000" b="1" i="1">
                <a:solidFill>
                  <a:srgbClr val="333399"/>
                </a:solidFill>
              </a:rPr>
              <a:t>Certified to ISO 9001:2000</a:t>
            </a:r>
          </a:p>
          <a:p>
            <a:pPr algn="ctr" eaLnBrk="1" hangingPunct="1"/>
            <a:r>
              <a:rPr lang="en-US" altLang="zh-TW" sz="1000" b="1" i="1">
                <a:solidFill>
                  <a:srgbClr val="333399"/>
                </a:solidFill>
              </a:rPr>
              <a:t>Cert.  No: AR 2293</a:t>
            </a:r>
          </a:p>
        </p:txBody>
      </p:sp>
      <p:pic>
        <p:nvPicPr>
          <p:cNvPr id="13320" name="Picture 9" descr="Logo Kerajaan Malaysi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1295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10" descr="sirim t4 2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105400"/>
            <a:ext cx="1371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2209800" y="1524000"/>
            <a:ext cx="6705600" cy="2514600"/>
          </a:xfrm>
          <a:prstGeom prst="rect">
            <a:avLst/>
          </a:prstGeom>
          <a:solidFill>
            <a:srgbClr val="CC00CC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zh-TW" sz="28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altLang="zh-TW" sz="3200" b="1">
                <a:solidFill>
                  <a:schemeClr val="bg1"/>
                </a:solidFill>
              </a:rPr>
              <a:t>ASEAN Cosmetic Directive :</a:t>
            </a:r>
            <a:br>
              <a:rPr lang="en-US" altLang="zh-TW" sz="3200" b="1">
                <a:solidFill>
                  <a:schemeClr val="bg1"/>
                </a:solidFill>
              </a:rPr>
            </a:br>
            <a:r>
              <a:rPr lang="en-US" altLang="zh-TW" sz="3200" b="1">
                <a:solidFill>
                  <a:schemeClr val="bg1"/>
                </a:solidFill>
              </a:rPr>
              <a:t>Guidelines for Product</a:t>
            </a:r>
          </a:p>
          <a:p>
            <a:r>
              <a:rPr lang="en-US" altLang="zh-TW" sz="3200" b="1">
                <a:solidFill>
                  <a:schemeClr val="bg1"/>
                </a:solidFill>
              </a:rPr>
              <a:t> Information File</a:t>
            </a:r>
          </a:p>
          <a:p>
            <a:r>
              <a:rPr lang="en-US" altLang="zh-TW" sz="3200" b="1">
                <a:solidFill>
                  <a:schemeClr val="bg1"/>
                </a:solidFill>
              </a:rPr>
              <a:t> (PIF)</a:t>
            </a:r>
            <a:endParaRPr lang="en-US" altLang="zh-TW" sz="3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  <a:p>
            <a:endParaRPr lang="en-US" altLang="zh-TW" sz="28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chemeClr val="tx1"/>
                </a:solidFill>
                <a:ea typeface="新細明體" pitchFamily="18" charset="-120"/>
              </a:rPr>
              <a:t>Recommended PIF Format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en-GB" altLang="zh-CN" sz="2400" smtClean="0">
              <a:cs typeface="方正舒体"/>
            </a:endParaRPr>
          </a:p>
          <a:p>
            <a:pPr eaLnBrk="1" hangingPunct="1"/>
            <a:r>
              <a:rPr lang="en-GB" altLang="zh-CN" sz="2400" smtClean="0">
                <a:cs typeface="方正舒体"/>
              </a:rPr>
              <a:t>Part I : Administrative Documents and Product Summary</a:t>
            </a:r>
          </a:p>
          <a:p>
            <a:pPr eaLnBrk="1" hangingPunct="1"/>
            <a:r>
              <a:rPr lang="en-GB" altLang="zh-CN" sz="2400" smtClean="0">
                <a:cs typeface="方正舒体"/>
              </a:rPr>
              <a:t>Part II : Quality Data of Raw Material </a:t>
            </a:r>
          </a:p>
          <a:p>
            <a:pPr eaLnBrk="1" hangingPunct="1"/>
            <a:r>
              <a:rPr lang="en-GB" altLang="zh-CN" sz="2400" smtClean="0">
                <a:cs typeface="方正舒体"/>
              </a:rPr>
              <a:t>Part III : Quality Data of Finished Product</a:t>
            </a:r>
          </a:p>
          <a:p>
            <a:pPr eaLnBrk="1" hangingPunct="1"/>
            <a:r>
              <a:rPr lang="en-GB" altLang="zh-CN" sz="2400" smtClean="0">
                <a:cs typeface="方正舒体"/>
              </a:rPr>
              <a:t>Part IV : Safety and Efficacy Data</a:t>
            </a:r>
            <a:endParaRPr lang="en-US" altLang="zh-TW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01625" y="460375"/>
            <a:ext cx="8534400" cy="758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Part I: Administrative Documents and Product Summary (1)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342900" lvl="1" indent="-342900" eaLnBrk="1" hangingPunct="1">
              <a:buFont typeface="Wingdings" pitchFamily="2" charset="2"/>
              <a:buChar char="Ø"/>
            </a:pPr>
            <a:endParaRPr lang="en-GB" altLang="zh-CN" sz="2400" smtClean="0">
              <a:cs typeface="方正舒体"/>
            </a:endParaRPr>
          </a:p>
          <a:p>
            <a:pPr marL="342900" lvl="1" indent="-342900" eaLnBrk="1" hangingPunct="1">
              <a:buFont typeface="Wingdings" pitchFamily="2" charset="2"/>
              <a:buChar char="Ø"/>
            </a:pPr>
            <a:r>
              <a:rPr lang="en-GB" altLang="zh-CN" sz="2800" smtClean="0">
                <a:solidFill>
                  <a:schemeClr val="tx1"/>
                </a:solidFill>
                <a:cs typeface="方正舒体"/>
              </a:rPr>
              <a:t>Contains the administrative documents and key summary information that are specific to a single product;</a:t>
            </a:r>
          </a:p>
          <a:p>
            <a:pPr marL="342900" lvl="1" indent="-342900" eaLnBrk="1" hangingPunct="1">
              <a:buFont typeface="Arial" pitchFamily="34" charset="0"/>
              <a:buNone/>
            </a:pPr>
            <a:r>
              <a:rPr lang="en-GB" altLang="zh-CN" smtClean="0">
                <a:solidFill>
                  <a:schemeClr val="tx1"/>
                </a:solidFill>
                <a:cs typeface="方正舒体"/>
              </a:rPr>
              <a:t>		 </a:t>
            </a:r>
            <a:r>
              <a:rPr lang="en-GB" altLang="zh-CN" sz="2400" smtClean="0">
                <a:solidFill>
                  <a:schemeClr val="tx1"/>
                </a:solidFill>
                <a:cs typeface="方正舒体"/>
              </a:rPr>
              <a:t>i.e. this part would provide an ample overview of the  	finished product </a:t>
            </a:r>
            <a:r>
              <a:rPr lang="en-US" altLang="zh-TW" sz="2400" smtClean="0">
                <a:solidFill>
                  <a:schemeClr val="tx1"/>
                </a:solidFill>
              </a:rPr>
              <a:t>Administrative Documentation</a:t>
            </a:r>
          </a:p>
          <a:p>
            <a:pPr marL="342900" lvl="1" indent="-342900" eaLnBrk="1" hangingPunct="1">
              <a:buFont typeface="Wingdings" pitchFamily="2" charset="2"/>
              <a:buChar char="Ø"/>
            </a:pPr>
            <a:endParaRPr lang="en-US" altLang="zh-TW" sz="2400" smtClean="0"/>
          </a:p>
          <a:p>
            <a:pPr marL="742950" lvl="2" indent="-342900" eaLnBrk="1" hangingPunct="1">
              <a:buFont typeface="Wingdings" pitchFamily="2" charset="2"/>
              <a:buChar char="Ø"/>
            </a:pPr>
            <a:endParaRPr lang="en-US" altLang="zh-TW" smtClean="0"/>
          </a:p>
          <a:p>
            <a:pPr marL="342900" lvl="1" indent="-342900" eaLnBrk="1" hangingPunct="1">
              <a:buFont typeface="Wingdings" pitchFamily="2" charset="2"/>
              <a:buChar char="Ø"/>
            </a:pPr>
            <a:endParaRPr lang="en-US" altLang="zh-TW" sz="2400" smtClean="0"/>
          </a:p>
          <a:p>
            <a:pPr eaLnBrk="1" hangingPunct="1"/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01625" y="460375"/>
            <a:ext cx="8534400" cy="758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Part I: Administrative Documents and Product Summary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7924800" cy="4525963"/>
          </a:xfrm>
        </p:spPr>
        <p:txBody>
          <a:bodyPr>
            <a:normAutofit/>
          </a:bodyPr>
          <a:lstStyle/>
          <a:p>
            <a:pPr marL="609600" lvl="1" indent="-609600" eaLnBrk="1" hangingPunct="1">
              <a:buFontTx/>
              <a:buNone/>
            </a:pPr>
            <a:r>
              <a:rPr lang="en-US" altLang="zh-TW" sz="2400" smtClean="0">
                <a:solidFill>
                  <a:schemeClr val="tx1"/>
                </a:solidFill>
              </a:rPr>
              <a:t>1. Administrative documentation:</a:t>
            </a:r>
          </a:p>
          <a:p>
            <a:pPr marL="609600" lvl="1" indent="-609600" eaLnBrk="1" hangingPunct="1">
              <a:buFontTx/>
              <a:buNone/>
            </a:pPr>
            <a:endParaRPr lang="en-US" altLang="zh-TW" smtClean="0"/>
          </a:p>
          <a:p>
            <a:pPr marL="609600" indent="-609600" eaLnBrk="1" hangingPunct="1">
              <a:buFont typeface="Arial" pitchFamily="34" charset="0"/>
              <a:buChar char="•"/>
            </a:pPr>
            <a:r>
              <a:rPr lang="en-US" altLang="zh-TW" sz="2400" smtClean="0"/>
              <a:t>Copy of the notification form bearing the   acknowledgement receipt from the Authorities; </a:t>
            </a:r>
          </a:p>
          <a:p>
            <a:pPr marL="609600" indent="-609600" eaLnBrk="1" hangingPunct="1">
              <a:buFont typeface="Arial" pitchFamily="34" charset="0"/>
              <a:buChar char="•"/>
            </a:pPr>
            <a:endParaRPr lang="en-US" altLang="zh-TW" sz="2400" smtClean="0"/>
          </a:p>
          <a:p>
            <a:pPr marL="609600" indent="-609600" eaLnBrk="1" hangingPunct="1">
              <a:buFont typeface="Arial" pitchFamily="34" charset="0"/>
              <a:buChar char="•"/>
            </a:pPr>
            <a:r>
              <a:rPr lang="en-US" altLang="zh-TW" sz="2400" smtClean="0"/>
              <a:t> Authorization letter from product owner (if required); </a:t>
            </a:r>
          </a:p>
          <a:p>
            <a:pPr marL="609600" indent="-609600" eaLnBrk="1" hangingPunct="1">
              <a:buFont typeface="Arial" pitchFamily="34" charset="0"/>
              <a:buChar char="•"/>
            </a:pPr>
            <a:endParaRPr lang="en-US" altLang="zh-TW" sz="2400" smtClean="0"/>
          </a:p>
          <a:p>
            <a:pPr marL="609600" indent="-609600" eaLnBrk="1" hangingPunct="1">
              <a:buFont typeface="Arial" pitchFamily="34" charset="0"/>
              <a:buChar char="•"/>
            </a:pPr>
            <a:r>
              <a:rPr lang="en-US" altLang="zh-TW" sz="2400" smtClean="0"/>
              <a:t> Other relevant documents e.g. license to operate, certificate of incorporation, etc; </a:t>
            </a:r>
          </a:p>
          <a:p>
            <a:pPr marL="609600" indent="-609600" eaLnBrk="1" hangingPunct="1">
              <a:buFont typeface="Arial" pitchFamily="34" charset="0"/>
              <a:buChar char="•"/>
            </a:pPr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01625" y="384175"/>
            <a:ext cx="8534400" cy="758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Part I: Administrative Documents and Product Summary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lvl="1" eaLnBrk="1" hangingPunct="1">
              <a:buFontTx/>
              <a:buNone/>
            </a:pPr>
            <a:r>
              <a:rPr lang="en-US" altLang="zh-TW" sz="2400" smtClean="0">
                <a:solidFill>
                  <a:schemeClr val="tx1"/>
                </a:solidFill>
              </a:rPr>
              <a:t>2. Qualitative and Quantitative formula of the product</a:t>
            </a:r>
          </a:p>
          <a:p>
            <a:pPr lvl="2" eaLnBrk="1" hangingPunct="1">
              <a:buFont typeface="Wingdings" pitchFamily="2" charset="2"/>
              <a:buChar char="ü"/>
            </a:pPr>
            <a:r>
              <a:rPr lang="en-US" altLang="zh-TW" smtClean="0"/>
              <a:t>INCI or other ACD approved reference names and corresponding concentrations of the ingredients)</a:t>
            </a:r>
          </a:p>
          <a:p>
            <a:pPr lvl="2" eaLnBrk="1" hangingPunct="1">
              <a:buFont typeface="Wingdings" pitchFamily="2" charset="2"/>
              <a:buChar char="ü"/>
            </a:pPr>
            <a:r>
              <a:rPr lang="en-US" altLang="zh-TW" smtClean="0"/>
              <a:t>specify the functions of each raw material/ ingredient</a:t>
            </a:r>
          </a:p>
          <a:p>
            <a:pPr lvl="2" eaLnBrk="1" hangingPunct="1">
              <a:buFont typeface="Wingdings" pitchFamily="2" charset="2"/>
              <a:buChar char="ü"/>
            </a:pPr>
            <a:r>
              <a:rPr lang="en-US" altLang="zh-TW" smtClean="0"/>
              <a:t>For fragrance materials, name and code number of the composition and the    identity of the supplier; </a:t>
            </a:r>
          </a:p>
          <a:p>
            <a:pPr lvl="2" eaLnBrk="1" hangingPunct="1">
              <a:buFont typeface="Wingdings" pitchFamily="2" charset="2"/>
              <a:buChar char="ü"/>
            </a:pPr>
            <a:endParaRPr lang="en-US" altLang="zh-TW" smtClean="0"/>
          </a:p>
          <a:p>
            <a:pPr marL="609600" indent="-609600" eaLnBrk="1" hangingPunct="1">
              <a:buFontTx/>
              <a:buNone/>
            </a:pPr>
            <a:r>
              <a:rPr lang="en-US" altLang="zh-TW" sz="2400" smtClean="0"/>
              <a:t>	3. Product presentation and label</a:t>
            </a:r>
          </a:p>
          <a:p>
            <a:pPr marL="609600" indent="-609600" eaLnBrk="1" hangingPunct="1">
              <a:buFontTx/>
              <a:buNone/>
            </a:pPr>
            <a:r>
              <a:rPr lang="en-US" altLang="zh-TW" sz="2400" smtClean="0"/>
              <a:t>		- </a:t>
            </a:r>
            <a:r>
              <a:rPr lang="en-US" altLang="zh-TW" sz="2000" smtClean="0"/>
              <a:t>Outer and inner labels; </a:t>
            </a:r>
          </a:p>
          <a:p>
            <a:pPr marL="609600" indent="-609600" eaLnBrk="1" hangingPunct="1">
              <a:buFontTx/>
              <a:buNone/>
            </a:pPr>
            <a:r>
              <a:rPr lang="en-US" altLang="zh-TW" sz="2000" smtClean="0"/>
              <a:t>		 - Consumer information leaflet and instruction for use (if part of 	    the product sold); </a:t>
            </a:r>
          </a:p>
          <a:p>
            <a:pPr lvl="1" eaLnBrk="1" hangingPunct="1">
              <a:buFontTx/>
              <a:buNone/>
            </a:pPr>
            <a:endParaRPr lang="en-US" altLang="zh-TW" sz="2000" smtClean="0"/>
          </a:p>
          <a:p>
            <a:pPr marL="609600" indent="-609600" eaLnBrk="1" hangingPunct="1">
              <a:buFontTx/>
              <a:buNone/>
            </a:pPr>
            <a:endParaRPr lang="en-US" altLang="zh-TW" sz="1600" smtClean="0"/>
          </a:p>
          <a:p>
            <a:pPr marL="609600" indent="-609600" eaLnBrk="1" hangingPunct="1">
              <a:buFontTx/>
              <a:buNone/>
            </a:pPr>
            <a:endParaRPr lang="en-US" altLang="zh-TW" sz="1600" smtClean="0"/>
          </a:p>
          <a:p>
            <a:pPr marL="609600" indent="-609600" eaLnBrk="1" hangingPunct="1">
              <a:buFont typeface="Arial" pitchFamily="34" charset="0"/>
              <a:buChar char="•"/>
            </a:pPr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01625" y="384175"/>
            <a:ext cx="8534400" cy="758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Part I: Administrative Documents and Product Summary (4)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zh-TW" sz="2800" smtClean="0"/>
              <a:t>4. Manufacturing statement: </a:t>
            </a:r>
          </a:p>
          <a:p>
            <a:pPr marL="609600" indent="-609600" eaLnBrk="1" hangingPunct="1">
              <a:buFontTx/>
              <a:buNone/>
            </a:pPr>
            <a:r>
              <a:rPr lang="en-US" altLang="zh-TW" smtClean="0"/>
              <a:t>- </a:t>
            </a:r>
            <a:r>
              <a:rPr lang="en-US" altLang="zh-TW" sz="2400" smtClean="0"/>
              <a:t>Statement of compliance to ASEAN Good Manufacturing</a:t>
            </a:r>
          </a:p>
          <a:p>
            <a:pPr marL="609600" indent="-609600" eaLnBrk="1" hangingPunct="1">
              <a:buFontTx/>
              <a:buNone/>
            </a:pPr>
            <a:r>
              <a:rPr lang="en-US" altLang="zh-TW" sz="2400" smtClean="0"/>
              <a:t>    Practice (GMP) Guidelines or ASEAN Cosmetics</a:t>
            </a:r>
          </a:p>
          <a:p>
            <a:pPr marL="609600" indent="-609600" eaLnBrk="1" hangingPunct="1">
              <a:buFontTx/>
              <a:buNone/>
            </a:pPr>
            <a:r>
              <a:rPr lang="en-US" altLang="zh-TW" sz="2400" smtClean="0"/>
              <a:t>    Committee (ACC) approved equivalents*;</a:t>
            </a:r>
          </a:p>
          <a:p>
            <a:pPr marL="609600" indent="-609600" eaLnBrk="1" hangingPunct="1">
              <a:buFontTx/>
              <a:buNone/>
            </a:pPr>
            <a:endParaRPr lang="en-US" altLang="zh-TW" sz="2400" smtClean="0"/>
          </a:p>
          <a:p>
            <a:pPr marL="609600" indent="-609600" eaLnBrk="1" hangingPunct="1">
              <a:buFontTx/>
              <a:buChar char="-"/>
            </a:pPr>
            <a:r>
              <a:rPr lang="en-US" altLang="zh-TW" sz="2400" smtClean="0"/>
              <a:t>Batch coding system;</a:t>
            </a:r>
          </a:p>
          <a:p>
            <a:pPr marL="609600" indent="-609600" eaLnBrk="1" hangingPunct="1">
              <a:buFontTx/>
              <a:buChar char="-"/>
            </a:pPr>
            <a:endParaRPr lang="en-US" altLang="zh-TW" sz="2400" smtClean="0"/>
          </a:p>
          <a:p>
            <a:pPr marL="609600" indent="-609600" eaLnBrk="1" hangingPunct="1">
              <a:buFontTx/>
              <a:buChar char="-"/>
            </a:pPr>
            <a:r>
              <a:rPr lang="en-US" altLang="zh-TW" sz="1800" smtClean="0"/>
              <a:t>* Good Manufacturing Practices for Pharmaceutical Products, World Health Organisation (WHO) for pharmaceuticals</a:t>
            </a:r>
          </a:p>
          <a:p>
            <a:pPr marL="609600" indent="-609600" eaLnBrk="1" hangingPunct="1">
              <a:buFontTx/>
              <a:buChar char="-"/>
            </a:pPr>
            <a:r>
              <a:rPr lang="en-US" altLang="zh-TW" sz="1800" smtClean="0"/>
              <a:t>* ISO Standard 22716: Cosmetics - Good Manufacturing Practices (GMP) </a:t>
            </a:r>
          </a:p>
          <a:p>
            <a:pPr marL="609600" indent="-609600" eaLnBrk="1" hangingPunct="1">
              <a:buFontTx/>
              <a:buChar char="-"/>
            </a:pPr>
            <a:endParaRPr lang="en-US" altLang="zh-TW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01625" y="384175"/>
            <a:ext cx="8534400" cy="758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Part I: Administrative Documents and Product Summary (5)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altLang="zh-TW" sz="2400" smtClean="0">
                <a:solidFill>
                  <a:schemeClr val="tx1"/>
                </a:solidFill>
              </a:rPr>
              <a:t>5. Safety Assessment (summary) as per the ASEAN Guidelines for the Safety Assessment</a:t>
            </a:r>
          </a:p>
          <a:p>
            <a:pPr lvl="2" eaLnBrk="1" hangingPunct="1">
              <a:buFont typeface="Wingdings" pitchFamily="2" charset="2"/>
              <a:buChar char="ü"/>
            </a:pPr>
            <a:r>
              <a:rPr lang="en-US" altLang="zh-TW" smtClean="0"/>
              <a:t>Safety statement (signed statement of opinion, including the name and qualifications of the safety assessor);</a:t>
            </a:r>
          </a:p>
          <a:p>
            <a:pPr lvl="2" eaLnBrk="1" hangingPunct="1">
              <a:buFont typeface="Wingdings" pitchFamily="2" charset="2"/>
              <a:buChar char="ü"/>
            </a:pPr>
            <a:endParaRPr lang="en-US" altLang="zh-TW" sz="1600" smtClean="0"/>
          </a:p>
          <a:p>
            <a:pPr lvl="1" eaLnBrk="1" hangingPunct="1">
              <a:buFontTx/>
              <a:buNone/>
            </a:pPr>
            <a:r>
              <a:rPr lang="en-US" altLang="zh-TW" sz="2400" smtClean="0">
                <a:solidFill>
                  <a:schemeClr val="tx1"/>
                </a:solidFill>
              </a:rPr>
              <a:t>6. Confirmed undesirable effects on human health (summary)</a:t>
            </a:r>
          </a:p>
          <a:p>
            <a:pPr lvl="2" eaLnBrk="1" hangingPunct="1">
              <a:buFont typeface="Wingdings" pitchFamily="2" charset="2"/>
              <a:buChar char="ü"/>
            </a:pPr>
            <a:r>
              <a:rPr lang="en-US" altLang="zh-TW" smtClean="0"/>
              <a:t>i.e health related consumer complaints</a:t>
            </a:r>
          </a:p>
          <a:p>
            <a:pPr lvl="2" eaLnBrk="1" hangingPunct="1">
              <a:buFont typeface="Wingdings" pitchFamily="2" charset="2"/>
              <a:buChar char="ü"/>
            </a:pPr>
            <a:endParaRPr lang="en-US" altLang="zh-TW" sz="1600" smtClean="0"/>
          </a:p>
          <a:p>
            <a:pPr lvl="1" eaLnBrk="1" hangingPunct="1">
              <a:buFontTx/>
              <a:buNone/>
            </a:pPr>
            <a:r>
              <a:rPr lang="en-US" altLang="zh-TW" sz="2400" smtClean="0">
                <a:solidFill>
                  <a:schemeClr val="tx1"/>
                </a:solidFill>
              </a:rPr>
              <a:t>7. On-pack product claim support (summary)</a:t>
            </a:r>
          </a:p>
          <a:p>
            <a:pPr lvl="2" eaLnBrk="1" hangingPunct="1">
              <a:buFont typeface="Wingdings" pitchFamily="2" charset="2"/>
              <a:buChar char="ü"/>
            </a:pPr>
            <a:r>
              <a:rPr lang="en-US" altLang="zh-TW" smtClean="0"/>
              <a:t>Summary report of the Efficacy assessment of the product, based on its composition or on tests performed;</a:t>
            </a:r>
          </a:p>
          <a:p>
            <a:pPr eaLnBrk="1" hangingPunct="1"/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3820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zh-TW" sz="3600" smtClean="0">
                <a:solidFill>
                  <a:schemeClr val="tx1"/>
                </a:solidFill>
                <a:ea typeface="新細明體" pitchFamily="18" charset="-120"/>
              </a:rPr>
              <a:t>Part II : Quality Data of Raw Material (1)</a:t>
            </a:r>
            <a:r>
              <a:rPr lang="en-US" altLang="zh-TW" sz="3000" smtClean="0">
                <a:solidFill>
                  <a:srgbClr val="C00000"/>
                </a:solidFill>
                <a:ea typeface="新細明體" pitchFamily="18" charset="-120"/>
              </a:rPr>
              <a:t/>
            </a:r>
            <a:br>
              <a:rPr lang="en-US" altLang="zh-TW" sz="3000" smtClean="0">
                <a:solidFill>
                  <a:srgbClr val="C00000"/>
                </a:solidFill>
                <a:ea typeface="新細明體" pitchFamily="18" charset="-120"/>
              </a:rPr>
            </a:br>
            <a:endParaRPr lang="en-US" altLang="zh-TW" sz="3000" smtClean="0">
              <a:solidFill>
                <a:srgbClr val="C00000"/>
              </a:solidFill>
              <a:ea typeface="新細明體" pitchFamily="18" charset="-120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endParaRPr lang="en-GB" altLang="zh-CN" sz="2800" smtClean="0">
              <a:cs typeface="方正舒体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GB" altLang="zh-CN" sz="2800" smtClean="0">
                <a:cs typeface="方正舒体"/>
              </a:rPr>
              <a:t>Include full technical information on the quality of the raw materials/ ingredients</a:t>
            </a:r>
            <a:r>
              <a:rPr lang="en-US" altLang="zh-CN" sz="2800" smtClean="0">
                <a:cs typeface="方正舒体"/>
              </a:rPr>
              <a:t> </a:t>
            </a:r>
          </a:p>
          <a:p>
            <a:pPr eaLnBrk="1" hangingPunct="1">
              <a:buFont typeface="Wingdings" pitchFamily="2" charset="2"/>
              <a:buChar char="Ø"/>
            </a:pPr>
            <a:endParaRPr lang="en-US" altLang="zh-CN" sz="2400" smtClean="0">
              <a:cs typeface="方正舒体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3058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Part II : Quality Data of Raw Material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609600" indent="-609600" eaLnBrk="1" hangingPunct="1">
              <a:buFontTx/>
              <a:buNone/>
            </a:pPr>
            <a:r>
              <a:rPr lang="en-US" altLang="zh-TW" smtClean="0"/>
              <a:t>1. Specification and test methods of each raw</a:t>
            </a:r>
          </a:p>
          <a:p>
            <a:pPr marL="609600" indent="-609600" eaLnBrk="1" hangingPunct="1">
              <a:buFontTx/>
              <a:buNone/>
            </a:pPr>
            <a:r>
              <a:rPr lang="en-US" altLang="zh-TW" smtClean="0"/>
              <a:t>material: </a:t>
            </a:r>
          </a:p>
          <a:p>
            <a:pPr marL="609600" indent="-609600" eaLnBrk="1" hangingPunct="1">
              <a:buFontTx/>
              <a:buChar char="-"/>
            </a:pPr>
            <a:r>
              <a:rPr lang="en-US" altLang="zh-TW" sz="2400" smtClean="0"/>
              <a:t>Specification of each RM, including water; </a:t>
            </a:r>
          </a:p>
          <a:p>
            <a:pPr marL="609600" indent="-609600" eaLnBrk="1" hangingPunct="1">
              <a:buFontTx/>
              <a:buChar char="-"/>
            </a:pPr>
            <a:r>
              <a:rPr lang="en-US" altLang="zh-TW" sz="2400" smtClean="0"/>
              <a:t>Method of analysis used; </a:t>
            </a:r>
          </a:p>
          <a:p>
            <a:pPr marL="609600" indent="-609600" eaLnBrk="1" hangingPunct="1">
              <a:buFontTx/>
              <a:buNone/>
            </a:pPr>
            <a:r>
              <a:rPr lang="en-US" altLang="zh-TW" sz="2400" smtClean="0"/>
              <a:t>- 	Fragrances- specify name &amp; code no. of fragrance, name &amp; address of supplier, declaration of compliance with latest IFRA Guidelines; </a:t>
            </a:r>
          </a:p>
          <a:p>
            <a:pPr marL="609600" indent="-609600" eaLnBrk="1" hangingPunct="1">
              <a:buFont typeface="Arial" pitchFamily="34" charset="0"/>
              <a:buChar char="•"/>
            </a:pPr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3058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Part II : Quality Data of Raw Material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609600" indent="-609600" eaLnBrk="1" hangingPunct="1">
              <a:buFont typeface="Arial" pitchFamily="34" charset="0"/>
              <a:buNone/>
            </a:pPr>
            <a:r>
              <a:rPr lang="en-US" altLang="zh-TW" smtClean="0"/>
              <a:t>2. Data on the safety of raw materials: </a:t>
            </a:r>
          </a:p>
          <a:p>
            <a:pPr marL="609600" indent="-609600" eaLnBrk="1" hangingPunct="1">
              <a:buFontTx/>
              <a:buNone/>
            </a:pPr>
            <a:r>
              <a:rPr lang="en-US" altLang="zh-TW" smtClean="0"/>
              <a:t>	</a:t>
            </a:r>
            <a:r>
              <a:rPr lang="en-US" altLang="zh-TW" sz="2800" smtClean="0"/>
              <a:t>-</a:t>
            </a:r>
            <a:r>
              <a:rPr lang="en-US" altLang="zh-TW" smtClean="0"/>
              <a:t> </a:t>
            </a:r>
            <a:r>
              <a:rPr lang="en-US" altLang="zh-TW" sz="2400" smtClean="0"/>
              <a:t>Supplier's data; </a:t>
            </a:r>
          </a:p>
          <a:p>
            <a:pPr marL="609600" indent="-609600" eaLnBrk="1" hangingPunct="1">
              <a:buFontTx/>
              <a:buNone/>
            </a:pPr>
            <a:r>
              <a:rPr lang="en-US" altLang="zh-TW" sz="2400" smtClean="0"/>
              <a:t>	- Published data; </a:t>
            </a:r>
          </a:p>
          <a:p>
            <a:pPr marL="609600" indent="-609600" eaLnBrk="1" hangingPunct="1">
              <a:buFontTx/>
              <a:buNone/>
            </a:pPr>
            <a:r>
              <a:rPr lang="en-US" altLang="zh-TW" sz="2400" smtClean="0"/>
              <a:t>	- Report from Scientific Committees like ACSB (ASEAN Cosmetics Scientific Body), SCCP (Scientific Committee on Consumer Products), CIR (Cosmetic Ingredient Review), etc; </a:t>
            </a:r>
          </a:p>
          <a:p>
            <a:pPr marL="609600" indent="-609600" eaLnBrk="1" hangingPunct="1">
              <a:buFontTx/>
              <a:buNone/>
            </a:pPr>
            <a:r>
              <a:rPr lang="en-US" altLang="zh-TW" sz="2400" smtClean="0"/>
              <a:t>	- Not needed for those ingredients in the Annexes III, IV,VI or VII (if used accordingly)</a:t>
            </a:r>
          </a:p>
          <a:p>
            <a:pPr marL="609600" indent="-609600" eaLnBrk="1" hangingPunct="1">
              <a:buFont typeface="Arial" pitchFamily="34" charset="0"/>
              <a:buChar char="•"/>
            </a:pPr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01625" y="688975"/>
            <a:ext cx="8534400" cy="7588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200" smtClean="0">
                <a:solidFill>
                  <a:srgbClr val="0070C0"/>
                </a:solidFill>
                <a:ea typeface="新細明體" pitchFamily="18" charset="-120"/>
              </a:rPr>
              <a:t>Part III : Quality Data of Finished Product (1)</a:t>
            </a:r>
            <a:br>
              <a:rPr lang="en-US" altLang="zh-TW" sz="3200" smtClean="0">
                <a:solidFill>
                  <a:srgbClr val="0070C0"/>
                </a:solidFill>
                <a:ea typeface="新細明體" pitchFamily="18" charset="-120"/>
              </a:rPr>
            </a:br>
            <a:endParaRPr lang="en-US" altLang="zh-TW" sz="3200" smtClean="0">
              <a:solidFill>
                <a:srgbClr val="0070C0"/>
              </a:solidFill>
              <a:ea typeface="新細明體" pitchFamily="18" charset="-120"/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endParaRPr lang="en-GB" altLang="zh-CN" sz="2800" smtClean="0">
              <a:cs typeface="方正舒体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GB" altLang="zh-CN" sz="2800" smtClean="0">
                <a:cs typeface="方正舒体"/>
              </a:rPr>
              <a:t>Supplies the detailed technical information on the quality of the finished product.</a:t>
            </a:r>
            <a:endParaRPr lang="en-US" altLang="zh-TW" sz="2800" smtClean="0"/>
          </a:p>
          <a:p>
            <a:pPr eaLnBrk="1" hangingPunct="1">
              <a:buFont typeface="Wingdings" pitchFamily="2" charset="2"/>
              <a:buChar char="Ø"/>
            </a:pPr>
            <a:endParaRPr lang="en-US" altLang="zh-TW" sz="2800" smtClean="0"/>
          </a:p>
          <a:p>
            <a:pPr eaLnBrk="1" hangingPunct="1"/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Outline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zh-TW" smtClean="0"/>
              <a:t>Introduction</a:t>
            </a:r>
          </a:p>
          <a:p>
            <a:pPr eaLnBrk="1" hangingPunct="1"/>
            <a:r>
              <a:rPr lang="en-US" altLang="zh-TW" smtClean="0"/>
              <a:t>Objective</a:t>
            </a:r>
          </a:p>
          <a:p>
            <a:pPr eaLnBrk="1" hangingPunct="1"/>
            <a:r>
              <a:rPr lang="en-US" altLang="zh-TW" smtClean="0"/>
              <a:t>PIF requirements</a:t>
            </a:r>
          </a:p>
          <a:p>
            <a:pPr eaLnBrk="1" hangingPunct="1"/>
            <a:r>
              <a:rPr lang="en-US" altLang="zh-TW" smtClean="0"/>
              <a:t>Findings &amp; recommendations</a:t>
            </a:r>
          </a:p>
          <a:p>
            <a:pPr eaLnBrk="1" hangingPunct="1"/>
            <a:r>
              <a:rPr lang="en-US" altLang="zh-TW" smtClean="0"/>
              <a:t>References</a:t>
            </a:r>
          </a:p>
          <a:p>
            <a:pPr eaLnBrk="1" hangingPunct="1"/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0070C0"/>
                </a:solidFill>
              </a:rPr>
              <a:t>Part III : Quality Data of Finished Product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609600" indent="-609600" eaLnBrk="1" hangingPunct="1">
              <a:buFont typeface="Arial" pitchFamily="34" charset="0"/>
              <a:buChar char="•"/>
            </a:pPr>
            <a:r>
              <a:rPr lang="en-US" altLang="zh-TW" sz="2400" smtClean="0"/>
              <a:t>Qualitative and quantitative formula: </a:t>
            </a:r>
          </a:p>
          <a:p>
            <a:pPr marL="609600" indent="-609600" eaLnBrk="1" hangingPunct="1">
              <a:buFontTx/>
              <a:buNone/>
            </a:pPr>
            <a:r>
              <a:rPr lang="en-US" altLang="zh-TW" sz="2400" smtClean="0"/>
              <a:t>          </a:t>
            </a:r>
            <a:r>
              <a:rPr lang="en-US" altLang="zh-TW" sz="2000" smtClean="0"/>
              <a:t>- INCI names, percentages and function of each ingredient; </a:t>
            </a:r>
          </a:p>
          <a:p>
            <a:pPr marL="609600" indent="-609600" eaLnBrk="1" hangingPunct="1">
              <a:buFontTx/>
              <a:buNone/>
            </a:pPr>
            <a:endParaRPr lang="en-US" altLang="zh-TW" sz="2400" smtClean="0"/>
          </a:p>
          <a:p>
            <a:pPr marL="609600" indent="-609600" eaLnBrk="1" hangingPunct="1">
              <a:buFont typeface="Arial" pitchFamily="34" charset="0"/>
              <a:buChar char="•"/>
            </a:pPr>
            <a:r>
              <a:rPr lang="en-US" altLang="zh-TW" sz="2400" smtClean="0"/>
              <a:t> Manufacturing: </a:t>
            </a:r>
          </a:p>
          <a:p>
            <a:pPr marL="609600" indent="-609600" eaLnBrk="1" hangingPunct="1">
              <a:buFontTx/>
              <a:buNone/>
            </a:pPr>
            <a:r>
              <a:rPr lang="en-US" altLang="zh-TW" sz="2400" smtClean="0"/>
              <a:t>	</a:t>
            </a:r>
            <a:r>
              <a:rPr lang="en-US" altLang="zh-TW" sz="2000" smtClean="0"/>
              <a:t> - Manufacturer details: name, full address  for manufacturer and assemblers; </a:t>
            </a:r>
          </a:p>
          <a:p>
            <a:pPr marL="609600" indent="-609600" eaLnBrk="1" hangingPunct="1">
              <a:buFontTx/>
              <a:buNone/>
            </a:pPr>
            <a:r>
              <a:rPr lang="en-US" altLang="zh-TW" sz="2000" smtClean="0"/>
              <a:t>	 - Summary of manufacturing process;  </a:t>
            </a:r>
          </a:p>
          <a:p>
            <a:pPr marL="609600" indent="-609600" eaLnBrk="1" hangingPunct="1">
              <a:buFontTx/>
              <a:buNone/>
            </a:pPr>
            <a:r>
              <a:rPr lang="en-US" altLang="zh-TW" sz="2000" smtClean="0"/>
              <a:t>	 - Additional detailed data should be made available if required by the Authorities; </a:t>
            </a:r>
          </a:p>
          <a:p>
            <a:pPr marL="609600" indent="-609600" eaLnBrk="1" hangingPunct="1">
              <a:buFont typeface="Arial" pitchFamily="34" charset="0"/>
              <a:buChar char="•"/>
            </a:pPr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0070C0"/>
                </a:solidFill>
              </a:rPr>
              <a:t>Part III : Quality Data of Finished Product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609600" indent="-609600" eaLnBrk="1" hangingPunct="1">
              <a:buFont typeface="Arial" pitchFamily="34" charset="0"/>
              <a:buChar char="•"/>
            </a:pPr>
            <a:r>
              <a:rPr lang="en-US" altLang="zh-TW" sz="2400" smtClean="0"/>
              <a:t>Specification and test methods of finished product: </a:t>
            </a:r>
          </a:p>
          <a:p>
            <a:pPr marL="609600" indent="-609600" eaLnBrk="1" hangingPunct="1">
              <a:buFontTx/>
              <a:buNone/>
            </a:pPr>
            <a:r>
              <a:rPr lang="en-US" altLang="zh-TW" smtClean="0"/>
              <a:t>	</a:t>
            </a:r>
            <a:r>
              <a:rPr lang="en-US" altLang="zh-TW" sz="2000" smtClean="0"/>
              <a:t>- Criteria for microbiological control; </a:t>
            </a:r>
          </a:p>
          <a:p>
            <a:pPr marL="609600" indent="-609600" eaLnBrk="1" hangingPunct="1">
              <a:buFontTx/>
              <a:buNone/>
            </a:pPr>
            <a:r>
              <a:rPr lang="en-US" altLang="zh-TW" sz="2000" smtClean="0"/>
              <a:t>	- Method of analysis corresponding to the specifications for checking compliance; </a:t>
            </a:r>
          </a:p>
          <a:p>
            <a:pPr marL="609600" indent="-609600" eaLnBrk="1" hangingPunct="1">
              <a:buFontTx/>
              <a:buNone/>
            </a:pPr>
            <a:endParaRPr lang="en-US" altLang="zh-TW" sz="2000" smtClean="0"/>
          </a:p>
          <a:p>
            <a:pPr marL="609600" indent="-609600" eaLnBrk="1" hangingPunct="1">
              <a:buFont typeface="Arial" pitchFamily="34" charset="0"/>
              <a:buChar char="•"/>
            </a:pPr>
            <a:r>
              <a:rPr lang="en-US" altLang="zh-TW" sz="2400" smtClean="0"/>
              <a:t>Product stability summary report: </a:t>
            </a:r>
          </a:p>
          <a:p>
            <a:pPr marL="609600" indent="-609600" eaLnBrk="1" hangingPunct="1">
              <a:buFont typeface="Arial" pitchFamily="34" charset="0"/>
              <a:buNone/>
            </a:pPr>
            <a:r>
              <a:rPr lang="en-US" altLang="zh-TW" sz="2400" smtClean="0"/>
              <a:t>		</a:t>
            </a:r>
            <a:r>
              <a:rPr lang="en-US" altLang="zh-TW" sz="2000" smtClean="0"/>
              <a:t>- The stability testing data and report or stability assessment to 	support the expiry date (mandatory for product with durability 	below 30 months)</a:t>
            </a:r>
          </a:p>
          <a:p>
            <a:pPr marL="609600" indent="-609600" eaLnBrk="1" hangingPunct="1">
              <a:buFontTx/>
              <a:buNone/>
            </a:pPr>
            <a:r>
              <a:rPr lang="en-US" altLang="zh-TW" sz="2000" smtClean="0"/>
              <a:t>		</a:t>
            </a:r>
          </a:p>
          <a:p>
            <a:pPr marL="609600" indent="-609600" eaLnBrk="1" hangingPunct="1">
              <a:buFontTx/>
              <a:buNone/>
            </a:pPr>
            <a:endParaRPr lang="en-US" altLang="zh-TW" sz="2000" smtClean="0"/>
          </a:p>
          <a:p>
            <a:pPr marL="609600" indent="-609600" eaLnBrk="1" hangingPunct="1">
              <a:buFont typeface="Arial" pitchFamily="34" charset="0"/>
              <a:buChar char="•"/>
            </a:pPr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612775"/>
            <a:ext cx="8534400" cy="7588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smtClean="0">
                <a:solidFill>
                  <a:srgbClr val="A96D2B"/>
                </a:solidFill>
                <a:ea typeface="新細明體" pitchFamily="18" charset="-120"/>
              </a:rPr>
              <a:t>Part IV : Safety and Efficacy Data (1)</a:t>
            </a:r>
            <a:r>
              <a:rPr lang="en-US" altLang="zh-TW" sz="3000" smtClean="0">
                <a:solidFill>
                  <a:srgbClr val="A96D2B"/>
                </a:solidFill>
                <a:ea typeface="新細明體" pitchFamily="18" charset="-120"/>
              </a:rPr>
              <a:t/>
            </a:r>
            <a:br>
              <a:rPr lang="en-US" altLang="zh-TW" sz="3000" smtClean="0">
                <a:solidFill>
                  <a:srgbClr val="A96D2B"/>
                </a:solidFill>
                <a:ea typeface="新細明體" pitchFamily="18" charset="-120"/>
              </a:rPr>
            </a:br>
            <a:endParaRPr lang="en-US" altLang="zh-TW" sz="3000" smtClean="0">
              <a:solidFill>
                <a:srgbClr val="A96D2B"/>
              </a:solidFill>
              <a:ea typeface="新細明體" pitchFamily="18" charset="-12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endParaRPr lang="en-US" altLang="zh-TW" sz="240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TW" sz="2800" smtClean="0"/>
              <a:t>Provides detailed information on the safety assessment and data of the finished product and also relevant efficacy data to support any claims made on the product.</a:t>
            </a:r>
          </a:p>
          <a:p>
            <a:pPr eaLnBrk="1" hangingPunct="1"/>
            <a:endParaRPr lang="en-US" altLang="zh-TW" sz="1600" smtClean="0"/>
          </a:p>
          <a:p>
            <a:pPr lvl="1" eaLnBrk="1" hangingPunct="1"/>
            <a:endParaRPr lang="en-US" altLang="zh-TW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01625" y="536575"/>
            <a:ext cx="8534400" cy="7588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200" smtClean="0">
                <a:solidFill>
                  <a:srgbClr val="A96D2B"/>
                </a:solidFill>
                <a:ea typeface="新細明體" pitchFamily="18" charset="-120"/>
              </a:rPr>
              <a:t>Part IV : Safety and Efficacy Data (2)</a:t>
            </a:r>
            <a:r>
              <a:rPr lang="en-US" altLang="zh-TW" sz="3000" smtClean="0">
                <a:solidFill>
                  <a:srgbClr val="A96D2B"/>
                </a:solidFill>
                <a:ea typeface="新細明體" pitchFamily="18" charset="-120"/>
              </a:rPr>
              <a:t/>
            </a:r>
            <a:br>
              <a:rPr lang="en-US" altLang="zh-TW" sz="3000" smtClean="0">
                <a:solidFill>
                  <a:srgbClr val="A96D2B"/>
                </a:solidFill>
                <a:ea typeface="新細明體" pitchFamily="18" charset="-120"/>
              </a:rPr>
            </a:br>
            <a:endParaRPr lang="en-US" altLang="zh-TW" sz="3000" smtClean="0">
              <a:solidFill>
                <a:srgbClr val="A96D2B"/>
              </a:solidFill>
              <a:ea typeface="新細明體" pitchFamily="18" charset="-120"/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zh-TW" sz="2400" smtClean="0"/>
              <a:t>Safety Assessment</a:t>
            </a:r>
          </a:p>
          <a:p>
            <a:pPr lvl="1" eaLnBrk="1" hangingPunct="1"/>
            <a:r>
              <a:rPr lang="en-US" altLang="zh-TW" sz="2000" smtClean="0">
                <a:solidFill>
                  <a:schemeClr val="tx1"/>
                </a:solidFill>
              </a:rPr>
              <a:t>Signed assessment report of the safety for human health of the finished product based on its ingredients, their chemical structure and level of exposure;</a:t>
            </a:r>
          </a:p>
          <a:p>
            <a:pPr lvl="1" eaLnBrk="1" hangingPunct="1"/>
            <a:r>
              <a:rPr lang="en-US" altLang="zh-TW" sz="2000" smtClean="0">
                <a:solidFill>
                  <a:schemeClr val="tx1"/>
                </a:solidFill>
              </a:rPr>
              <a:t>Curriculum Vitae of the safety assessor;</a:t>
            </a:r>
          </a:p>
          <a:p>
            <a:pPr eaLnBrk="1" hangingPunct="1"/>
            <a:endParaRPr lang="en-US" altLang="zh-TW" sz="2000" smtClean="0"/>
          </a:p>
          <a:p>
            <a:pPr eaLnBrk="1" hangingPunct="1"/>
            <a:r>
              <a:rPr lang="en-US" altLang="zh-TW" sz="2400" smtClean="0"/>
              <a:t>The latest compiled report on confirmed or recorded adverse events or undesirable effects on human health resulting from use of the cosmetic product</a:t>
            </a:r>
          </a:p>
          <a:p>
            <a:pPr lvl="1" eaLnBrk="1" hangingPunct="1"/>
            <a:r>
              <a:rPr lang="en-US" altLang="zh-TW" sz="2000" smtClean="0">
                <a:solidFill>
                  <a:schemeClr val="tx1"/>
                </a:solidFill>
              </a:rPr>
              <a:t>to be updated on a regular basis;</a:t>
            </a:r>
          </a:p>
          <a:p>
            <a:pPr eaLnBrk="1" hangingPunct="1"/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Part IV : Safety and Efficacy Data (3)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On-pack product claim support</a:t>
            </a:r>
          </a:p>
          <a:p>
            <a:pPr eaLnBrk="1" hangingPunct="1">
              <a:buFontTx/>
              <a:buNone/>
            </a:pPr>
            <a:endParaRPr lang="en-US" altLang="zh-TW" sz="2000" smtClean="0"/>
          </a:p>
          <a:p>
            <a:pPr lvl="1" eaLnBrk="1" hangingPunct="1">
              <a:buFontTx/>
              <a:buChar char="-"/>
            </a:pPr>
            <a:r>
              <a:rPr lang="en-US" altLang="zh-TW" sz="2400" smtClean="0">
                <a:solidFill>
                  <a:schemeClr val="tx1"/>
                </a:solidFill>
              </a:rPr>
              <a:t>report of the Efficacy Assessment of the product, based on its composition or on tests performed;</a:t>
            </a:r>
          </a:p>
          <a:p>
            <a:pPr lvl="1" eaLnBrk="1" hangingPunct="1">
              <a:buFontTx/>
              <a:buChar char="-"/>
            </a:pPr>
            <a:endParaRPr lang="en-US" altLang="zh-TW" sz="2000" smtClean="0">
              <a:solidFill>
                <a:schemeClr val="tx1"/>
              </a:solidFill>
            </a:endParaRPr>
          </a:p>
          <a:p>
            <a:pPr lvl="1" eaLnBrk="1" hangingPunct="1">
              <a:buFontTx/>
              <a:buChar char="-"/>
            </a:pPr>
            <a:r>
              <a:rPr lang="en-GB" altLang="zh-CN" sz="2400" smtClean="0">
                <a:solidFill>
                  <a:schemeClr val="tx1"/>
                </a:solidFill>
                <a:cs typeface="方正舒体"/>
              </a:rPr>
              <a:t>relevant efficacy data to support any claims made on the product</a:t>
            </a:r>
          </a:p>
          <a:p>
            <a:pPr lvl="2" eaLnBrk="1" hangingPunct="1">
              <a:buFont typeface="Courier New" pitchFamily="49" charset="0"/>
              <a:buChar char="o"/>
            </a:pPr>
            <a:r>
              <a:rPr lang="en-US" altLang="zh-TW" smtClean="0"/>
              <a:t>supporting data including literature review for claimed benefits of cosmetic products &amp; should be made available to justify the nature of its effect</a:t>
            </a:r>
          </a:p>
          <a:p>
            <a:pPr lvl="1" eaLnBrk="1" hangingPunct="1">
              <a:buFont typeface="Wingdings" pitchFamily="2" charset="2"/>
              <a:buChar char="§"/>
            </a:pPr>
            <a:endParaRPr lang="en-US" altLang="zh-TW" sz="1600" smtClean="0"/>
          </a:p>
          <a:p>
            <a:pPr eaLnBrk="1" hangingPunct="1">
              <a:buFontTx/>
              <a:buNone/>
            </a:pPr>
            <a:r>
              <a:rPr lang="en-US" altLang="zh-TW" sz="1600" smtClean="0"/>
              <a:t>		</a:t>
            </a:r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 smtClean="0">
                <a:solidFill>
                  <a:srgbClr val="C00000"/>
                </a:solidFill>
                <a:ea typeface="新細明體" pitchFamily="18" charset="-120"/>
              </a:rPr>
              <a:t>Types of Audits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zh-CN" sz="2800" b="1" i="1" smtClean="0">
                <a:cs typeface="方正舒体"/>
              </a:rPr>
              <a:t>Routine audits</a:t>
            </a:r>
            <a:r>
              <a:rPr lang="en-GB" altLang="zh-CN" sz="2800" smtClean="0">
                <a:cs typeface="方正舒体"/>
              </a:rPr>
              <a:t>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GB" altLang="zh-CN" sz="2000" smtClean="0">
                <a:cs typeface="方正舒体"/>
              </a:rPr>
              <a:t>The Authorities will announce these audits sufficiently in advance (i.e. at least 1 month) for the company to prepare for the audit;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2800" smtClean="0">
              <a:cs typeface="方正舒体"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zh-CN" sz="2800" b="1" i="1" smtClean="0">
                <a:cs typeface="方正舒体"/>
              </a:rPr>
              <a:t>Ad-hoc audits</a:t>
            </a:r>
            <a:r>
              <a:rPr lang="en-GB" altLang="zh-CN" sz="2800" smtClean="0">
                <a:cs typeface="方正舒体"/>
              </a:rPr>
              <a:t>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GB" altLang="zh-CN" sz="2000" smtClean="0">
                <a:cs typeface="方正舒体"/>
              </a:rPr>
              <a:t>These may be triggered by results found on samples from the market, by consumer complaints, etc.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en-GB" altLang="zh-CN" sz="2000" smtClean="0">
              <a:cs typeface="方正舒体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GB" altLang="zh-CN" sz="2000" smtClean="0">
                <a:cs typeface="方正舒体"/>
              </a:rPr>
              <a:t>It is recommended that the audit be announced at least 48 hours before. In case of extreme urgency the auditing can take place without announcement;</a:t>
            </a:r>
            <a:endParaRPr lang="en-US" altLang="zh-CN" sz="2000" smtClean="0">
              <a:cs typeface="方正舒体"/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200" smtClean="0">
                <a:solidFill>
                  <a:srgbClr val="C00000"/>
                </a:solidFill>
                <a:ea typeface="新細明體" pitchFamily="18" charset="-120"/>
              </a:rPr>
              <a:t>Documents to be made readily available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zh-CN" sz="2400" smtClean="0">
                <a:cs typeface="方正舒体"/>
              </a:rPr>
              <a:t>The documents in </a:t>
            </a:r>
            <a:r>
              <a:rPr lang="en-GB" altLang="zh-CN" sz="2400" b="1" u="sng" smtClean="0">
                <a:cs typeface="方正舒体"/>
              </a:rPr>
              <a:t>Part I</a:t>
            </a:r>
            <a:r>
              <a:rPr lang="en-GB" altLang="zh-CN" sz="2400" smtClean="0">
                <a:cs typeface="方正舒体"/>
              </a:rPr>
              <a:t> of the PIF should be made </a:t>
            </a:r>
            <a:r>
              <a:rPr lang="en-GB" altLang="zh-CN" sz="2400" b="1" u="sng" smtClean="0">
                <a:cs typeface="方正舒体"/>
              </a:rPr>
              <a:t>readily</a:t>
            </a:r>
          </a:p>
          <a:p>
            <a:pPr eaLnBrk="1" hangingPunct="1">
              <a:buFontTx/>
              <a:buNone/>
            </a:pPr>
            <a:r>
              <a:rPr lang="en-GB" altLang="zh-CN" sz="2400" b="1" u="sng" smtClean="0">
                <a:cs typeface="方正舒体"/>
              </a:rPr>
              <a:t>available</a:t>
            </a:r>
            <a:r>
              <a:rPr lang="en-GB" altLang="zh-CN" sz="2400" smtClean="0">
                <a:cs typeface="方正舒体"/>
              </a:rPr>
              <a:t> for initial investigative audits:</a:t>
            </a:r>
          </a:p>
          <a:p>
            <a:pPr eaLnBrk="1" hangingPunct="1">
              <a:buFontTx/>
              <a:buNone/>
            </a:pPr>
            <a:endParaRPr lang="en-GB" altLang="zh-CN" sz="2400" smtClean="0">
              <a:cs typeface="方正舒体"/>
            </a:endParaRPr>
          </a:p>
          <a:p>
            <a:pPr lvl="1" eaLnBrk="1" hangingPunct="1"/>
            <a:r>
              <a:rPr lang="en-GB" altLang="zh-CN" sz="2000" smtClean="0">
                <a:solidFill>
                  <a:schemeClr val="tx1"/>
                </a:solidFill>
                <a:cs typeface="方正舒体"/>
              </a:rPr>
              <a:t>Administrative documentation</a:t>
            </a:r>
          </a:p>
          <a:p>
            <a:pPr lvl="1" eaLnBrk="1" hangingPunct="1"/>
            <a:r>
              <a:rPr lang="en-GB" altLang="zh-CN" sz="2000" smtClean="0">
                <a:solidFill>
                  <a:schemeClr val="tx1"/>
                </a:solidFill>
                <a:cs typeface="方正舒体"/>
              </a:rPr>
              <a:t>Qualitative &amp; Quantitative Formula</a:t>
            </a:r>
          </a:p>
          <a:p>
            <a:pPr lvl="1" eaLnBrk="1" hangingPunct="1"/>
            <a:r>
              <a:rPr lang="en-GB" altLang="zh-CN" sz="2000" smtClean="0">
                <a:solidFill>
                  <a:schemeClr val="tx1"/>
                </a:solidFill>
                <a:cs typeface="方正舒体"/>
              </a:rPr>
              <a:t>Product presentation and labels</a:t>
            </a:r>
          </a:p>
          <a:p>
            <a:pPr lvl="1" eaLnBrk="1" hangingPunct="1"/>
            <a:r>
              <a:rPr lang="en-GB" altLang="zh-CN" sz="2000" smtClean="0">
                <a:solidFill>
                  <a:schemeClr val="tx1"/>
                </a:solidFill>
                <a:cs typeface="方正舒体"/>
              </a:rPr>
              <a:t>Manufacturing GMP statement</a:t>
            </a:r>
          </a:p>
          <a:p>
            <a:pPr lvl="1" eaLnBrk="1" hangingPunct="1"/>
            <a:r>
              <a:rPr lang="en-GB" altLang="zh-CN" sz="2000" smtClean="0">
                <a:solidFill>
                  <a:schemeClr val="tx1"/>
                </a:solidFill>
                <a:cs typeface="方正舒体"/>
              </a:rPr>
              <a:t>Safety Assessment summary</a:t>
            </a:r>
          </a:p>
          <a:p>
            <a:pPr lvl="1" eaLnBrk="1" hangingPunct="1"/>
            <a:r>
              <a:rPr lang="en-GB" altLang="zh-CN" sz="2000" smtClean="0">
                <a:solidFill>
                  <a:schemeClr val="tx1"/>
                </a:solidFill>
                <a:cs typeface="方正舒体"/>
              </a:rPr>
              <a:t>Confirmed undesirable effects</a:t>
            </a:r>
          </a:p>
          <a:p>
            <a:pPr lvl="1" eaLnBrk="1" hangingPunct="1"/>
            <a:r>
              <a:rPr lang="en-GB" altLang="zh-CN" sz="2000" smtClean="0">
                <a:solidFill>
                  <a:schemeClr val="tx1"/>
                </a:solidFill>
                <a:cs typeface="方正舒体"/>
              </a:rPr>
              <a:t>Efficacy Assessment 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smtClean="0">
                <a:solidFill>
                  <a:srgbClr val="C00000"/>
                </a:solidFill>
              </a:rPr>
              <a:t>Documents to be made available within reasonable time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GB" altLang="zh-CN" smtClean="0">
              <a:cs typeface="方正舒体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en-GB" altLang="zh-CN" sz="2800" smtClean="0">
                <a:cs typeface="方正舒体"/>
              </a:rPr>
              <a:t>Upon request from the Authorities, documents, detailed information or reports in other parts of the PIF should be available and </a:t>
            </a:r>
            <a:r>
              <a:rPr lang="en-GB" altLang="zh-CN" sz="2800" b="1" u="sng" smtClean="0">
                <a:cs typeface="方正舒体"/>
              </a:rPr>
              <a:t>made accessible</a:t>
            </a:r>
            <a:r>
              <a:rPr lang="en-GB" altLang="zh-CN" sz="2800" smtClean="0">
                <a:cs typeface="方正舒体"/>
              </a:rPr>
              <a:t> to the Authorities within an agreed upon timeframe : </a:t>
            </a:r>
            <a:r>
              <a:rPr lang="en-GB" altLang="zh-CN" sz="2800" b="1" u="sng" smtClean="0">
                <a:cs typeface="方正舒体"/>
              </a:rPr>
              <a:t>within 15 to 60 calendar days </a:t>
            </a:r>
            <a:r>
              <a:rPr lang="en-GB" altLang="zh-CN" sz="2800" smtClean="0">
                <a:cs typeface="方正舒体"/>
              </a:rPr>
              <a:t>or shorter, depending on the urgency of the audit</a:t>
            </a:r>
            <a:endParaRPr lang="en-US" altLang="zh-TW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PIF AUDIT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zh-TW" sz="2400" b="1" u="sng" smtClean="0"/>
              <a:t>Criteria for audit (priority)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2400" smtClean="0"/>
              <a:t>	</a:t>
            </a:r>
            <a:r>
              <a:rPr lang="en-US" altLang="zh-TW" sz="2000" smtClean="0"/>
              <a:t>a. High risk products </a:t>
            </a:r>
          </a:p>
          <a:p>
            <a:pPr marL="620713" lvl="1" eaLnBrk="1" hangingPunct="1">
              <a:lnSpc>
                <a:spcPct val="80000"/>
              </a:lnSpc>
              <a:spcBef>
                <a:spcPts val="325"/>
              </a:spcBef>
              <a:buFontTx/>
              <a:buNone/>
            </a:pPr>
            <a:r>
              <a:rPr lang="en-US" altLang="zh-TW" sz="2000" smtClean="0"/>
              <a:t>  </a:t>
            </a:r>
            <a:r>
              <a:rPr lang="en-US" altLang="zh-TW" sz="2000" smtClean="0">
                <a:solidFill>
                  <a:schemeClr val="tx1"/>
                </a:solidFill>
              </a:rPr>
              <a:t>		</a:t>
            </a:r>
            <a:r>
              <a:rPr lang="en-US" altLang="zh-TW" sz="1600" smtClean="0">
                <a:solidFill>
                  <a:schemeClr val="tx1"/>
                </a:solidFill>
              </a:rPr>
              <a:t>-e.g. baby products, products to be used around the eyes &amp; mucous membranes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2400" smtClean="0"/>
              <a:t>	</a:t>
            </a:r>
            <a:r>
              <a:rPr lang="en-US" altLang="zh-TW" sz="2000" smtClean="0"/>
              <a:t>b. Whitening products</a:t>
            </a:r>
            <a:endParaRPr lang="en-US" altLang="zh-TW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2400" smtClean="0"/>
              <a:t>  	</a:t>
            </a:r>
            <a:r>
              <a:rPr lang="en-US" altLang="zh-TW" sz="2000" smtClean="0"/>
              <a:t>c. Notification holders &amp; manufacturers with history of product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2000" smtClean="0"/>
              <a:t>	    cancellation and poor GMP status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2000" smtClean="0"/>
              <a:t>	d. Products with misleading name &amp; intended use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2000" smtClean="0"/>
              <a:t>	e. Product which possible to make excessive claims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2000" smtClean="0"/>
              <a:t>		</a:t>
            </a:r>
            <a:r>
              <a:rPr lang="en-US" altLang="zh-TW" sz="1600" smtClean="0"/>
              <a:t>   (eg; body contour, massage products, anti-acne etc.)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/>
              <a:t>	</a:t>
            </a:r>
            <a:r>
              <a:rPr lang="en-US" altLang="zh-TW" sz="2000" smtClean="0"/>
              <a:t>f. Product Complaint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2000" smtClean="0"/>
              <a:t>	g. Advertisement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zh-TW" smtClean="0"/>
          </a:p>
          <a:p>
            <a:pPr eaLnBrk="1" hangingPunct="1">
              <a:buFont typeface="Arial" pitchFamily="34" charset="0"/>
              <a:buChar char="•"/>
            </a:pPr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305800" cy="1066800"/>
          </a:xfrm>
        </p:spPr>
        <p:txBody>
          <a:bodyPr/>
          <a:lstStyle/>
          <a:p>
            <a:pPr eaLnBrk="1" hangingPunct="1"/>
            <a:r>
              <a:rPr lang="en-US" altLang="zh-TW" sz="3600" smtClean="0">
                <a:solidFill>
                  <a:schemeClr val="tx1"/>
                </a:solidFill>
                <a:ea typeface="新細明體" pitchFamily="18" charset="-120"/>
              </a:rPr>
              <a:t>FINDINGS &amp; RECOMMENDATIONS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219200"/>
            <a:ext cx="8382000" cy="4800600"/>
          </a:xfrm>
        </p:spPr>
        <p:txBody>
          <a:bodyPr>
            <a:normAutofit/>
          </a:bodyPr>
          <a:lstStyle/>
          <a:p>
            <a:pPr marL="514350" indent="-514350" eaLnBrk="1" hangingPunct="1">
              <a:lnSpc>
                <a:spcPct val="70000"/>
              </a:lnSpc>
              <a:buFont typeface="Tahoma" pitchFamily="34" charset="0"/>
              <a:buAutoNum type="arabicPeriod"/>
            </a:pPr>
            <a:endParaRPr lang="en-US" altLang="zh-TW" sz="2400" smtClean="0"/>
          </a:p>
          <a:p>
            <a:pPr marL="514350" indent="-514350" eaLnBrk="1" hangingPunct="1">
              <a:lnSpc>
                <a:spcPct val="70000"/>
              </a:lnSpc>
              <a:buFontTx/>
              <a:buNone/>
            </a:pPr>
            <a:r>
              <a:rPr lang="en-US" altLang="zh-TW" sz="2400" smtClean="0"/>
              <a:t>1. Lack of understanding to prepare PIF especially SME</a:t>
            </a:r>
          </a:p>
          <a:p>
            <a:pPr marL="514350" indent="-514350" eaLnBrk="1" hangingPunct="1">
              <a:lnSpc>
                <a:spcPct val="70000"/>
              </a:lnSpc>
              <a:buFont typeface="Tahoma" pitchFamily="34" charset="0"/>
              <a:buNone/>
            </a:pPr>
            <a:r>
              <a:rPr lang="en-US" altLang="zh-TW" sz="2400" smtClean="0"/>
              <a:t>	</a:t>
            </a:r>
            <a:r>
              <a:rPr lang="en-US" altLang="zh-TW" sz="1800" smtClean="0"/>
              <a:t>- </a:t>
            </a:r>
            <a:r>
              <a:rPr lang="en-US" altLang="zh-TW" sz="2400" smtClean="0"/>
              <a:t>safety assessment – safety assessor</a:t>
            </a:r>
          </a:p>
          <a:p>
            <a:pPr lvl="2" eaLnBrk="1" hangingPunct="1">
              <a:lnSpc>
                <a:spcPct val="70000"/>
              </a:lnSpc>
              <a:buFontTx/>
              <a:buNone/>
            </a:pPr>
            <a:r>
              <a:rPr lang="en-US" altLang="zh-TW" sz="1800" smtClean="0"/>
              <a:t>		- efficacy support </a:t>
            </a:r>
          </a:p>
          <a:p>
            <a:pPr lvl="2" eaLnBrk="1" hangingPunct="1">
              <a:lnSpc>
                <a:spcPct val="70000"/>
              </a:lnSpc>
              <a:buFontTx/>
              <a:buNone/>
            </a:pPr>
            <a:r>
              <a:rPr lang="en-US" altLang="zh-TW" sz="1800" smtClean="0"/>
              <a:t>		- product claims &amp; advertisement</a:t>
            </a:r>
          </a:p>
          <a:p>
            <a:pPr lvl="2" eaLnBrk="1" hangingPunct="1">
              <a:lnSpc>
                <a:spcPct val="70000"/>
              </a:lnSpc>
              <a:buFontTx/>
              <a:buNone/>
            </a:pPr>
            <a:r>
              <a:rPr lang="en-US" altLang="zh-TW" sz="1800" smtClean="0"/>
              <a:t>		- labeling requirement</a:t>
            </a:r>
          </a:p>
          <a:p>
            <a:pPr lvl="2" eaLnBrk="1" hangingPunct="1">
              <a:lnSpc>
                <a:spcPct val="70000"/>
              </a:lnSpc>
              <a:buFontTx/>
              <a:buNone/>
            </a:pPr>
            <a:endParaRPr lang="en-US" altLang="zh-TW" sz="1800" smtClean="0"/>
          </a:p>
          <a:p>
            <a:pPr marL="514350" indent="-514350" eaLnBrk="1" hangingPunct="1">
              <a:lnSpc>
                <a:spcPct val="70000"/>
              </a:lnSpc>
              <a:buFont typeface="Tahoma" pitchFamily="34" charset="0"/>
              <a:buNone/>
            </a:pPr>
            <a:r>
              <a:rPr lang="en-US" altLang="zh-TW" sz="2400" smtClean="0"/>
              <a:t>	- Imported product</a:t>
            </a:r>
          </a:p>
          <a:p>
            <a:pPr marL="514350" indent="-514350" eaLnBrk="1" hangingPunct="1">
              <a:lnSpc>
                <a:spcPct val="70000"/>
              </a:lnSpc>
              <a:buFont typeface="Tahoma" pitchFamily="34" charset="0"/>
              <a:buNone/>
            </a:pPr>
            <a:r>
              <a:rPr lang="en-US" altLang="zh-TW" sz="2400" smtClean="0"/>
              <a:t>		</a:t>
            </a:r>
            <a:r>
              <a:rPr lang="en-US" altLang="zh-TW" sz="1800" smtClean="0"/>
              <a:t>- difficulties to obtain the documents (part II, III &amp; IV) from the suppliers</a:t>
            </a:r>
          </a:p>
          <a:p>
            <a:pPr marL="514350" indent="-514350" eaLnBrk="1" hangingPunct="1">
              <a:lnSpc>
                <a:spcPct val="70000"/>
              </a:lnSpc>
              <a:buFont typeface="Tahoma" pitchFamily="34" charset="0"/>
              <a:buNone/>
            </a:pPr>
            <a:endParaRPr lang="en-US" altLang="zh-TW" sz="1800" smtClean="0"/>
          </a:p>
          <a:p>
            <a:pPr marL="514350" indent="-514350" eaLnBrk="1" hangingPunct="1">
              <a:lnSpc>
                <a:spcPct val="70000"/>
              </a:lnSpc>
              <a:buFont typeface="Tahoma" pitchFamily="34" charset="0"/>
              <a:buNone/>
            </a:pPr>
            <a:r>
              <a:rPr lang="en-US" altLang="zh-TW" sz="2400" smtClean="0"/>
              <a:t>	- Most of the companies can only provide Part 1	</a:t>
            </a:r>
          </a:p>
          <a:p>
            <a:pPr marL="514350" indent="-514350" eaLnBrk="1" hangingPunct="1">
              <a:lnSpc>
                <a:spcPct val="70000"/>
              </a:lnSpc>
              <a:buFont typeface="Tahoma" pitchFamily="34" charset="0"/>
              <a:buNone/>
            </a:pPr>
            <a:endParaRPr lang="en-US" altLang="zh-TW" sz="2400" smtClean="0"/>
          </a:p>
          <a:p>
            <a:pPr marL="514350" indent="-514350" eaLnBrk="1" hangingPunct="1">
              <a:lnSpc>
                <a:spcPct val="70000"/>
              </a:lnSpc>
              <a:buFont typeface="Wingdings" pitchFamily="2" charset="2"/>
              <a:buChar char="Ø"/>
            </a:pPr>
            <a:r>
              <a:rPr lang="en-US" altLang="zh-TW" sz="2400" smtClean="0">
                <a:solidFill>
                  <a:srgbClr val="000099"/>
                </a:solidFill>
              </a:rPr>
              <a:t>SME needs more training on PIF requirements</a:t>
            </a:r>
          </a:p>
          <a:p>
            <a:pPr marL="914400" lvl="1" indent="-514350" eaLnBrk="1" hangingPunct="1">
              <a:lnSpc>
                <a:spcPct val="70000"/>
              </a:lnSpc>
              <a:buFont typeface="Wingdings" pitchFamily="2" charset="2"/>
              <a:buChar char="§"/>
            </a:pPr>
            <a:r>
              <a:rPr lang="en-US" altLang="zh-TW" sz="2000" smtClean="0">
                <a:solidFill>
                  <a:schemeClr val="tx1"/>
                </a:solidFill>
              </a:rPr>
              <a:t>BPFK has identify companies for ACD training (include PIF)</a:t>
            </a:r>
          </a:p>
          <a:p>
            <a:pPr lvl="2" eaLnBrk="1" hangingPunct="1">
              <a:lnSpc>
                <a:spcPct val="70000"/>
              </a:lnSpc>
              <a:buFontTx/>
              <a:buNone/>
            </a:pPr>
            <a:endParaRPr lang="en-US" altLang="zh-TW" sz="1800" smtClean="0"/>
          </a:p>
          <a:p>
            <a:pPr marL="514350" indent="-514350" eaLnBrk="1" hangingPunct="1">
              <a:lnSpc>
                <a:spcPct val="70000"/>
              </a:lnSpc>
            </a:pPr>
            <a:endParaRPr lang="en-US" altLang="zh-TW" sz="2400" smtClean="0"/>
          </a:p>
          <a:p>
            <a:pPr marL="514350" indent="-514350" eaLnBrk="1" hangingPunct="1">
              <a:lnSpc>
                <a:spcPct val="70000"/>
              </a:lnSpc>
              <a:buFont typeface="Tahoma" pitchFamily="34" charset="0"/>
              <a:buAutoNum type="arabicPeriod"/>
            </a:pPr>
            <a:endParaRPr lang="en-US" altLang="zh-TW" sz="2400" smtClean="0"/>
          </a:p>
          <a:p>
            <a:pPr marL="514350" indent="-514350" eaLnBrk="1" hangingPunct="1">
              <a:lnSpc>
                <a:spcPct val="70000"/>
              </a:lnSpc>
              <a:buFontTx/>
              <a:buNone/>
            </a:pPr>
            <a:endParaRPr lang="en-US" altLang="zh-TW" sz="240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Introduction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z="2400" b="1" smtClean="0"/>
              <a:t>ASEAN Cosmetic Directive (ACD):</a:t>
            </a:r>
          </a:p>
          <a:p>
            <a:pPr eaLnBrk="1" hangingPunct="1">
              <a:buFontTx/>
              <a:buNone/>
            </a:pPr>
            <a:r>
              <a:rPr lang="en-US" altLang="zh-TW" sz="2400" b="1" smtClean="0"/>
              <a:t>Article 8 : Product Information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TW" sz="2400" smtClean="0"/>
              <a:t>requires persons or companies placing a product on the market to keep a product information file (PIF) “readily accessible” to the regulatory authority of the Member State concerned at the address specified on the label.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smtClean="0">
                <a:solidFill>
                  <a:schemeClr val="tx1"/>
                </a:solidFill>
                <a:ea typeface="新細明體" pitchFamily="18" charset="-120"/>
              </a:rPr>
              <a:t>FINDINGS &amp; RECOMMENDATIONS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8305800" cy="495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mtClean="0"/>
              <a:t>2. Information differs from the Quest </a:t>
            </a:r>
          </a:p>
          <a:p>
            <a:pPr lvl="1" eaLnBrk="1" hangingPunct="1">
              <a:buFontTx/>
              <a:buNone/>
            </a:pPr>
            <a:r>
              <a:rPr lang="en-US" altLang="zh-TW" sz="2900" smtClean="0">
                <a:solidFill>
                  <a:schemeClr val="tx1"/>
                </a:solidFill>
              </a:rPr>
              <a:t>Eg:</a:t>
            </a:r>
          </a:p>
          <a:p>
            <a:pPr lvl="1" eaLnBrk="1" hangingPunct="1">
              <a:buFontTx/>
              <a:buNone/>
            </a:pPr>
            <a:r>
              <a:rPr lang="en-US" altLang="zh-TW" sz="2900" smtClean="0">
                <a:solidFill>
                  <a:schemeClr val="tx1"/>
                </a:solidFill>
              </a:rPr>
              <a:t>	a. </a:t>
            </a:r>
            <a:r>
              <a:rPr lang="en-US" altLang="zh-TW" smtClean="0">
                <a:solidFill>
                  <a:schemeClr val="tx1"/>
                </a:solidFill>
              </a:rPr>
              <a:t>Formulation</a:t>
            </a:r>
          </a:p>
          <a:p>
            <a:pPr lvl="1" eaLnBrk="1" hangingPunct="1">
              <a:buFontTx/>
              <a:buNone/>
            </a:pPr>
            <a:r>
              <a:rPr lang="en-US" altLang="zh-TW" sz="2000" smtClean="0">
                <a:solidFill>
                  <a:schemeClr val="tx1"/>
                </a:solidFill>
              </a:rPr>
              <a:t>       - differ from the formulation submitted to Quest</a:t>
            </a:r>
          </a:p>
          <a:p>
            <a:pPr lvl="1" eaLnBrk="1" hangingPunct="1">
              <a:buFontTx/>
              <a:buNone/>
            </a:pPr>
            <a:r>
              <a:rPr lang="en-US" altLang="zh-TW" smtClean="0">
                <a:solidFill>
                  <a:schemeClr val="tx1"/>
                </a:solidFill>
              </a:rPr>
              <a:t>	b. Product name</a:t>
            </a:r>
          </a:p>
          <a:p>
            <a:pPr lvl="1" eaLnBrk="1" hangingPunct="1">
              <a:buFontTx/>
              <a:buNone/>
            </a:pPr>
            <a:r>
              <a:rPr lang="en-US" altLang="zh-TW" smtClean="0">
                <a:solidFill>
                  <a:schemeClr val="tx1"/>
                </a:solidFill>
              </a:rPr>
              <a:t>		- </a:t>
            </a:r>
            <a:r>
              <a:rPr lang="en-US" altLang="zh-TW" sz="2000" smtClean="0">
                <a:solidFill>
                  <a:schemeClr val="tx1"/>
                </a:solidFill>
              </a:rPr>
              <a:t>Change of product name without notification to BPFK </a:t>
            </a:r>
          </a:p>
          <a:p>
            <a:pPr lvl="1" eaLnBrk="1" hangingPunct="1">
              <a:buFontTx/>
              <a:buNone/>
            </a:pPr>
            <a:r>
              <a:rPr lang="en-US" altLang="zh-TW" sz="2000" smtClean="0"/>
              <a:t>		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zh-TW" sz="2900" smtClean="0"/>
              <a:t>	</a:t>
            </a:r>
            <a:r>
              <a:rPr lang="en-US" altLang="zh-TW" sz="2900" smtClean="0">
                <a:solidFill>
                  <a:srgbClr val="000099"/>
                </a:solidFill>
              </a:rPr>
              <a:t> Cancellation of product notification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altLang="zh-TW" sz="2500" smtClean="0">
                <a:solidFill>
                  <a:srgbClr val="000099"/>
                </a:solidFill>
              </a:rPr>
              <a:t>	- consider as different product</a:t>
            </a:r>
          </a:p>
          <a:p>
            <a:pPr eaLnBrk="1" hangingPunct="1"/>
            <a:endParaRPr lang="en-US" altLang="zh-TW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smtClean="0">
                <a:solidFill>
                  <a:schemeClr val="tx1"/>
                </a:solidFill>
                <a:ea typeface="新細明體" pitchFamily="18" charset="-120"/>
              </a:rPr>
              <a:t>FINDINGS &amp; RECOMMENDATIONS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365125" indent="-255588" eaLnBrk="1" hangingPunct="1">
              <a:lnSpc>
                <a:spcPct val="80000"/>
              </a:lnSpc>
              <a:buFontTx/>
              <a:buNone/>
            </a:pPr>
            <a:r>
              <a:rPr lang="en-US" altLang="zh-TW" sz="3200" smtClean="0"/>
              <a:t>3. Product label</a:t>
            </a:r>
          </a:p>
          <a:p>
            <a:pPr marL="620713" lvl="1" eaLnBrk="1" hangingPunct="1">
              <a:lnSpc>
                <a:spcPct val="80000"/>
              </a:lnSpc>
              <a:spcBef>
                <a:spcPts val="325"/>
              </a:spcBef>
              <a:buFont typeface="Verdana" pitchFamily="34" charset="0"/>
              <a:buChar char="◦"/>
            </a:pPr>
            <a:r>
              <a:rPr lang="en-US" altLang="zh-TW" smtClean="0">
                <a:solidFill>
                  <a:schemeClr val="tx1"/>
                </a:solidFill>
              </a:rPr>
              <a:t>Incompliance to the labeling requirement</a:t>
            </a:r>
          </a:p>
          <a:p>
            <a:pPr marL="858838" lvl="2" eaLnBrk="1" hangingPunct="1">
              <a:lnSpc>
                <a:spcPct val="80000"/>
              </a:lnSpc>
              <a:buFont typeface="Wingdings 2" pitchFamily="18" charset="2"/>
              <a:buChar char=""/>
            </a:pPr>
            <a:r>
              <a:rPr lang="en-US" altLang="zh-TW" sz="1900" smtClean="0"/>
              <a:t>Failure to comply with the labeling requirement</a:t>
            </a:r>
          </a:p>
          <a:p>
            <a:pPr lvl="3" eaLnBrk="1" hangingPunct="1">
              <a:lnSpc>
                <a:spcPct val="80000"/>
              </a:lnSpc>
              <a:buFont typeface="Wingdings 2" pitchFamily="18" charset="2"/>
              <a:buChar char=""/>
            </a:pPr>
            <a:r>
              <a:rPr lang="en-US" altLang="zh-TW" sz="2200" smtClean="0">
                <a:solidFill>
                  <a:schemeClr val="tx1"/>
                </a:solidFill>
              </a:rPr>
              <a:t>Eg; </a:t>
            </a:r>
          </a:p>
          <a:p>
            <a:pPr lvl="3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altLang="zh-TW" sz="2200" smtClean="0">
                <a:solidFill>
                  <a:schemeClr val="tx1"/>
                </a:solidFill>
              </a:rPr>
              <a:t>		- full ingredients listing</a:t>
            </a:r>
          </a:p>
          <a:p>
            <a:pPr lvl="3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zh-TW" sz="2200" smtClean="0">
                <a:solidFill>
                  <a:schemeClr val="tx1"/>
                </a:solidFill>
              </a:rPr>
              <a:t>		- warning statement</a:t>
            </a:r>
          </a:p>
          <a:p>
            <a:pPr lvl="3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zh-TW" sz="2200" smtClean="0">
                <a:solidFill>
                  <a:schemeClr val="tx1"/>
                </a:solidFill>
              </a:rPr>
              <a:t>		- name and address of notification holder</a:t>
            </a:r>
          </a:p>
          <a:p>
            <a:pPr marL="858838" lvl="2" eaLnBrk="1" hangingPunct="1">
              <a:lnSpc>
                <a:spcPct val="80000"/>
              </a:lnSpc>
              <a:buFont typeface="Wingdings 2" pitchFamily="18" charset="2"/>
              <a:buChar char=""/>
            </a:pPr>
            <a:endParaRPr lang="en-US" altLang="zh-TW" sz="1900" smtClean="0"/>
          </a:p>
          <a:p>
            <a:pPr marL="858838" lvl="2" eaLnBrk="1" hangingPunct="1">
              <a:lnSpc>
                <a:spcPct val="80000"/>
              </a:lnSpc>
              <a:buFont typeface="Wingdings 2" pitchFamily="18" charset="2"/>
              <a:buChar char=""/>
            </a:pPr>
            <a:r>
              <a:rPr lang="en-US" altLang="zh-TW" sz="1900" smtClean="0"/>
              <a:t>Product claims </a:t>
            </a:r>
          </a:p>
          <a:p>
            <a:pPr lvl="3" eaLnBrk="1" hangingPunct="1">
              <a:lnSpc>
                <a:spcPct val="80000"/>
              </a:lnSpc>
              <a:buFont typeface="Wingdings 2" pitchFamily="18" charset="2"/>
              <a:buChar char=""/>
            </a:pPr>
            <a:r>
              <a:rPr lang="en-US" altLang="zh-TW" smtClean="0">
                <a:solidFill>
                  <a:schemeClr val="tx1"/>
                </a:solidFill>
              </a:rPr>
              <a:t>Claimed beyond the scope of cosmetic product</a:t>
            </a:r>
          </a:p>
          <a:p>
            <a:pPr marL="858838" lvl="2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altLang="zh-TW" sz="1900" smtClean="0"/>
          </a:p>
          <a:p>
            <a:pPr marL="620713" lvl="1" eaLnBrk="1" hangingPunct="1">
              <a:lnSpc>
                <a:spcPct val="80000"/>
              </a:lnSpc>
              <a:spcBef>
                <a:spcPts val="325"/>
              </a:spcBef>
              <a:buFont typeface="Wingdings" pitchFamily="2" charset="2"/>
              <a:buChar char="Ø"/>
            </a:pPr>
            <a:r>
              <a:rPr lang="en-US" altLang="zh-TW" sz="2700" smtClean="0">
                <a:solidFill>
                  <a:srgbClr val="000099"/>
                </a:solidFill>
              </a:rPr>
              <a:t> </a:t>
            </a:r>
            <a:r>
              <a:rPr lang="en-US" altLang="zh-TW" smtClean="0">
                <a:solidFill>
                  <a:srgbClr val="002060"/>
                </a:solidFill>
              </a:rPr>
              <a:t>Label must comply with the ASEAN Cosmetic Labeling Requirement and the </a:t>
            </a:r>
            <a:r>
              <a:rPr lang="en-MY" smtClean="0">
                <a:solidFill>
                  <a:srgbClr val="002060"/>
                </a:solidFill>
              </a:rPr>
              <a:t>ASEAN Cosmetic Claim Guideline</a:t>
            </a:r>
            <a:r>
              <a:rPr lang="en-US" altLang="zh-TW" smtClean="0">
                <a:solidFill>
                  <a:srgbClr val="002060"/>
                </a:solidFill>
              </a:rPr>
              <a:t> (refer ACD)</a:t>
            </a:r>
          </a:p>
          <a:p>
            <a:pPr lvl="3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altLang="zh-TW" sz="1900" smtClean="0"/>
          </a:p>
          <a:p>
            <a:pPr lvl="3" eaLnBrk="1" hangingPunct="1">
              <a:lnSpc>
                <a:spcPct val="80000"/>
              </a:lnSpc>
              <a:buFont typeface="Wingdings 2" pitchFamily="18" charset="2"/>
              <a:buChar char=""/>
            </a:pPr>
            <a:endParaRPr lang="en-US" altLang="zh-TW" sz="1900" smtClean="0"/>
          </a:p>
          <a:p>
            <a:pPr marL="620713" lvl="1" eaLnBrk="1" hangingPunct="1">
              <a:lnSpc>
                <a:spcPct val="80000"/>
              </a:lnSpc>
              <a:spcBef>
                <a:spcPts val="325"/>
              </a:spcBef>
              <a:buFont typeface="Verdana" pitchFamily="34" charset="0"/>
              <a:buChar char="◦"/>
            </a:pPr>
            <a:endParaRPr lang="en-US" altLang="zh-TW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smtClean="0">
                <a:solidFill>
                  <a:schemeClr val="tx1"/>
                </a:solidFill>
                <a:ea typeface="新細明體" pitchFamily="18" charset="-120"/>
              </a:rPr>
              <a:t>FINDINGS &amp; RECOMMENDATIONS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mtClean="0"/>
              <a:t>4. Claims substantiation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solidFill>
                  <a:schemeClr val="tx1"/>
                </a:solidFill>
              </a:rPr>
              <a:t>Unable to provide supportive documents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antiwrinkle / antiageing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Dermatological tested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Hypoallergenic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Noncomedogenic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Whitening</a:t>
            </a:r>
          </a:p>
          <a:p>
            <a:pPr lvl="2" eaLnBrk="1" hangingPunct="1">
              <a:lnSpc>
                <a:spcPct val="90000"/>
              </a:lnSpc>
            </a:pPr>
            <a:endParaRPr lang="en-US" altLang="zh-TW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smtClean="0">
                <a:solidFill>
                  <a:schemeClr val="tx1"/>
                </a:solidFill>
              </a:rPr>
              <a:t>Unreliable documents for claims substantiation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zh-TW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zh-TW" smtClean="0">
                <a:solidFill>
                  <a:srgbClr val="000099"/>
                </a:solidFill>
              </a:rPr>
              <a:t>  </a:t>
            </a:r>
            <a:r>
              <a:rPr lang="en-US" altLang="zh-TW" sz="2600" smtClean="0">
                <a:solidFill>
                  <a:srgbClr val="000099"/>
                </a:solidFill>
              </a:rPr>
              <a:t>Any claims shall be justified by substantial evidence and/or by cosmetic formulation or preparation itself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zh-TW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smtClean="0">
                <a:solidFill>
                  <a:schemeClr val="tx1"/>
                </a:solidFill>
                <a:ea typeface="新細明體" pitchFamily="18" charset="-120"/>
              </a:rPr>
              <a:t>Other key problems encountered 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/>
            <a:r>
              <a:rPr lang="en-US" altLang="zh-TW" sz="2000" smtClean="0"/>
              <a:t>Documents in foreign language (imported product)</a:t>
            </a:r>
          </a:p>
          <a:p>
            <a:pPr eaLnBrk="1" hangingPunct="1"/>
            <a:r>
              <a:rPr lang="en-US" altLang="zh-TW" sz="2000" smtClean="0"/>
              <a:t>Auditee is not knowledgeable </a:t>
            </a:r>
          </a:p>
          <a:p>
            <a:pPr eaLnBrk="1" hangingPunct="1">
              <a:buFontTx/>
              <a:buNone/>
            </a:pPr>
            <a:r>
              <a:rPr lang="en-US" altLang="zh-TW" sz="2000" smtClean="0"/>
              <a:t>	– </a:t>
            </a:r>
            <a:r>
              <a:rPr lang="en-US" altLang="zh-TW" sz="1600" smtClean="0"/>
              <a:t>company should ask the right officer or the safety assessor to present during audit </a:t>
            </a:r>
          </a:p>
          <a:p>
            <a:pPr eaLnBrk="1" hangingPunct="1"/>
            <a:r>
              <a:rPr lang="en-US" altLang="zh-TW" sz="2000" smtClean="0"/>
              <a:t>Company is reluctant to provide samples, if requested for futher investigation</a:t>
            </a:r>
          </a:p>
          <a:p>
            <a:pPr eaLnBrk="1" hangingPunct="1">
              <a:buFontTx/>
              <a:buNone/>
            </a:pPr>
            <a:r>
              <a:rPr lang="en-US" altLang="zh-TW" sz="2000" smtClean="0"/>
              <a:t>	</a:t>
            </a:r>
            <a:r>
              <a:rPr lang="en-US" altLang="zh-TW" sz="1600" smtClean="0"/>
              <a:t> – reason: product is expensive </a:t>
            </a:r>
          </a:p>
          <a:p>
            <a:pPr eaLnBrk="1" hangingPunct="1"/>
            <a:r>
              <a:rPr lang="en-US" altLang="zh-TW" sz="2000" smtClean="0"/>
              <a:t>Company unable to prepare PIF due to:</a:t>
            </a:r>
          </a:p>
          <a:p>
            <a:pPr lvl="1" eaLnBrk="1" hangingPunct="1"/>
            <a:r>
              <a:rPr lang="en-US" altLang="zh-TW" sz="2000" smtClean="0">
                <a:solidFill>
                  <a:schemeClr val="tx1"/>
                </a:solidFill>
              </a:rPr>
              <a:t>product is no longer in the market</a:t>
            </a:r>
          </a:p>
          <a:p>
            <a:pPr lvl="1" eaLnBrk="1" hangingPunct="1"/>
            <a:r>
              <a:rPr lang="en-US" altLang="zh-TW" sz="2000" smtClean="0">
                <a:solidFill>
                  <a:schemeClr val="tx1"/>
                </a:solidFill>
              </a:rPr>
              <a:t>never import (notified only)</a:t>
            </a:r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7B9899"/>
                </a:solidFill>
                <a:ea typeface="新細明體" pitchFamily="18" charset="-120"/>
              </a:rPr>
              <a:t>References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zh-TW" sz="2400" smtClean="0"/>
              <a:t>ASEAN Cosmetic Directive</a:t>
            </a:r>
          </a:p>
          <a:p>
            <a:pPr eaLnBrk="1" hangingPunct="1"/>
            <a:r>
              <a:rPr lang="en-US" altLang="zh-TW" sz="2400" smtClean="0"/>
              <a:t>Guidelines for Product Information File (PIF) </a:t>
            </a:r>
          </a:p>
          <a:p>
            <a:pPr eaLnBrk="1" hangingPunct="1">
              <a:buFontTx/>
              <a:buNone/>
            </a:pPr>
            <a:r>
              <a:rPr lang="en-US" altLang="zh-TW" sz="2400" smtClean="0"/>
              <a:t>	- Annex 1 part 5 of the Guidelines for Control of Cosmetic Products in Malaysia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TW" i="1" smtClean="0">
                <a:solidFill>
                  <a:srgbClr val="998700"/>
                </a:solidFill>
                <a:ea typeface="新細明體" pitchFamily="18" charset="-120"/>
              </a:rPr>
              <a:t>Thank you for your attention…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Objective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eaLnBrk="1" hangingPunct="1"/>
            <a:r>
              <a:rPr lang="en-GB" altLang="zh-CN" sz="2400" smtClean="0">
                <a:cs typeface="方正舒体"/>
              </a:rPr>
              <a:t>To provide companies placing a cosmetic product in the market </a:t>
            </a:r>
            <a:r>
              <a:rPr lang="en-GB" altLang="zh-CN" sz="2400" b="1" smtClean="0">
                <a:cs typeface="方正舒体"/>
              </a:rPr>
              <a:t>recommendations</a:t>
            </a:r>
            <a:r>
              <a:rPr lang="en-GB" altLang="zh-CN" sz="2400" smtClean="0">
                <a:cs typeface="方正舒体"/>
              </a:rPr>
              <a:t> on how to organize and compile the PIF based on a recommended PIF format</a:t>
            </a:r>
            <a:r>
              <a:rPr lang="en-US" altLang="zh-CN" sz="2400" smtClean="0">
                <a:cs typeface="方正舒体"/>
              </a:rPr>
              <a:t> </a:t>
            </a:r>
          </a:p>
          <a:p>
            <a:pPr eaLnBrk="1" hangingPunct="1"/>
            <a:endParaRPr lang="en-US" altLang="zh-CN" sz="2400" smtClean="0">
              <a:cs typeface="方正舒体"/>
            </a:endParaRPr>
          </a:p>
          <a:p>
            <a:pPr eaLnBrk="1" hangingPunct="1"/>
            <a:r>
              <a:rPr lang="en-GB" altLang="zh-CN" sz="2400" smtClean="0">
                <a:cs typeface="方正舒体"/>
              </a:rPr>
              <a:t>Also provides guidance on who is responsible to keep the PIF and some guiding points for PIF audits</a:t>
            </a:r>
            <a:r>
              <a:rPr lang="en-US" altLang="zh-CN" sz="2400" smtClean="0">
                <a:cs typeface="方正舒体"/>
              </a:rPr>
              <a:t> </a:t>
            </a:r>
            <a:endParaRPr lang="en-US" altLang="zh-TW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Requirements for Industry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400" smtClean="0"/>
              <a:t>The Company or Person placing a cosmetic product in the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400" smtClean="0"/>
              <a:t>market shall: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zh-TW" sz="2400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altLang="zh-TW" sz="2000" smtClean="0"/>
              <a:t>Notify the regulatory authorities before the product is marketed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en-US" altLang="zh-TW" sz="2000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altLang="zh-TW" sz="2000" smtClean="0"/>
              <a:t>Ensure that the product will not cause damage to human health under normal or reasonably foreseeable conditions of use 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en-US" altLang="zh-TW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000" smtClean="0"/>
              <a:t> -	Keep the </a:t>
            </a:r>
            <a:r>
              <a:rPr lang="en-US" altLang="zh-TW" sz="2000" u="sng" smtClean="0"/>
              <a:t>product information file (PIF) </a:t>
            </a:r>
            <a:r>
              <a:rPr lang="en-US" altLang="zh-TW" sz="2000" smtClean="0"/>
              <a:t>readily accessible to the regulatory authorities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zh-TW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000" smtClean="0"/>
              <a:t> - 	Must have adequate knowledge or experience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000" smtClean="0"/>
              <a:t>  </a:t>
            </a:r>
          </a:p>
          <a:p>
            <a:pPr eaLnBrk="1" hangingPunct="1"/>
            <a:endParaRPr lang="en-US" altLang="zh-TW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Who is responsible to keep the PIF 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zh-TW" sz="2800" smtClean="0"/>
              <a:t>The local company responsible for placing the cosmetic product in the market, which may be :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zh-TW" sz="2300" u="sng" smtClean="0">
                <a:solidFill>
                  <a:schemeClr val="tx1"/>
                </a:solidFill>
              </a:rPr>
              <a:t>local manufacturer </a:t>
            </a:r>
            <a:r>
              <a:rPr lang="en-US" altLang="zh-TW" sz="2300" smtClean="0">
                <a:solidFill>
                  <a:schemeClr val="tx1"/>
                </a:solidFill>
              </a:rPr>
              <a:t>or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zh-TW" sz="2300" smtClean="0">
                <a:solidFill>
                  <a:schemeClr val="tx1"/>
                </a:solidFill>
              </a:rPr>
              <a:t>an </a:t>
            </a:r>
            <a:r>
              <a:rPr lang="en-US" altLang="zh-TW" sz="2300" u="sng" smtClean="0">
                <a:solidFill>
                  <a:schemeClr val="tx1"/>
                </a:solidFill>
              </a:rPr>
              <a:t>agent appointed </a:t>
            </a:r>
            <a:r>
              <a:rPr lang="en-US" altLang="zh-TW" sz="2300" smtClean="0">
                <a:solidFill>
                  <a:schemeClr val="tx1"/>
                </a:solidFill>
              </a:rPr>
              <a:t>by a manufacturer to market the product or the (e.g. distributor)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zh-TW" sz="2300" u="sng" smtClean="0">
                <a:solidFill>
                  <a:schemeClr val="tx1"/>
                </a:solidFill>
              </a:rPr>
              <a:t>company that is responsible for bringing </a:t>
            </a:r>
            <a:r>
              <a:rPr lang="en-US" altLang="zh-TW" sz="2300" smtClean="0">
                <a:solidFill>
                  <a:schemeClr val="tx1"/>
                </a:solidFill>
              </a:rPr>
              <a:t>in the product for sale in the country (i.e. importer)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zh-CN" sz="2800" smtClean="0">
              <a:cs typeface="方正舒体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GB" altLang="zh-CN" sz="2000" smtClean="0">
                <a:cs typeface="方正舒体"/>
              </a:rPr>
              <a:t>* It is recommended that the PIF is kept for a minimum period of 3 years after the product is last placed in the market</a:t>
            </a:r>
            <a:r>
              <a:rPr lang="en-US" altLang="zh-CN" sz="2000" smtClean="0">
                <a:cs typeface="方正舒体"/>
              </a:rPr>
              <a:t> .</a:t>
            </a:r>
            <a:endParaRPr lang="en-US" altLang="zh-TW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solidFill>
                  <a:srgbClr val="C00000"/>
                </a:solidFill>
                <a:ea typeface="新細明體" pitchFamily="18" charset="-120"/>
              </a:rPr>
              <a:t>PIF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20FC63A-5CEB-44AF-995D-3654C145823B}" type="slidenum">
              <a:rPr lang="en-US" altLang="zh-TW">
                <a:solidFill>
                  <a:srgbClr val="7B9899"/>
                </a:solidFill>
              </a:rPr>
              <a:pPr eaLnBrk="1" hangingPunct="1"/>
              <a:t>7</a:t>
            </a:fld>
            <a:endParaRPr lang="en-US" altLang="zh-TW">
              <a:solidFill>
                <a:srgbClr val="7B9899"/>
              </a:solidFill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eaLnBrk="1" hangingPunct="1"/>
            <a:r>
              <a:rPr lang="en-US" altLang="zh-TW" sz="2400" smtClean="0"/>
              <a:t>It should be kept in the premise of the company responsible for placing the product in the market (address stated on label)</a:t>
            </a:r>
          </a:p>
          <a:p>
            <a:pPr eaLnBrk="1" hangingPunct="1"/>
            <a:endParaRPr lang="en-US" altLang="zh-TW" sz="2400" smtClean="0"/>
          </a:p>
          <a:p>
            <a:pPr eaLnBrk="1" hangingPunct="1"/>
            <a:r>
              <a:rPr lang="en-US" altLang="zh-TW" sz="2400" smtClean="0"/>
              <a:t>Language : BM or BI</a:t>
            </a:r>
          </a:p>
          <a:p>
            <a:pPr eaLnBrk="1" hangingPunct="1"/>
            <a:endParaRPr lang="en-US" altLang="zh-TW" sz="2400" smtClean="0"/>
          </a:p>
          <a:p>
            <a:pPr eaLnBrk="1" hangingPunct="1"/>
            <a:r>
              <a:rPr lang="en-US" altLang="zh-TW" sz="2400" smtClean="0"/>
              <a:t>It should be </a:t>
            </a:r>
            <a:r>
              <a:rPr lang="en-US" altLang="zh-TW" sz="2400" u="sng" smtClean="0"/>
              <a:t>readily accessible </a:t>
            </a:r>
            <a:r>
              <a:rPr lang="en-US" altLang="zh-TW" sz="2400" smtClean="0"/>
              <a:t>upon request </a:t>
            </a:r>
          </a:p>
          <a:p>
            <a:pPr eaLnBrk="1" hangingPunct="1"/>
            <a:endParaRPr lang="en-US" altLang="zh-TW" sz="2400" smtClean="0"/>
          </a:p>
          <a:p>
            <a:pPr eaLnBrk="1" hangingPunct="1"/>
            <a:r>
              <a:rPr lang="en-US" altLang="zh-TW" sz="2400" smtClean="0"/>
              <a:t>Keep updated on all information and latest changes (including packaging)</a:t>
            </a:r>
            <a:r>
              <a:rPr lang="en-US" altLang="zh-TW" sz="1600" smtClean="0"/>
              <a:t>.</a:t>
            </a:r>
          </a:p>
          <a:p>
            <a:pPr eaLnBrk="1" hangingPunct="1"/>
            <a:endParaRPr lang="en-US" altLang="zh-TW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solidFill>
                  <a:srgbClr val="C00000"/>
                </a:solidFill>
                <a:ea typeface="新細明體" pitchFamily="18" charset="-120"/>
              </a:rPr>
              <a:t>PIF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Document media:</a:t>
            </a:r>
          </a:p>
          <a:p>
            <a:pPr eaLnBrk="1" hangingPunct="1"/>
            <a:endParaRPr lang="en-US" altLang="zh-TW" sz="2800" smtClean="0">
              <a:solidFill>
                <a:schemeClr val="tx2"/>
              </a:solidFill>
            </a:endParaRPr>
          </a:p>
          <a:p>
            <a:pPr lvl="1" eaLnBrk="1" hangingPunct="1"/>
            <a:r>
              <a:rPr lang="en-US" altLang="zh-TW" sz="2400" smtClean="0">
                <a:solidFill>
                  <a:schemeClr val="tx1"/>
                </a:solidFill>
              </a:rPr>
              <a:t>no specific requirements on what media type the PIF documents should be presented. </a:t>
            </a:r>
          </a:p>
          <a:p>
            <a:pPr lvl="1" eaLnBrk="1" hangingPunct="1"/>
            <a:r>
              <a:rPr lang="en-US" altLang="zh-TW" sz="2400" smtClean="0">
                <a:solidFill>
                  <a:schemeClr val="tx1"/>
                </a:solidFill>
              </a:rPr>
              <a:t>the company may choose any suitable media</a:t>
            </a:r>
            <a:r>
              <a:rPr lang="en-US" altLang="zh-TW" sz="2000" smtClean="0">
                <a:solidFill>
                  <a:schemeClr val="tx1"/>
                </a:solidFill>
              </a:rPr>
              <a:t> </a:t>
            </a:r>
          </a:p>
          <a:p>
            <a:pPr lvl="2" eaLnBrk="1" hangingPunct="1"/>
            <a:r>
              <a:rPr lang="en-US" altLang="zh-TW" smtClean="0"/>
              <a:t>i.e. paper, electronic, etc, provided the documents can be easily consulted</a:t>
            </a:r>
          </a:p>
          <a:p>
            <a:pPr lvl="2" eaLnBrk="1" hangingPunct="1"/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ea typeface="新細明體" pitchFamily="18" charset="-120"/>
              </a:rPr>
              <a:t>How to organize a PIF?</a:t>
            </a:r>
            <a:r>
              <a:rPr lang="en-US" altLang="zh-TW" smtClean="0">
                <a:ea typeface="新細明體" pitchFamily="18" charset="-120"/>
              </a:rPr>
              <a:t> </a:t>
            </a:r>
            <a:br>
              <a:rPr lang="en-US" altLang="zh-TW" smtClean="0">
                <a:ea typeface="新細明體" pitchFamily="18" charset="-120"/>
              </a:rPr>
            </a:br>
            <a:endParaRPr lang="en-US" altLang="zh-TW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1042</TotalTime>
  <Words>1394</Words>
  <Application>Microsoft Office PowerPoint</Application>
  <PresentationFormat>如螢幕大小 (4:3)</PresentationFormat>
  <Paragraphs>275</Paragraphs>
  <Slides>35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35</vt:i4>
      </vt:variant>
    </vt:vector>
  </HeadingPairs>
  <TitlesOfParts>
    <vt:vector size="45" baseType="lpstr">
      <vt:lpstr>Arial</vt:lpstr>
      <vt:lpstr>Georgia</vt:lpstr>
      <vt:lpstr>Wingdings 2</vt:lpstr>
      <vt:lpstr>Wingdings</vt:lpstr>
      <vt:lpstr>Calibri</vt:lpstr>
      <vt:lpstr>方正舒体</vt:lpstr>
      <vt:lpstr>Courier New</vt:lpstr>
      <vt:lpstr>Tahoma</vt:lpstr>
      <vt:lpstr>Verdana</vt:lpstr>
      <vt:lpstr>Civic</vt:lpstr>
      <vt:lpstr>PowerPoint 簡報</vt:lpstr>
      <vt:lpstr>Outline</vt:lpstr>
      <vt:lpstr>Introduction</vt:lpstr>
      <vt:lpstr>Objective</vt:lpstr>
      <vt:lpstr>Requirements for Industry </vt:lpstr>
      <vt:lpstr>Who is responsible to keep the PIF ?</vt:lpstr>
      <vt:lpstr>PIF</vt:lpstr>
      <vt:lpstr>PIF</vt:lpstr>
      <vt:lpstr>How to organize a PIF?  </vt:lpstr>
      <vt:lpstr>Recommended PIF Format</vt:lpstr>
      <vt:lpstr>Part I: Administrative Documents and Product Summary (1)</vt:lpstr>
      <vt:lpstr>Part I: Administrative Documents and Product Summary (2)</vt:lpstr>
      <vt:lpstr>Part I: Administrative Documents and Product Summary (3)</vt:lpstr>
      <vt:lpstr>Part I: Administrative Documents and Product Summary (4)</vt:lpstr>
      <vt:lpstr>Part I: Administrative Documents and Product Summary (5)</vt:lpstr>
      <vt:lpstr>Part II : Quality Data of Raw Material (1) </vt:lpstr>
      <vt:lpstr>Part II : Quality Data of Raw Material (2)</vt:lpstr>
      <vt:lpstr>Part II : Quality Data of Raw Material (3)</vt:lpstr>
      <vt:lpstr>Part III : Quality Data of Finished Product (1) </vt:lpstr>
      <vt:lpstr>Part III : Quality Data of Finished Product (2)</vt:lpstr>
      <vt:lpstr>Part III : Quality Data of Finished Product (3)</vt:lpstr>
      <vt:lpstr>Part IV : Safety and Efficacy Data (1) </vt:lpstr>
      <vt:lpstr>Part IV : Safety and Efficacy Data (2) </vt:lpstr>
      <vt:lpstr>Part IV : Safety and Efficacy Data (3)</vt:lpstr>
      <vt:lpstr>Types of Audits</vt:lpstr>
      <vt:lpstr>Documents to be made readily available</vt:lpstr>
      <vt:lpstr>Documents to be made available within reasonable time</vt:lpstr>
      <vt:lpstr>PIF AUDIT</vt:lpstr>
      <vt:lpstr>FINDINGS &amp; RECOMMENDATIONS</vt:lpstr>
      <vt:lpstr>FINDINGS &amp; RECOMMENDATIONS</vt:lpstr>
      <vt:lpstr>FINDINGS &amp; RECOMMENDATIONS</vt:lpstr>
      <vt:lpstr>FINDINGS &amp; RECOMMENDATIONS</vt:lpstr>
      <vt:lpstr>Other key problems encountered </vt:lpstr>
      <vt:lpstr>References</vt:lpstr>
      <vt:lpstr>Thank you for your attention…</vt:lpstr>
    </vt:vector>
  </TitlesOfParts>
  <Company>Seers Consulting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ASEAN Cosmetic Directive Guidelines for PIF</dc:title>
  <dc:creator>akhaiat</dc:creator>
  <cp:lastModifiedBy>詹雅琦</cp:lastModifiedBy>
  <cp:revision>83</cp:revision>
  <cp:lastPrinted>2011-11-10T04:05:22Z</cp:lastPrinted>
  <dcterms:created xsi:type="dcterms:W3CDTF">2007-06-11T03:21:55Z</dcterms:created>
  <dcterms:modified xsi:type="dcterms:W3CDTF">2013-01-18T02:37:00Z</dcterms:modified>
</cp:coreProperties>
</file>