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sldIdLst>
    <p:sldId id="256" r:id="rId2"/>
    <p:sldId id="257" r:id="rId3"/>
    <p:sldId id="260" r:id="rId4"/>
    <p:sldId id="258" r:id="rId5"/>
    <p:sldId id="259" r:id="rId6"/>
    <p:sldId id="261" r:id="rId7"/>
    <p:sldId id="262" r:id="rId8"/>
    <p:sldId id="263" r:id="rId9"/>
    <p:sldId id="271" r:id="rId10"/>
    <p:sldId id="272" r:id="rId11"/>
    <p:sldId id="273" r:id="rId12"/>
    <p:sldId id="274" r:id="rId13"/>
    <p:sldId id="275" r:id="rId14"/>
    <p:sldId id="311" r:id="rId15"/>
    <p:sldId id="276" r:id="rId16"/>
    <p:sldId id="277" r:id="rId17"/>
    <p:sldId id="278" r:id="rId18"/>
    <p:sldId id="279" r:id="rId19"/>
    <p:sldId id="280" r:id="rId20"/>
    <p:sldId id="264" r:id="rId21"/>
    <p:sldId id="265" r:id="rId22"/>
    <p:sldId id="268" r:id="rId23"/>
    <p:sldId id="267" r:id="rId24"/>
    <p:sldId id="269" r:id="rId25"/>
    <p:sldId id="270" r:id="rId26"/>
    <p:sldId id="281" r:id="rId27"/>
    <p:sldId id="282" r:id="rId28"/>
    <p:sldId id="284" r:id="rId29"/>
    <p:sldId id="315" r:id="rId30"/>
    <p:sldId id="314" r:id="rId31"/>
    <p:sldId id="313" r:id="rId32"/>
    <p:sldId id="312" r:id="rId33"/>
    <p:sldId id="285" r:id="rId34"/>
    <p:sldId id="286" r:id="rId35"/>
    <p:sldId id="283" r:id="rId36"/>
    <p:sldId id="291" r:id="rId37"/>
    <p:sldId id="292" r:id="rId38"/>
    <p:sldId id="293" r:id="rId39"/>
    <p:sldId id="287" r:id="rId40"/>
    <p:sldId id="288" r:id="rId41"/>
    <p:sldId id="289" r:id="rId42"/>
    <p:sldId id="290" r:id="rId43"/>
    <p:sldId id="295" r:id="rId44"/>
    <p:sldId id="316" r:id="rId45"/>
    <p:sldId id="317" r:id="rId46"/>
    <p:sldId id="318"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9" r:id="rId63"/>
    <p:sldId id="320" r:id="rId6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2D9ADE-E9C6-4431-983F-F268E17592D8}" type="datetimeFigureOut">
              <a:rPr lang="en-US" smtClean="0"/>
              <a:pPr/>
              <a:t>12/1/2012</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D9CE3-28B6-4EFB-960A-DBBFA6906468}"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5" name="Espace réservé du pied de page 4"/>
          <p:cNvSpPr>
            <a:spLocks noGrp="1"/>
          </p:cNvSpPr>
          <p:nvPr>
            <p:ph type="ftr" sz="quarter" idx="11"/>
          </p:nvPr>
        </p:nvSpPr>
        <p:spPr>
          <a:xfrm>
            <a:off x="827584" y="6376243"/>
            <a:ext cx="7056784" cy="365125"/>
          </a:xfrm>
        </p:spPr>
        <p:txBody>
          <a:bodyPr/>
          <a:lstStyle>
            <a:lvl1pPr>
              <a:defRPr>
                <a:solidFill>
                  <a:schemeClr val="tx1"/>
                </a:solidFill>
                <a:latin typeface="+mj-lt"/>
              </a:defRPr>
            </a:lvl1pPr>
          </a:lstStyle>
          <a:p>
            <a:r>
              <a:rPr lang="en-US" smtClean="0"/>
              <a:t>R. MONTIGNY   PIF, GMP, Notification Management Workshop - TAIPEI 4th December 2012</a:t>
            </a:r>
            <a:endParaRPr lang="en-US"/>
          </a:p>
        </p:txBody>
      </p:sp>
      <p:sp>
        <p:nvSpPr>
          <p:cNvPr id="6" name="Espace réservé du numéro de diapositive 5"/>
          <p:cNvSpPr>
            <a:spLocks noGrp="1"/>
          </p:cNvSpPr>
          <p:nvPr>
            <p:ph type="sldNum" sz="quarter" idx="12"/>
          </p:nvPr>
        </p:nvSpPr>
        <p:spPr>
          <a:xfrm>
            <a:off x="8378080" y="6356350"/>
            <a:ext cx="514400" cy="365125"/>
          </a:xfrm>
        </p:spPr>
        <p:txBody>
          <a:bodyPr/>
          <a:lstStyle>
            <a:lvl1pPr>
              <a:defRPr>
                <a:solidFill>
                  <a:schemeClr val="tx1"/>
                </a:solidFill>
                <a:latin typeface="+mj-lt"/>
              </a:defRPr>
            </a:lvl1pPr>
          </a:lstStyle>
          <a:p>
            <a:fld id="{F16ADCD3-BA7B-41A2-B0EB-EF0E7924027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DDCE88A2-1CA7-4D1D-AF8F-A2589243D25D}" type="datetime1">
              <a:rPr lang="en-US" smtClean="0"/>
              <a:pPr/>
              <a:t>12/1/2012</a:t>
            </a:fld>
            <a:endParaRPr lang="en-US"/>
          </a:p>
        </p:txBody>
      </p:sp>
      <p:sp>
        <p:nvSpPr>
          <p:cNvPr id="5" name="Espace réservé du pied de page 4"/>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6" name="Espace réservé du numéro de diapositive 5"/>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21128AA-FB3A-4DB8-8479-29C065584370}" type="datetime1">
              <a:rPr lang="en-US" smtClean="0"/>
              <a:pPr/>
              <a:t>12/1/2012</a:t>
            </a:fld>
            <a:endParaRPr lang="en-US"/>
          </a:p>
        </p:txBody>
      </p:sp>
      <p:sp>
        <p:nvSpPr>
          <p:cNvPr id="5" name="Espace réservé du pied de page 4"/>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6" name="Espace réservé du numéro de diapositive 5"/>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en-US" dirty="0"/>
          </a:p>
        </p:txBody>
      </p:sp>
      <p:sp>
        <p:nvSpPr>
          <p:cNvPr id="3" name="Espace réservé du contenu 2"/>
          <p:cNvSpPr>
            <a:spLocks noGrp="1"/>
          </p:cNvSpPr>
          <p:nvPr>
            <p:ph idx="1"/>
          </p:nvPr>
        </p:nvSpPr>
        <p:spPr/>
        <p:txBody>
          <a:bodyPr lIns="0"/>
          <a:lstStyle>
            <a:lvl1pPr marL="0" indent="0">
              <a:buNone/>
              <a:defRPr>
                <a:latin typeface="+mj-lt"/>
              </a:defRPr>
            </a:lvl1pPr>
            <a:lvl2pPr marL="0">
              <a:defRPr>
                <a:latin typeface="+mj-lt"/>
              </a:defRPr>
            </a:lvl2pPr>
            <a:lvl3pPr>
              <a:defRPr>
                <a:latin typeface="+mj-lt"/>
              </a:defRPr>
            </a:lvl3pPr>
            <a:lvl4pPr>
              <a:defRPr>
                <a:latin typeface="+mj-lt"/>
              </a:defRPr>
            </a:lvl4pPr>
            <a:lvl5pPr>
              <a:defRPr>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5" name="Espace réservé du pied de page 4"/>
          <p:cNvSpPr>
            <a:spLocks noGrp="1"/>
          </p:cNvSpPr>
          <p:nvPr>
            <p:ph type="ftr" sz="quarter" idx="11"/>
          </p:nvPr>
        </p:nvSpPr>
        <p:spPr>
          <a:xfrm>
            <a:off x="539552" y="6448251"/>
            <a:ext cx="7632848" cy="365125"/>
          </a:xfrm>
        </p:spPr>
        <p:txBody>
          <a:bodyPr/>
          <a:lstStyle>
            <a:lvl1pPr>
              <a:defRPr>
                <a:solidFill>
                  <a:schemeClr val="tx1"/>
                </a:solidFill>
                <a:latin typeface="+mj-lt"/>
              </a:defRPr>
            </a:lvl1pPr>
          </a:lstStyle>
          <a:p>
            <a:r>
              <a:rPr lang="en-US" smtClean="0"/>
              <a:t>R. MONTIGNY   PIF, GMP, Notification Management Workshop - TAIPEI 4th December 2012</a:t>
            </a:r>
            <a:endParaRPr lang="en-US" dirty="0"/>
          </a:p>
        </p:txBody>
      </p:sp>
      <p:sp>
        <p:nvSpPr>
          <p:cNvPr id="6" name="Espace réservé du numéro de diapositive 5"/>
          <p:cNvSpPr>
            <a:spLocks noGrp="1"/>
          </p:cNvSpPr>
          <p:nvPr>
            <p:ph type="sldNum" sz="quarter" idx="12"/>
          </p:nvPr>
        </p:nvSpPr>
        <p:spPr>
          <a:xfrm>
            <a:off x="8316416" y="6448251"/>
            <a:ext cx="504056" cy="365125"/>
          </a:xfrm>
        </p:spPr>
        <p:txBody>
          <a:bodyPr/>
          <a:lstStyle>
            <a:lvl1pPr>
              <a:defRPr>
                <a:solidFill>
                  <a:schemeClr val="tx1"/>
                </a:solidFill>
                <a:latin typeface="+mj-lt"/>
              </a:defRPr>
            </a:lvl1pPr>
          </a:lstStyle>
          <a:p>
            <a:fld id="{F16ADCD3-BA7B-41A2-B0EB-EF0E7924027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4812D0E-8CF8-4FE2-9523-C99FF9924A0D}" type="datetime1">
              <a:rPr lang="en-US" smtClean="0"/>
              <a:pPr/>
              <a:t>12/1/2012</a:t>
            </a:fld>
            <a:endParaRPr lang="en-US"/>
          </a:p>
        </p:txBody>
      </p:sp>
      <p:sp>
        <p:nvSpPr>
          <p:cNvPr id="5" name="Espace réservé du pied de page 4"/>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6" name="Espace réservé du numéro de diapositive 5"/>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43BA74D2-A879-40BF-970C-E3F734301AD7}" type="datetime1">
              <a:rPr lang="en-US" smtClean="0"/>
              <a:pPr/>
              <a:t>12/1/2012</a:t>
            </a:fld>
            <a:endParaRPr lang="en-US"/>
          </a:p>
        </p:txBody>
      </p:sp>
      <p:sp>
        <p:nvSpPr>
          <p:cNvPr id="6" name="Espace réservé du pied de page 5"/>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7" name="Espace réservé du numéro de diapositive 6"/>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07E306F0-7A40-470A-BF23-C05A4D28995F}" type="datetime1">
              <a:rPr lang="en-US" smtClean="0"/>
              <a:pPr/>
              <a:t>12/1/2012</a:t>
            </a:fld>
            <a:endParaRPr lang="en-US"/>
          </a:p>
        </p:txBody>
      </p:sp>
      <p:sp>
        <p:nvSpPr>
          <p:cNvPr id="8" name="Espace réservé du pied de page 7"/>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9" name="Espace réservé du numéro de diapositive 8"/>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681C45A-4907-44A5-89C0-DEAD27060341}" type="datetime1">
              <a:rPr lang="en-US" smtClean="0"/>
              <a:pPr/>
              <a:t>12/1/2012</a:t>
            </a:fld>
            <a:endParaRPr lang="en-US"/>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3D9073-3B18-465E-BCDF-B3D37FC8A2F6}" type="datetime1">
              <a:rPr lang="en-US" smtClean="0"/>
              <a:pPr/>
              <a:t>12/1/2012</a:t>
            </a:fld>
            <a:endParaRPr lang="en-US"/>
          </a:p>
        </p:txBody>
      </p:sp>
      <p:sp>
        <p:nvSpPr>
          <p:cNvPr id="3" name="Espace réservé du pied de page 2"/>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4" name="Espace réservé du numéro de diapositive 3"/>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040DA2A-DC76-4EF4-BDE7-8B107621D631}" type="datetime1">
              <a:rPr lang="en-US" smtClean="0"/>
              <a:pPr/>
              <a:t>12/1/2012</a:t>
            </a:fld>
            <a:endParaRPr lang="en-US"/>
          </a:p>
        </p:txBody>
      </p:sp>
      <p:sp>
        <p:nvSpPr>
          <p:cNvPr id="6" name="Espace réservé du pied de page 5"/>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7" name="Espace réservé du numéro de diapositive 6"/>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86F9DAD-C594-4FB5-A5B3-8364FD0F52F8}" type="datetime1">
              <a:rPr lang="en-US" smtClean="0"/>
              <a:pPr/>
              <a:t>12/1/2012</a:t>
            </a:fld>
            <a:endParaRPr lang="en-US"/>
          </a:p>
        </p:txBody>
      </p:sp>
      <p:sp>
        <p:nvSpPr>
          <p:cNvPr id="6" name="Espace réservé du pied de page 5"/>
          <p:cNvSpPr>
            <a:spLocks noGrp="1"/>
          </p:cNvSpPr>
          <p:nvPr>
            <p:ph type="ftr" sz="quarter" idx="11"/>
          </p:nvPr>
        </p:nvSpPr>
        <p:spPr/>
        <p:txBody>
          <a:bodyPr/>
          <a:lstStyle/>
          <a:p>
            <a:r>
              <a:rPr lang="en-US" smtClean="0"/>
              <a:t>R. MONTIGNY   PIF, GMP, Notification Management Workshop - TAIPEI 4th December 2012</a:t>
            </a:r>
            <a:endParaRPr lang="en-US"/>
          </a:p>
        </p:txBody>
      </p:sp>
      <p:sp>
        <p:nvSpPr>
          <p:cNvPr id="7" name="Espace réservé du numéro de diapositive 6"/>
          <p:cNvSpPr>
            <a:spLocks noGrp="1"/>
          </p:cNvSpPr>
          <p:nvPr>
            <p:ph type="sldNum" sz="quarter" idx="12"/>
          </p:nvPr>
        </p:nvSpPr>
        <p:spPr/>
        <p:txBody>
          <a:bodyPr/>
          <a:lstStyle/>
          <a:p>
            <a:fld id="{F16ADCD3-BA7B-41A2-B0EB-EF0E7924027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0E73D-A866-4F11-ACAF-95A54F46E951}" type="datetime1">
              <a:rPr lang="en-US" smtClean="0"/>
              <a:pPr/>
              <a:t>12/1/2012</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 MONTIGNY   PIF, GMP, Notification Management Workshop - TAIPEI 4th December 2012</a:t>
            </a:r>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ADCD3-BA7B-41A2-B0EB-EF0E7924027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484784"/>
            <a:ext cx="8496944" cy="1470025"/>
          </a:xfrm>
        </p:spPr>
        <p:txBody>
          <a:bodyPr>
            <a:noAutofit/>
          </a:bodyPr>
          <a:lstStyle/>
          <a:p>
            <a:r>
              <a:rPr lang="en-US" sz="4800" dirty="0" smtClean="0"/>
              <a:t>Cosmetic </a:t>
            </a:r>
            <a:r>
              <a:rPr lang="en-US" sz="4800" dirty="0"/>
              <a:t>P</a:t>
            </a:r>
            <a:r>
              <a:rPr lang="en-US" sz="4800" dirty="0" smtClean="0"/>
              <a:t>roduct </a:t>
            </a:r>
            <a:r>
              <a:rPr lang="en-US" sz="4800" dirty="0" smtClean="0"/>
              <a:t>Notification </a:t>
            </a:r>
            <a:br>
              <a:rPr lang="en-US" sz="4800" dirty="0" smtClean="0"/>
            </a:br>
            <a:r>
              <a:rPr lang="en-US" sz="4800" dirty="0" smtClean="0"/>
              <a:t>in the EU</a:t>
            </a:r>
            <a:endParaRPr lang="en-US" sz="4800" dirty="0"/>
          </a:p>
        </p:txBody>
      </p:sp>
      <p:sp>
        <p:nvSpPr>
          <p:cNvPr id="3" name="Sous-titre 2"/>
          <p:cNvSpPr>
            <a:spLocks noGrp="1"/>
          </p:cNvSpPr>
          <p:nvPr>
            <p:ph type="subTitle" idx="1"/>
          </p:nvPr>
        </p:nvSpPr>
        <p:spPr>
          <a:xfrm>
            <a:off x="611560" y="3886200"/>
            <a:ext cx="8208912" cy="1752600"/>
          </a:xfrm>
        </p:spPr>
        <p:txBody>
          <a:bodyPr>
            <a:normAutofit fontScale="47500" lnSpcReduction="20000"/>
          </a:bodyPr>
          <a:lstStyle/>
          <a:p>
            <a:r>
              <a:rPr lang="en-US" dirty="0" smtClean="0"/>
              <a:t>R. MONTIGNY</a:t>
            </a:r>
          </a:p>
          <a:p>
            <a:r>
              <a:rPr lang="en-US" sz="3400" dirty="0" smtClean="0"/>
              <a:t>Regulatory Advisor – </a:t>
            </a:r>
          </a:p>
          <a:p>
            <a:r>
              <a:rPr lang="en-US" sz="3400" dirty="0" smtClean="0"/>
              <a:t>International Scientific Regulatory Affairs , L’OREAL</a:t>
            </a:r>
          </a:p>
          <a:p>
            <a:endParaRPr lang="en-US" dirty="0" smtClean="0"/>
          </a:p>
          <a:p>
            <a:endParaRPr lang="en-US" dirty="0" smtClean="0"/>
          </a:p>
          <a:p>
            <a:r>
              <a:rPr lang="en-US" b="1" i="1" dirty="0" smtClean="0"/>
              <a:t>2012 International cosmetic PIF, Notification and GMP practices management training</a:t>
            </a:r>
            <a:r>
              <a:rPr lang="en-US" dirty="0" smtClean="0"/>
              <a:t>  - </a:t>
            </a:r>
            <a:r>
              <a:rPr lang="en-US" sz="2900" b="1" i="1" dirty="0" smtClean="0"/>
              <a:t>TAIPEI 4</a:t>
            </a:r>
            <a:r>
              <a:rPr lang="en-US" sz="2900" b="1" i="1" baseline="30000" dirty="0" smtClean="0"/>
              <a:t>th</a:t>
            </a:r>
            <a:r>
              <a:rPr lang="en-US" sz="2900" b="1" i="1" dirty="0" smtClean="0"/>
              <a:t> December 2012</a:t>
            </a:r>
            <a:endParaRPr lang="en-US"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en-US" dirty="0" smtClean="0"/>
              <a:t>(b) the name and address of the </a:t>
            </a:r>
            <a:r>
              <a:rPr lang="en-US" dirty="0" smtClean="0">
                <a:solidFill>
                  <a:srgbClr val="C00000"/>
                </a:solidFill>
                <a:effectLst>
                  <a:outerShdw blurRad="38100" dist="38100" dir="2700000" algn="tl">
                    <a:srgbClr val="000000">
                      <a:alpha val="43137"/>
                    </a:srgbClr>
                  </a:outerShdw>
                </a:effectLst>
              </a:rPr>
              <a:t>responsible</a:t>
            </a:r>
            <a:r>
              <a:rPr lang="en-US" dirty="0" smtClean="0">
                <a:effectLst>
                  <a:outerShdw blurRad="38100" dist="38100" dir="2700000" algn="tl">
                    <a:srgbClr val="000000">
                      <a:alpha val="43137"/>
                    </a:srgbClr>
                  </a:outerShdw>
                </a:effectLst>
              </a:rPr>
              <a:t> </a:t>
            </a:r>
            <a:r>
              <a:rPr lang="en-US" dirty="0" smtClean="0">
                <a:solidFill>
                  <a:srgbClr val="C00000"/>
                </a:solidFill>
                <a:effectLst>
                  <a:outerShdw blurRad="38100" dist="38100" dir="2700000" algn="tl">
                    <a:srgbClr val="000000">
                      <a:alpha val="43137"/>
                    </a:srgbClr>
                  </a:outerShdw>
                </a:effectLst>
              </a:rPr>
              <a:t>person</a:t>
            </a:r>
            <a:r>
              <a:rPr lang="en-US" dirty="0" smtClean="0"/>
              <a:t> where the product information file is made readily accessible;</a:t>
            </a:r>
          </a:p>
          <a:p>
            <a:pPr>
              <a:buNone/>
            </a:pPr>
            <a:endParaRPr lang="en-US" sz="1000" dirty="0" smtClean="0"/>
          </a:p>
          <a:p>
            <a:pPr>
              <a:buNone/>
            </a:pPr>
            <a:r>
              <a:rPr lang="en-US" dirty="0" smtClean="0"/>
              <a:t>(c) the </a:t>
            </a:r>
            <a:r>
              <a:rPr lang="en-US" dirty="0" smtClean="0">
                <a:solidFill>
                  <a:srgbClr val="C00000"/>
                </a:solidFill>
                <a:effectLst>
                  <a:outerShdw blurRad="38100" dist="38100" dir="2700000" algn="tl">
                    <a:srgbClr val="000000">
                      <a:alpha val="43137"/>
                    </a:srgbClr>
                  </a:outerShdw>
                </a:effectLst>
              </a:rPr>
              <a:t>country of origin</a:t>
            </a:r>
            <a:r>
              <a:rPr lang="en-US" dirty="0" smtClean="0">
                <a:effectLst>
                  <a:outerShdw blurRad="38100" dist="38100" dir="2700000" algn="tl">
                    <a:srgbClr val="000000">
                      <a:alpha val="43137"/>
                    </a:srgbClr>
                  </a:outerShdw>
                </a:effectLst>
              </a:rPr>
              <a:t> </a:t>
            </a:r>
            <a:r>
              <a:rPr lang="en-US" dirty="0" smtClean="0"/>
              <a:t>in the case of import;</a:t>
            </a:r>
          </a:p>
          <a:p>
            <a:pPr>
              <a:buNone/>
            </a:pPr>
            <a:endParaRPr lang="en-US" sz="1000" dirty="0" smtClean="0"/>
          </a:p>
          <a:p>
            <a:pPr>
              <a:buNone/>
            </a:pPr>
            <a:r>
              <a:rPr lang="en-US" dirty="0" smtClean="0"/>
              <a:t>(d) the </a:t>
            </a:r>
            <a:r>
              <a:rPr lang="en-US" dirty="0" smtClean="0">
                <a:solidFill>
                  <a:srgbClr val="C00000"/>
                </a:solidFill>
                <a:effectLst>
                  <a:outerShdw blurRad="38100" dist="38100" dir="2700000" algn="tl">
                    <a:srgbClr val="000000">
                      <a:alpha val="43137"/>
                    </a:srgbClr>
                  </a:outerShdw>
                </a:effectLst>
              </a:rPr>
              <a:t>Member State </a:t>
            </a:r>
            <a:r>
              <a:rPr lang="en-US" dirty="0" smtClean="0"/>
              <a:t>in which the cosmetic product is to be placed on the market;</a:t>
            </a:r>
          </a:p>
          <a:p>
            <a:pPr algn="r"/>
            <a:r>
              <a:rPr lang="en-US" sz="1800" i="1" dirty="0" smtClean="0"/>
              <a:t>Regulation (EC) No 1223/2009  Art. 13 - 1</a:t>
            </a:r>
          </a:p>
          <a:p>
            <a:pPr>
              <a:buNone/>
            </a:pPr>
            <a:endParaRPr lang="en-US" dirty="0" smtClean="0"/>
          </a:p>
          <a:p>
            <a:pPr>
              <a:buNone/>
            </a:pP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10</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363272" cy="4525963"/>
          </a:xfrm>
        </p:spPr>
        <p:txBody>
          <a:bodyPr>
            <a:normAutofit fontScale="92500"/>
          </a:bodyPr>
          <a:lstStyle/>
          <a:p>
            <a:pPr>
              <a:buNone/>
            </a:pPr>
            <a:r>
              <a:rPr lang="en-US" dirty="0" smtClean="0"/>
              <a:t>(e) the contact details of a </a:t>
            </a:r>
            <a:r>
              <a:rPr lang="en-US" dirty="0" smtClean="0">
                <a:solidFill>
                  <a:srgbClr val="C00000"/>
                </a:solidFill>
                <a:effectLst>
                  <a:outerShdw blurRad="38100" dist="38100" dir="2700000" algn="tl">
                    <a:srgbClr val="000000">
                      <a:alpha val="43137"/>
                    </a:srgbClr>
                  </a:outerShdw>
                </a:effectLst>
              </a:rPr>
              <a:t>physical person </a:t>
            </a:r>
            <a:r>
              <a:rPr lang="en-US" dirty="0" smtClean="0"/>
              <a:t>to contact in the case of necessity;</a:t>
            </a:r>
          </a:p>
          <a:p>
            <a:pPr>
              <a:buNone/>
            </a:pPr>
            <a:r>
              <a:rPr lang="en-US" dirty="0" smtClean="0"/>
              <a:t>(f) the presence of substances in the form of </a:t>
            </a:r>
            <a:r>
              <a:rPr lang="en-US" dirty="0" smtClean="0">
                <a:solidFill>
                  <a:srgbClr val="C00000"/>
                </a:solidFill>
                <a:effectLst>
                  <a:outerShdw blurRad="38100" dist="38100" dir="2700000" algn="tl">
                    <a:srgbClr val="000000">
                      <a:alpha val="43137"/>
                    </a:srgbClr>
                  </a:outerShdw>
                </a:effectLst>
              </a:rPr>
              <a:t>nanomaterials</a:t>
            </a:r>
            <a:r>
              <a:rPr lang="en-US" dirty="0" smtClean="0">
                <a:effectLst>
                  <a:outerShdw blurRad="38100" dist="38100" dir="2700000" algn="tl">
                    <a:srgbClr val="000000">
                      <a:alpha val="43137"/>
                    </a:srgbClr>
                  </a:outerShdw>
                </a:effectLst>
              </a:rPr>
              <a:t> </a:t>
            </a:r>
            <a:r>
              <a:rPr lang="en-US" dirty="0" smtClean="0"/>
              <a:t>and:</a:t>
            </a:r>
          </a:p>
          <a:p>
            <a:pPr marL="984250" lvl="2" indent="-319088">
              <a:buNone/>
            </a:pPr>
            <a:r>
              <a:rPr lang="en-US" sz="2600" dirty="0" smtClean="0"/>
              <a:t>(</a:t>
            </a:r>
            <a:r>
              <a:rPr lang="en-US" sz="2800" dirty="0" err="1" smtClean="0"/>
              <a:t>i</a:t>
            </a:r>
            <a:r>
              <a:rPr lang="en-US" sz="2800" dirty="0" smtClean="0"/>
              <a:t>) their identification including the chemical name (IUPAC) and other descriptors as specified in point 2 of the Preamble to Annexes II to VI to this Regulation;</a:t>
            </a:r>
          </a:p>
          <a:p>
            <a:pPr marL="893763" lvl="2">
              <a:buNone/>
            </a:pPr>
            <a:r>
              <a:rPr lang="en-US" sz="2800" dirty="0" smtClean="0"/>
              <a:t>(ii) the reasonably foreseeable exposure conditions;</a:t>
            </a:r>
          </a:p>
          <a:p>
            <a:pPr marL="893763" lvl="2" algn="r">
              <a:buNone/>
            </a:pPr>
            <a:r>
              <a:rPr lang="en-US" sz="1800" i="1" dirty="0" smtClean="0"/>
              <a:t>Regulation (EC) No 1223/2009  Art. 13 - 1</a:t>
            </a:r>
          </a:p>
          <a:p>
            <a:pPr marL="893763" lvl="2">
              <a:buNone/>
            </a:pPr>
            <a:endParaRPr lang="en-US" sz="2600" dirty="0" smtClean="0"/>
          </a:p>
          <a:p>
            <a:endParaRPr lang="en-US" dirty="0" smtClean="0"/>
          </a:p>
          <a:p>
            <a:pPr>
              <a:buNone/>
            </a:pPr>
            <a:endParaRPr lang="en-US" dirty="0" smtClean="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11</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buNone/>
            </a:pPr>
            <a:r>
              <a:rPr lang="en-US" dirty="0" smtClean="0"/>
              <a:t>(g) the name and the Chemicals Abstracts Service (CAS) or EC number of substances classified as carcinogenic, mutagenic or toxic for reproduction (</a:t>
            </a:r>
            <a:r>
              <a:rPr lang="en-US" dirty="0" smtClean="0">
                <a:solidFill>
                  <a:srgbClr val="C00000"/>
                </a:solidFill>
                <a:effectLst>
                  <a:outerShdw blurRad="38100" dist="38100" dir="2700000" algn="tl">
                    <a:srgbClr val="000000">
                      <a:alpha val="43137"/>
                    </a:srgbClr>
                  </a:outerShdw>
                </a:effectLst>
              </a:rPr>
              <a:t>CMR</a:t>
            </a:r>
            <a:r>
              <a:rPr lang="en-US" dirty="0" smtClean="0"/>
              <a:t>), of category 1A or 1B, under Part 3 of Annex VI to Regulation (EC) No 1272/2008;</a:t>
            </a:r>
          </a:p>
          <a:p>
            <a:pPr>
              <a:buNone/>
            </a:pPr>
            <a:r>
              <a:rPr lang="en-US" dirty="0" smtClean="0"/>
              <a:t>(h) the </a:t>
            </a:r>
            <a:r>
              <a:rPr lang="en-US" dirty="0" smtClean="0">
                <a:solidFill>
                  <a:srgbClr val="C00000"/>
                </a:solidFill>
                <a:effectLst>
                  <a:outerShdw blurRad="38100" dist="38100" dir="2700000" algn="tl">
                    <a:srgbClr val="000000">
                      <a:alpha val="43137"/>
                    </a:srgbClr>
                  </a:outerShdw>
                </a:effectLst>
              </a:rPr>
              <a:t>frame formulation </a:t>
            </a:r>
            <a:r>
              <a:rPr lang="en-US" dirty="0" smtClean="0"/>
              <a:t>allowing for prompt and appropriate medical treatment in the event of difficulties.</a:t>
            </a:r>
          </a:p>
          <a:p>
            <a:pPr algn="r"/>
            <a:r>
              <a:rPr lang="en-US" sz="1800" i="1" dirty="0" smtClean="0"/>
              <a:t>Regulation (EC) No 1223/2009  Art. 13 - 1</a:t>
            </a:r>
          </a:p>
          <a:p>
            <a:pPr>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12</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363272" cy="4525963"/>
          </a:xfrm>
        </p:spPr>
        <p:txBody>
          <a:bodyPr>
            <a:normAutofit/>
          </a:bodyPr>
          <a:lstStyle/>
          <a:p>
            <a:pPr>
              <a:buNone/>
            </a:pPr>
            <a:r>
              <a:rPr lang="en-US" dirty="0" smtClean="0"/>
              <a:t>2. When the cosmetic product is placed on the market, the responsible person shall notify to the Commission the </a:t>
            </a:r>
            <a:r>
              <a:rPr lang="en-US" dirty="0" smtClean="0">
                <a:solidFill>
                  <a:srgbClr val="C00000"/>
                </a:solidFill>
                <a:effectLst>
                  <a:outerShdw blurRad="38100" dist="38100" dir="2700000" algn="tl">
                    <a:srgbClr val="000000">
                      <a:alpha val="43137"/>
                    </a:srgbClr>
                  </a:outerShdw>
                </a:effectLst>
              </a:rPr>
              <a:t>original </a:t>
            </a:r>
            <a:r>
              <a:rPr lang="en-US" dirty="0" smtClean="0">
                <a:solidFill>
                  <a:srgbClr val="C00000"/>
                </a:solidFill>
                <a:effectLst>
                  <a:outerShdw blurRad="38100" dist="38100" dir="2700000" algn="tl">
                    <a:srgbClr val="000000">
                      <a:alpha val="43137"/>
                    </a:srgbClr>
                  </a:outerShdw>
                </a:effectLst>
              </a:rPr>
              <a:t>labeling</a:t>
            </a:r>
            <a:r>
              <a:rPr lang="en-US" dirty="0" smtClean="0"/>
              <a:t>, and, where </a:t>
            </a:r>
            <a:r>
              <a:rPr lang="en-US" u="sng" dirty="0" smtClean="0"/>
              <a:t>reasonably legible</a:t>
            </a:r>
            <a:r>
              <a:rPr lang="en-US" dirty="0" smtClean="0"/>
              <a:t>, a photograph of the corresponding packaging.</a:t>
            </a:r>
          </a:p>
          <a:p>
            <a:pPr algn="r"/>
            <a:r>
              <a:rPr lang="en-US" sz="1900" i="1" dirty="0" smtClean="0"/>
              <a:t>Regulation (EC) No 1223/2009  Art. 13 - 2</a:t>
            </a:r>
            <a:endParaRPr lang="en-US" dirty="0" smtClean="0"/>
          </a:p>
          <a:p>
            <a:pPr>
              <a:buNone/>
            </a:pPr>
            <a:endParaRPr lang="en-US" sz="1000" dirty="0" smtClean="0"/>
          </a:p>
          <a:p>
            <a:pPr>
              <a:buNone/>
            </a:pPr>
            <a:r>
              <a:rPr lang="en-US" dirty="0" smtClean="0"/>
              <a:t>In the new regulation this notification duty is extended to </a:t>
            </a:r>
            <a:r>
              <a:rPr lang="en-US" dirty="0" smtClean="0">
                <a:effectLst>
                  <a:outerShdw blurRad="38100" dist="38100" dir="2700000" algn="tl">
                    <a:srgbClr val="000000">
                      <a:alpha val="43137"/>
                    </a:srgbClr>
                  </a:outerShdw>
                </a:effectLst>
              </a:rPr>
              <a:t>distributor </a:t>
            </a:r>
            <a:r>
              <a:rPr lang="en-US" dirty="0" smtClean="0"/>
              <a:t>under certain conditions.</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en-US" dirty="0" smtClean="0"/>
              <a:t>For purposes of clarification, a definition of distributor is provided in the regulation:</a:t>
            </a:r>
          </a:p>
          <a:p>
            <a:endParaRPr lang="en-US" sz="1000" dirty="0" smtClean="0"/>
          </a:p>
          <a:p>
            <a:r>
              <a:rPr lang="en-US" dirty="0" smtClean="0"/>
              <a:t>‘</a:t>
            </a:r>
            <a:r>
              <a:rPr lang="en-US" dirty="0" smtClean="0">
                <a:solidFill>
                  <a:srgbClr val="C00000"/>
                </a:solidFill>
                <a:effectLst>
                  <a:outerShdw blurRad="38100" dist="38100" dir="2700000" algn="tl">
                    <a:srgbClr val="000000">
                      <a:alpha val="43137"/>
                    </a:srgbClr>
                  </a:outerShdw>
                </a:effectLst>
              </a:rPr>
              <a:t>distributor</a:t>
            </a:r>
            <a:r>
              <a:rPr lang="en-US" dirty="0" smtClean="0"/>
              <a:t>’ means any natural or legal person in the supply chain, other than the manufacturer or the importer, who makes a cosmetic product available on the Community market;			</a:t>
            </a:r>
            <a:r>
              <a:rPr lang="en-US" sz="1800" i="1" dirty="0" smtClean="0"/>
              <a:t>Regulation (EC) No 1223/2009  Art. 2 – 1,(e)</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14</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507288" cy="4525963"/>
          </a:xfrm>
        </p:spPr>
        <p:txBody>
          <a:bodyPr>
            <a:normAutofit/>
          </a:bodyPr>
          <a:lstStyle/>
          <a:p>
            <a:pPr>
              <a:buNone/>
            </a:pPr>
            <a:r>
              <a:rPr lang="en-US" dirty="0" smtClean="0"/>
              <a:t>As from 11 July 2013, a </a:t>
            </a:r>
            <a:r>
              <a:rPr lang="en-US" dirty="0" smtClean="0">
                <a:solidFill>
                  <a:srgbClr val="C00000"/>
                </a:solidFill>
                <a:effectLst>
                  <a:outerShdw blurRad="38100" dist="38100" dir="2700000" algn="tl">
                    <a:srgbClr val="000000">
                      <a:alpha val="43137"/>
                    </a:srgbClr>
                  </a:outerShdw>
                </a:effectLst>
              </a:rPr>
              <a:t>distributor</a:t>
            </a:r>
            <a:r>
              <a:rPr lang="en-US" dirty="0" smtClean="0">
                <a:effectLst>
                  <a:outerShdw blurRad="38100" dist="38100" dir="2700000" algn="tl">
                    <a:srgbClr val="000000">
                      <a:alpha val="43137"/>
                    </a:srgbClr>
                  </a:outerShdw>
                </a:effectLst>
              </a:rPr>
              <a:t> </a:t>
            </a:r>
            <a:r>
              <a:rPr lang="en-US" dirty="0" smtClean="0"/>
              <a:t>who makes available in a Member State a cosmetic product already placed on the market in another Member State and </a:t>
            </a:r>
            <a:r>
              <a:rPr lang="en-US" dirty="0" smtClean="0">
                <a:solidFill>
                  <a:srgbClr val="C00000"/>
                </a:solidFill>
                <a:effectLst>
                  <a:outerShdw blurRad="38100" dist="38100" dir="2700000" algn="tl">
                    <a:srgbClr val="000000">
                      <a:alpha val="43137"/>
                    </a:srgbClr>
                  </a:outerShdw>
                </a:effectLst>
              </a:rPr>
              <a:t>translates</a:t>
            </a:r>
            <a:r>
              <a:rPr lang="en-US" dirty="0" smtClean="0"/>
              <a:t>, on his own initiative, any element of the </a:t>
            </a:r>
            <a:r>
              <a:rPr lang="en-US" dirty="0" smtClean="0"/>
              <a:t>labeling </a:t>
            </a:r>
            <a:r>
              <a:rPr lang="en-US" dirty="0" smtClean="0"/>
              <a:t>of that product in order to comply with national law, shall submit, by electronic means, the following information to the Commission:				…/…</a:t>
            </a:r>
          </a:p>
          <a:p>
            <a:pPr algn="r"/>
            <a:r>
              <a:rPr lang="en-US" sz="1800" i="1" dirty="0" smtClean="0"/>
              <a:t>Regulation (EC) No 1223/2009  Art. 13 – 3</a:t>
            </a:r>
          </a:p>
          <a:p>
            <a:pPr>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15</a:t>
            </a:fld>
            <a:endParaRPr lang="en-US"/>
          </a:p>
        </p:txBody>
      </p:sp>
      <p:sp>
        <p:nvSpPr>
          <p:cNvPr id="7"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5112568"/>
          </a:xfrm>
        </p:spPr>
        <p:txBody>
          <a:bodyPr>
            <a:normAutofit fontScale="92500" lnSpcReduction="10000"/>
          </a:bodyPr>
          <a:lstStyle/>
          <a:p>
            <a:pPr marL="539750" indent="-539750">
              <a:buNone/>
            </a:pPr>
            <a:r>
              <a:rPr lang="en-US" dirty="0" smtClean="0"/>
              <a:t>(a) the category of cosmetic product, its name in the Member State of dispatch and its name in the Member State in which it is made available, enabling its specific identification;</a:t>
            </a:r>
          </a:p>
          <a:p>
            <a:pPr marL="539750" indent="-539750">
              <a:buNone/>
            </a:pPr>
            <a:r>
              <a:rPr lang="en-US" dirty="0" smtClean="0"/>
              <a:t>(b) the Member State in which the cosmetic product is made available;</a:t>
            </a:r>
          </a:p>
          <a:p>
            <a:pPr marL="539750" indent="-539750">
              <a:buNone/>
            </a:pPr>
            <a:r>
              <a:rPr lang="en-US" dirty="0" smtClean="0"/>
              <a:t>(c) his name and address;</a:t>
            </a:r>
          </a:p>
          <a:p>
            <a:pPr marL="539750" indent="-539750"/>
            <a:r>
              <a:rPr lang="en-US" dirty="0" smtClean="0"/>
              <a:t>(d) the name and address of the responsible person where the product information file is made readily accessible. …/…</a:t>
            </a:r>
          </a:p>
          <a:p>
            <a:pPr algn="r"/>
            <a:r>
              <a:rPr lang="en-US" sz="1900" i="1" dirty="0" smtClean="0"/>
              <a:t>Regulation (EC) No 1223/2009  Art. 13 – 3</a:t>
            </a:r>
            <a:endParaRPr lang="en-US" dirty="0" smtClean="0"/>
          </a:p>
          <a:p>
            <a:pPr>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16</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en-US" dirty="0" smtClean="0"/>
              <a:t>Similar disposition exists for product which has been placed on the market </a:t>
            </a:r>
            <a:r>
              <a:rPr lang="en-US" b="1" dirty="0" smtClean="0"/>
              <a:t>before </a:t>
            </a:r>
            <a:r>
              <a:rPr lang="en-US" dirty="0" smtClean="0"/>
              <a:t>11 July 2013 but is no longer placed on the market as from that date, but introduced in a Member State after that date, by a </a:t>
            </a:r>
            <a:r>
              <a:rPr lang="en-US" dirty="0" smtClean="0">
                <a:effectLst>
                  <a:outerShdw blurRad="38100" dist="38100" dir="2700000" algn="tl">
                    <a:srgbClr val="000000">
                      <a:alpha val="43137"/>
                    </a:srgbClr>
                  </a:outerShdw>
                </a:effectLst>
              </a:rPr>
              <a:t>distributor</a:t>
            </a:r>
            <a:r>
              <a:rPr lang="en-US" dirty="0" smtClean="0"/>
              <a:t>.</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17</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buNone/>
            </a:pPr>
            <a:r>
              <a:rPr lang="en-US" dirty="0" smtClean="0"/>
              <a:t>5. The Commission shall, without delay, make the information referred to in points (a) to (g) of paragraph 1, and in paragraphs 2 and 3 </a:t>
            </a:r>
            <a:r>
              <a:rPr lang="en-US" dirty="0" smtClean="0">
                <a:solidFill>
                  <a:srgbClr val="C00000"/>
                </a:solidFill>
                <a:effectLst>
                  <a:outerShdw blurRad="38100" dist="38100" dir="2700000" algn="tl">
                    <a:srgbClr val="000000">
                      <a:alpha val="43137"/>
                    </a:srgbClr>
                  </a:outerShdw>
                </a:effectLst>
              </a:rPr>
              <a:t>available electronically to all competent authorities</a:t>
            </a:r>
            <a:r>
              <a:rPr lang="en-US" dirty="0" smtClean="0"/>
              <a:t>. </a:t>
            </a:r>
          </a:p>
          <a:p>
            <a:r>
              <a:rPr lang="en-US" dirty="0" smtClean="0"/>
              <a:t>That information may be used by competent authorities only for the purposes of </a:t>
            </a:r>
            <a:r>
              <a:rPr lang="en-US" dirty="0" smtClean="0">
                <a:effectLst>
                  <a:outerShdw blurRad="38100" dist="38100" dir="2700000" algn="tl">
                    <a:srgbClr val="000000">
                      <a:alpha val="43137"/>
                    </a:srgbClr>
                  </a:outerShdw>
                </a:effectLst>
              </a:rPr>
              <a:t>market surveillance</a:t>
            </a:r>
            <a:r>
              <a:rPr lang="en-US" dirty="0" smtClean="0"/>
              <a:t>, </a:t>
            </a:r>
            <a:r>
              <a:rPr lang="en-US" dirty="0" smtClean="0">
                <a:effectLst>
                  <a:outerShdw blurRad="38100" dist="38100" dir="2700000" algn="tl">
                    <a:srgbClr val="000000">
                      <a:alpha val="43137"/>
                    </a:srgbClr>
                  </a:outerShdw>
                </a:effectLst>
              </a:rPr>
              <a:t>market analysis</a:t>
            </a:r>
            <a:r>
              <a:rPr lang="en-US" dirty="0" smtClean="0"/>
              <a:t>, evaluation and consumer information in the context of Articles 25, 26 and 27. 	     (</a:t>
            </a:r>
            <a:r>
              <a:rPr lang="en-US" sz="2200" i="1" dirty="0" smtClean="0"/>
              <a:t>Regulation (EC) No 1223/2009  Art. 14 – 5)</a:t>
            </a:r>
            <a:endParaRPr lang="en-US" i="1" dirty="0" smtClean="0"/>
          </a:p>
          <a:p>
            <a:pPr>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18</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686800" cy="4525963"/>
          </a:xfrm>
        </p:spPr>
        <p:txBody>
          <a:bodyPr>
            <a:noAutofit/>
          </a:bodyPr>
          <a:lstStyle/>
          <a:p>
            <a:pPr marL="0" indent="0">
              <a:buNone/>
            </a:pPr>
            <a:r>
              <a:rPr lang="en-US" sz="3000" dirty="0" smtClean="0"/>
              <a:t>information referred to in paragraphs 1, 2 and 3 will be made available electronically to </a:t>
            </a:r>
            <a:r>
              <a:rPr lang="en-US" sz="3000" dirty="0" smtClean="0">
                <a:solidFill>
                  <a:srgbClr val="C00000"/>
                </a:solidFill>
                <a:effectLst>
                  <a:outerShdw blurRad="38100" dist="38100" dir="2700000" algn="tl">
                    <a:srgbClr val="000000">
                      <a:alpha val="43137"/>
                    </a:srgbClr>
                  </a:outerShdw>
                </a:effectLst>
              </a:rPr>
              <a:t>poison centers </a:t>
            </a:r>
            <a:r>
              <a:rPr lang="en-US" sz="3000" dirty="0" smtClean="0"/>
              <a:t>or similar bodies, where such centers or bodies have been established by Member States.  These information may be used by those bodies only for the purposes of medical treatment. </a:t>
            </a:r>
          </a:p>
          <a:p>
            <a:pPr algn="r"/>
            <a:r>
              <a:rPr lang="en-US" sz="1800" i="1" dirty="0" smtClean="0"/>
              <a:t>Regulation (EC) No 1223/2009  Art. 13 - 6</a:t>
            </a:r>
            <a:endParaRPr lang="en-US" sz="2000" dirty="0" smtClean="0"/>
          </a:p>
          <a:p>
            <a:r>
              <a:rPr lang="en-US" sz="3000" dirty="0" smtClean="0"/>
              <a:t>Where any of the information set out in paragraphs 1, 3 and 4 changes, the responsible person or the distributor shall provide an update without delay.</a:t>
            </a:r>
            <a:r>
              <a:rPr lang="en-US" sz="2800" i="1" dirty="0" smtClean="0"/>
              <a:t> 	</a:t>
            </a:r>
            <a:r>
              <a:rPr lang="en-US" sz="1800" i="1" dirty="0" smtClean="0"/>
              <a:t>				             Regulation (EC) No 1223/2009  Art. 13 - 7</a:t>
            </a:r>
            <a:endParaRPr lang="en-US" sz="3600" dirty="0" smtClean="0"/>
          </a:p>
          <a:p>
            <a:pPr marL="0" indent="0">
              <a:buNone/>
            </a:pPr>
            <a:endParaRPr lang="en-US" sz="3000" dirty="0" smtClean="0"/>
          </a:p>
          <a:p>
            <a:pPr marL="0" indent="0">
              <a:buNone/>
            </a:pPr>
            <a:endParaRPr lang="en-US" sz="3000"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19</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en-US" dirty="0" smtClean="0"/>
              <a:t>Cosmetic Product Notification</a:t>
            </a:r>
            <a:endParaRPr lang="en-US" dirty="0"/>
          </a:p>
        </p:txBody>
      </p:sp>
      <p:sp>
        <p:nvSpPr>
          <p:cNvPr id="6" name="Espace réservé du contenu 5"/>
          <p:cNvSpPr>
            <a:spLocks noGrp="1"/>
          </p:cNvSpPr>
          <p:nvPr>
            <p:ph idx="1"/>
          </p:nvPr>
        </p:nvSpPr>
        <p:spPr/>
        <p:txBody>
          <a:bodyPr/>
          <a:lstStyle/>
          <a:p>
            <a:pPr marL="0" indent="0">
              <a:buNone/>
            </a:pPr>
            <a:r>
              <a:rPr lang="en-US" dirty="0" smtClean="0"/>
              <a:t>The Cosmetic Product Notification is a </a:t>
            </a:r>
            <a:r>
              <a:rPr lang="en-US" dirty="0" smtClean="0">
                <a:effectLst>
                  <a:outerShdw blurRad="38100" dist="38100" dir="2700000" algn="tl">
                    <a:srgbClr val="000000">
                      <a:alpha val="43137"/>
                    </a:srgbClr>
                  </a:outerShdw>
                </a:effectLst>
              </a:rPr>
              <a:t>procedure</a:t>
            </a:r>
            <a:r>
              <a:rPr lang="en-US" dirty="0" smtClean="0"/>
              <a:t> which exists since the time when the EU Cosmetic Directive 76/768 ECC started its first implementation in the year 1976.  </a:t>
            </a:r>
          </a:p>
          <a:p>
            <a:pPr marL="0" indent="0">
              <a:buNone/>
            </a:pPr>
            <a:r>
              <a:rPr lang="en-US" dirty="0" smtClean="0"/>
              <a:t>Notification allows member states authority to become </a:t>
            </a:r>
            <a:r>
              <a:rPr lang="en-US" dirty="0" smtClean="0">
                <a:effectLst>
                  <a:outerShdw blurRad="38100" dist="38100" dir="2700000" algn="tl">
                    <a:srgbClr val="000000">
                      <a:alpha val="43137"/>
                    </a:srgbClr>
                  </a:outerShdw>
                </a:effectLst>
              </a:rPr>
              <a:t>aware</a:t>
            </a:r>
            <a:r>
              <a:rPr lang="en-US" dirty="0" smtClean="0"/>
              <a:t> of the placing on the market of a new cosmetic product by its marketer (i.e. its manufacturer, distributor or importer).</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7" name="Espace réservé du numéro de diapositive 6"/>
          <p:cNvSpPr>
            <a:spLocks noGrp="1"/>
          </p:cNvSpPr>
          <p:nvPr>
            <p:ph type="sldNum" sz="quarter" idx="12"/>
          </p:nvPr>
        </p:nvSpPr>
        <p:spPr/>
        <p:txBody>
          <a:bodyPr/>
          <a:lstStyle/>
          <a:p>
            <a:fld id="{F16ADCD3-BA7B-41A2-B0EB-EF0E79240279}"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435280" cy="4525963"/>
          </a:xfrm>
        </p:spPr>
        <p:txBody>
          <a:bodyPr>
            <a:noAutofit/>
          </a:bodyPr>
          <a:lstStyle/>
          <a:p>
            <a:pPr marL="0" indent="0">
              <a:buNone/>
            </a:pPr>
            <a:r>
              <a:rPr lang="en-US" b="1" dirty="0" smtClean="0"/>
              <a:t>What the CPNP does with the information entered?</a:t>
            </a:r>
          </a:p>
          <a:p>
            <a:pPr marL="0" indent="0">
              <a:buNone/>
            </a:pPr>
            <a:r>
              <a:rPr lang="en-US" dirty="0" smtClean="0"/>
              <a:t>The CPNP makes some of this information available electronically to the competent authorities (for the purposes of market surveillance, market analysis, evaluation and consumer information) and to the poison centers, or similar bodies established by Member States (for the purposes of medical treatment)</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20</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buNone/>
            </a:pPr>
            <a:r>
              <a:rPr lang="en-US" b="1" dirty="0" smtClean="0"/>
              <a:t>When does information have to be entered into CPNP?</a:t>
            </a:r>
          </a:p>
          <a:p>
            <a:pPr marL="0" indent="0">
              <a:buNone/>
            </a:pPr>
            <a:r>
              <a:rPr lang="en-US" dirty="0" smtClean="0"/>
              <a:t>As from </a:t>
            </a:r>
            <a:r>
              <a:rPr lang="en-US" b="1" dirty="0" smtClean="0"/>
              <a:t>11 January 2012, a responsible person will have the possibility to notify through </a:t>
            </a:r>
            <a:r>
              <a:rPr lang="en-US" dirty="0" smtClean="0"/>
              <a:t>CPNP, by way of derogation from Directive 76/768/EEC, the information referred to in Article 13(1) and (2) of Regulation (EC) No 1223/2009. As from </a:t>
            </a:r>
            <a:r>
              <a:rPr lang="en-US" b="1" dirty="0" smtClean="0"/>
              <a:t>11 July 2013, the use of </a:t>
            </a:r>
            <a:r>
              <a:rPr lang="en-US" dirty="0" smtClean="0"/>
              <a:t>CPNP will become </a:t>
            </a:r>
            <a:r>
              <a:rPr lang="en-US" b="1" dirty="0" smtClean="0"/>
              <a:t>mandatory.</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21</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600200"/>
            <a:ext cx="8784976" cy="4525963"/>
          </a:xfrm>
        </p:spPr>
        <p:txBody>
          <a:bodyPr>
            <a:normAutofit fontScale="92500" lnSpcReduction="20000"/>
          </a:bodyPr>
          <a:lstStyle/>
          <a:p>
            <a:pPr>
              <a:buNone/>
            </a:pPr>
            <a:r>
              <a:rPr lang="en-US" dirty="0" smtClean="0"/>
              <a:t>Two systems are needed:</a:t>
            </a:r>
          </a:p>
          <a:p>
            <a:pPr marL="179388" indent="-179388">
              <a:buNone/>
            </a:pPr>
            <a:r>
              <a:rPr lang="en-US" dirty="0" smtClean="0"/>
              <a:t>- The </a:t>
            </a:r>
            <a:r>
              <a:rPr lang="en-US" b="1" dirty="0" smtClean="0"/>
              <a:t>European Commission Authentication Service (ECAS).</a:t>
            </a:r>
          </a:p>
          <a:p>
            <a:pPr marL="263525" indent="0">
              <a:buNone/>
            </a:pPr>
            <a:r>
              <a:rPr lang="en-US" dirty="0" smtClean="0"/>
              <a:t>This system provides the user with a login and password to connect to multiple European Commission applications.</a:t>
            </a:r>
          </a:p>
          <a:p>
            <a:pPr marL="179388" indent="-179388">
              <a:buNone/>
            </a:pPr>
            <a:r>
              <a:rPr lang="en-US" dirty="0" smtClean="0"/>
              <a:t>- The </a:t>
            </a:r>
            <a:r>
              <a:rPr lang="en-US" b="1" dirty="0" smtClean="0"/>
              <a:t>SANCO Authentication and </a:t>
            </a:r>
            <a:r>
              <a:rPr lang="en-US" b="1" dirty="0" smtClean="0"/>
              <a:t>Authorization </a:t>
            </a:r>
            <a:r>
              <a:rPr lang="en-US" b="1" dirty="0" smtClean="0"/>
              <a:t>System (SAAS).</a:t>
            </a:r>
          </a:p>
          <a:p>
            <a:pPr marL="179388" indent="0">
              <a:buNone/>
            </a:pPr>
            <a:r>
              <a:rPr lang="en-US" dirty="0" smtClean="0"/>
              <a:t>This system provides the user with a profile and access rights for a specific European Commission application, in this case the CPNP.</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22</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marL="0" indent="0">
              <a:buNone/>
            </a:pPr>
            <a:r>
              <a:rPr lang="en-US" dirty="0" smtClean="0"/>
              <a:t>All CPNP users should be part of what is called an </a:t>
            </a:r>
            <a:r>
              <a:rPr lang="en-US" dirty="0" smtClean="0">
                <a:effectLst>
                  <a:outerShdw blurRad="38100" dist="38100" dir="2700000" algn="tl">
                    <a:srgbClr val="000000">
                      <a:alpha val="43137"/>
                    </a:srgbClr>
                  </a:outerShdw>
                </a:effectLst>
              </a:rPr>
              <a:t>'organization</a:t>
            </a:r>
            <a:r>
              <a:rPr lang="en-US" dirty="0" smtClean="0"/>
              <a:t>'. An </a:t>
            </a:r>
            <a:r>
              <a:rPr lang="en-US" dirty="0" smtClean="0"/>
              <a:t>organization </a:t>
            </a:r>
            <a:r>
              <a:rPr lang="en-US" dirty="0" smtClean="0"/>
              <a:t>means either a </a:t>
            </a:r>
            <a:r>
              <a:rPr lang="en-US" dirty="0" smtClean="0">
                <a:solidFill>
                  <a:srgbClr val="C00000"/>
                </a:solidFill>
                <a:effectLst>
                  <a:outerShdw blurRad="38100" dist="38100" dir="2700000" algn="tl">
                    <a:srgbClr val="000000">
                      <a:alpha val="43137"/>
                    </a:srgbClr>
                  </a:outerShdw>
                </a:effectLst>
              </a:rPr>
              <a:t>'responsible person</a:t>
            </a:r>
            <a:r>
              <a:rPr lang="en-US" dirty="0" smtClean="0"/>
              <a:t>' (or its </a:t>
            </a:r>
            <a:r>
              <a:rPr lang="en-US" dirty="0" smtClean="0"/>
              <a:t>sub-organizations</a:t>
            </a:r>
            <a:r>
              <a:rPr lang="en-US" dirty="0" smtClean="0"/>
              <a:t>), a '</a:t>
            </a:r>
            <a:r>
              <a:rPr lang="en-US" dirty="0" smtClean="0">
                <a:solidFill>
                  <a:srgbClr val="C00000"/>
                </a:solidFill>
                <a:effectLst>
                  <a:outerShdw blurRad="38100" dist="38100" dir="2700000" algn="tl">
                    <a:srgbClr val="000000">
                      <a:alpha val="43137"/>
                    </a:srgbClr>
                  </a:outerShdw>
                </a:effectLst>
              </a:rPr>
              <a:t>distributor</a:t>
            </a:r>
            <a:r>
              <a:rPr lang="en-US" dirty="0" smtClean="0"/>
              <a:t>', a 'competent authority' or a 'poison center'. </a:t>
            </a:r>
          </a:p>
          <a:p>
            <a:pPr marL="0" indent="0">
              <a:buNone/>
            </a:pPr>
            <a:r>
              <a:rPr lang="en-US" b="1" dirty="0" smtClean="0"/>
              <a:t>Confidentiality aspects</a:t>
            </a:r>
          </a:p>
          <a:p>
            <a:pPr marL="0" indent="0">
              <a:buNone/>
            </a:pPr>
            <a:r>
              <a:rPr lang="en-US" dirty="0" smtClean="0"/>
              <a:t>Some of the data contained in CPNP are business </a:t>
            </a:r>
            <a:r>
              <a:rPr lang="en-US" dirty="0" smtClean="0">
                <a:solidFill>
                  <a:srgbClr val="C00000"/>
                </a:solidFill>
                <a:effectLst>
                  <a:outerShdw blurRad="38100" dist="38100" dir="2700000" algn="tl">
                    <a:srgbClr val="000000">
                      <a:alpha val="43137"/>
                    </a:srgbClr>
                  </a:outerShdw>
                </a:effectLst>
              </a:rPr>
              <a:t>confidential information </a:t>
            </a:r>
            <a:r>
              <a:rPr lang="en-US" dirty="0" smtClean="0"/>
              <a:t>thus a warning message is displayed on the home page for the competent authorities and for the poison centers, when they connect to the CPNP for enhancing this point.</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435280" cy="4525963"/>
          </a:xfrm>
        </p:spPr>
        <p:txBody>
          <a:bodyPr>
            <a:noAutofit/>
          </a:bodyPr>
          <a:lstStyle/>
          <a:p>
            <a:pPr marL="0" indent="0">
              <a:buNone/>
            </a:pPr>
            <a:r>
              <a:rPr lang="en-US" sz="3000" dirty="0" smtClean="0"/>
              <a:t>A responsible person or a distributor can search for and display </a:t>
            </a:r>
            <a:r>
              <a:rPr lang="en-US" sz="3000" dirty="0" smtClean="0">
                <a:solidFill>
                  <a:srgbClr val="C00000"/>
                </a:solidFill>
                <a:effectLst>
                  <a:outerShdw blurRad="38100" dist="38100" dir="2700000" algn="tl">
                    <a:srgbClr val="000000">
                      <a:alpha val="43137"/>
                    </a:srgbClr>
                  </a:outerShdw>
                </a:effectLst>
              </a:rPr>
              <a:t>only</a:t>
            </a:r>
            <a:r>
              <a:rPr lang="en-US" sz="3000" dirty="0" smtClean="0">
                <a:effectLst>
                  <a:outerShdw blurRad="38100" dist="38100" dir="2700000" algn="tl">
                    <a:srgbClr val="000000">
                      <a:alpha val="43137"/>
                    </a:srgbClr>
                  </a:outerShdw>
                </a:effectLst>
              </a:rPr>
              <a:t> the products it (or a user acting on its behalf) has entered </a:t>
            </a:r>
            <a:r>
              <a:rPr lang="en-US" sz="3000" dirty="0" smtClean="0"/>
              <a:t>into the system.</a:t>
            </a:r>
          </a:p>
          <a:p>
            <a:pPr marL="0" indent="0">
              <a:buNone/>
            </a:pPr>
            <a:r>
              <a:rPr lang="en-US" sz="3000" dirty="0" smtClean="0"/>
              <a:t>Products of one responsible person or of one distributor </a:t>
            </a:r>
            <a:r>
              <a:rPr lang="en-US" sz="3000" dirty="0" smtClean="0">
                <a:effectLst>
                  <a:outerShdw blurRad="38100" dist="38100" dir="2700000" algn="tl">
                    <a:srgbClr val="000000">
                      <a:alpha val="43137"/>
                    </a:srgbClr>
                  </a:outerShdw>
                </a:effectLst>
              </a:rPr>
              <a:t>are not accessible </a:t>
            </a:r>
            <a:r>
              <a:rPr lang="en-US" sz="3000" dirty="0" smtClean="0"/>
              <a:t>to another responsible person or distributor. A responsible person or a distributor can search for its draft and submitted notifications.</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24</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00200"/>
            <a:ext cx="8712968" cy="4525963"/>
          </a:xfrm>
        </p:spPr>
        <p:txBody>
          <a:bodyPr>
            <a:normAutofit fontScale="85000" lnSpcReduction="20000"/>
          </a:bodyPr>
          <a:lstStyle/>
          <a:p>
            <a:pPr marL="0" indent="0">
              <a:buNone/>
            </a:pPr>
            <a:r>
              <a:rPr lang="en-US" b="1" dirty="0" smtClean="0">
                <a:effectLst>
                  <a:outerShdw blurRad="38100" dist="38100" dir="2700000" algn="tl">
                    <a:srgbClr val="000000">
                      <a:alpha val="43137"/>
                    </a:srgbClr>
                  </a:outerShdw>
                </a:effectLst>
              </a:rPr>
              <a:t>Product  Category  and  Frame formula</a:t>
            </a:r>
            <a:r>
              <a:rPr lang="en-US" dirty="0" smtClean="0"/>
              <a:t>.</a:t>
            </a:r>
          </a:p>
          <a:p>
            <a:pPr marL="0" indent="0">
              <a:buNone/>
            </a:pPr>
            <a:r>
              <a:rPr lang="en-US" b="1" dirty="0" smtClean="0"/>
              <a:t>Frame formulation</a:t>
            </a:r>
          </a:p>
          <a:p>
            <a:pPr marL="0" indent="0">
              <a:buNone/>
            </a:pPr>
            <a:endParaRPr lang="en-US" sz="1200" dirty="0" smtClean="0"/>
          </a:p>
          <a:p>
            <a:pPr marL="0" indent="0">
              <a:buNone/>
            </a:pPr>
            <a:r>
              <a:rPr lang="en-US" sz="3300" dirty="0" smtClean="0"/>
              <a:t>‘Frame formulation’ means a formulation which lists the </a:t>
            </a:r>
            <a:r>
              <a:rPr lang="en-US" sz="3300" dirty="0" smtClean="0">
                <a:solidFill>
                  <a:srgbClr val="C00000"/>
                </a:solidFill>
                <a:effectLst>
                  <a:outerShdw blurRad="38100" dist="38100" dir="2700000" algn="tl">
                    <a:srgbClr val="000000">
                      <a:alpha val="43137"/>
                    </a:srgbClr>
                  </a:outerShdw>
                </a:effectLst>
              </a:rPr>
              <a:t>category</a:t>
            </a:r>
            <a:r>
              <a:rPr lang="en-US" sz="3300" dirty="0" smtClean="0"/>
              <a:t> or </a:t>
            </a:r>
            <a:r>
              <a:rPr lang="en-US" sz="3300" dirty="0" smtClean="0">
                <a:solidFill>
                  <a:srgbClr val="C00000"/>
                </a:solidFill>
                <a:effectLst>
                  <a:outerShdw blurRad="38100" dist="38100" dir="2700000" algn="tl">
                    <a:srgbClr val="000000">
                      <a:alpha val="43137"/>
                    </a:srgbClr>
                  </a:outerShdw>
                </a:effectLst>
              </a:rPr>
              <a:t>function</a:t>
            </a:r>
            <a:r>
              <a:rPr lang="en-US" sz="3300" dirty="0" smtClean="0"/>
              <a:t> of ingredients and their </a:t>
            </a:r>
            <a:r>
              <a:rPr lang="en-US" sz="3300" dirty="0" smtClean="0">
                <a:solidFill>
                  <a:srgbClr val="C00000"/>
                </a:solidFill>
                <a:effectLst>
                  <a:outerShdw blurRad="38100" dist="38100" dir="2700000" algn="tl">
                    <a:srgbClr val="000000">
                      <a:alpha val="43137"/>
                    </a:srgbClr>
                  </a:outerShdw>
                </a:effectLst>
              </a:rPr>
              <a:t>maximum concentration</a:t>
            </a:r>
            <a:r>
              <a:rPr lang="en-US" sz="3300" dirty="0" smtClean="0">
                <a:effectLst>
                  <a:outerShdw blurRad="38100" dist="38100" dir="2700000" algn="tl">
                    <a:srgbClr val="000000">
                      <a:alpha val="43137"/>
                    </a:srgbClr>
                  </a:outerShdw>
                </a:effectLst>
              </a:rPr>
              <a:t> </a:t>
            </a:r>
            <a:r>
              <a:rPr lang="en-US" sz="3300" dirty="0" smtClean="0"/>
              <a:t>in the cosmetic product or gives relevant quantitative and qualitative information whenever a cosmetic product is not covered or only partially covered by such a formulation. The Commission shall provide indication for the establishment of frame formulation and adapt them regularly to scientific and technical progress.</a:t>
            </a:r>
          </a:p>
          <a:p>
            <a:pPr algn="r"/>
            <a:r>
              <a:rPr lang="en-US" sz="2100" i="1" dirty="0" smtClean="0"/>
              <a:t>Regulation (EC) No 1223/2009  Art. 2 – 1 - (s)</a:t>
            </a:r>
            <a:endParaRPr lang="en-US" sz="2400" dirty="0" smtClean="0"/>
          </a:p>
          <a:p>
            <a:pPr marL="0" indent="0">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25</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507288" cy="4525963"/>
          </a:xfrm>
        </p:spPr>
        <p:txBody>
          <a:bodyPr>
            <a:noAutofit/>
          </a:bodyPr>
          <a:lstStyle/>
          <a:p>
            <a:pPr marL="0" indent="0">
              <a:buNone/>
            </a:pPr>
            <a:r>
              <a:rPr lang="en-US" b="1" i="1" dirty="0" smtClean="0"/>
              <a:t>Category of cosmetic product</a:t>
            </a:r>
          </a:p>
          <a:p>
            <a:pPr marL="0" indent="0">
              <a:buNone/>
            </a:pPr>
            <a:r>
              <a:rPr lang="en-US" dirty="0" smtClean="0"/>
              <a:t>The </a:t>
            </a:r>
            <a:r>
              <a:rPr lang="en-US" dirty="0" smtClean="0">
                <a:solidFill>
                  <a:srgbClr val="C00000"/>
                </a:solidFill>
                <a:effectLst>
                  <a:outerShdw blurRad="38100" dist="38100" dir="2700000" algn="tl">
                    <a:srgbClr val="000000">
                      <a:alpha val="43137"/>
                    </a:srgbClr>
                  </a:outerShdw>
                </a:effectLst>
              </a:rPr>
              <a:t>responsible person </a:t>
            </a:r>
            <a:r>
              <a:rPr lang="en-US" dirty="0" smtClean="0"/>
              <a:t>has to select three category levels, starting by the level 1, followed subsequently by level 2 and 3.</a:t>
            </a:r>
          </a:p>
          <a:p>
            <a:pPr marL="0" indent="0">
              <a:buNone/>
            </a:pPr>
            <a:r>
              <a:rPr lang="en-US" dirty="0" smtClean="0"/>
              <a:t>In some rare cases, products may have several </a:t>
            </a:r>
            <a:r>
              <a:rPr lang="en-US" dirty="0" smtClean="0">
                <a:effectLst>
                  <a:outerShdw blurRad="38100" dist="38100" dir="2700000" algn="tl">
                    <a:srgbClr val="000000">
                      <a:alpha val="43137"/>
                    </a:srgbClr>
                  </a:outerShdw>
                </a:effectLst>
              </a:rPr>
              <a:t>'functions</a:t>
            </a:r>
            <a:r>
              <a:rPr lang="en-US" dirty="0" smtClean="0"/>
              <a:t>' that may make them fall under different categories. In these cases, it is the </a:t>
            </a:r>
            <a:r>
              <a:rPr lang="en-US" dirty="0" smtClean="0">
                <a:effectLst>
                  <a:outerShdw blurRad="38100" dist="38100" dir="2700000" algn="tl">
                    <a:srgbClr val="000000">
                      <a:alpha val="43137"/>
                    </a:srgbClr>
                  </a:outerShdw>
                </a:effectLst>
              </a:rPr>
              <a:t>primary function </a:t>
            </a:r>
            <a:r>
              <a:rPr lang="en-US" dirty="0" smtClean="0"/>
              <a:t>that has to be considered for the </a:t>
            </a:r>
            <a:r>
              <a:rPr lang="en-US" dirty="0" smtClean="0"/>
              <a:t>categorization </a:t>
            </a:r>
            <a:r>
              <a:rPr lang="en-US" dirty="0" smtClean="0"/>
              <a:t>of the cosmetic product.</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26</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27</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95536" y="3273101"/>
            <a:ext cx="8326313" cy="2820195"/>
          </a:xfrm>
          <a:prstGeom prst="rect">
            <a:avLst/>
          </a:prstGeom>
          <a:noFill/>
          <a:ln w="9525">
            <a:noFill/>
            <a:miter lim="800000"/>
            <a:headEnd/>
            <a:tailEnd/>
          </a:ln>
        </p:spPr>
      </p:pic>
      <p:sp>
        <p:nvSpPr>
          <p:cNvPr id="8" name="Rectangle 7"/>
          <p:cNvSpPr/>
          <p:nvPr/>
        </p:nvSpPr>
        <p:spPr>
          <a:xfrm>
            <a:off x="251520" y="1412776"/>
            <a:ext cx="8892480" cy="1815882"/>
          </a:xfrm>
          <a:prstGeom prst="rect">
            <a:avLst/>
          </a:prstGeom>
        </p:spPr>
        <p:txBody>
          <a:bodyPr wrap="square">
            <a:spAutoFit/>
          </a:bodyPr>
          <a:lstStyle/>
          <a:p>
            <a:r>
              <a:rPr lang="en-US" sz="2800" dirty="0" smtClean="0">
                <a:latin typeface="+mj-lt"/>
              </a:rPr>
              <a:t>The choice of a category at level 1 determines the categories available at level 2; the choice of a category at level 2 will determine the categories available at level 3.</a:t>
            </a:r>
          </a:p>
          <a:p>
            <a:r>
              <a:rPr lang="en-US" sz="2800" dirty="0" smtClean="0">
                <a:latin typeface="+mj-lt"/>
              </a:rPr>
              <a:t>Example:</a:t>
            </a:r>
            <a:endParaRPr lang="en-US" sz="2800" dirty="0">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600200"/>
            <a:ext cx="8964488" cy="4525963"/>
          </a:xfrm>
        </p:spPr>
        <p:txBody>
          <a:bodyPr>
            <a:normAutofit/>
          </a:bodyPr>
          <a:lstStyle/>
          <a:p>
            <a:pPr>
              <a:buNone/>
            </a:pPr>
            <a:r>
              <a:rPr lang="en-US" dirty="0" smtClean="0"/>
              <a:t>There are 4 level-one defined categories:</a:t>
            </a:r>
          </a:p>
          <a:p>
            <a:pPr>
              <a:buNone/>
            </a:pPr>
            <a:endParaRPr lang="en-US" sz="1000" dirty="0" smtClean="0"/>
          </a:p>
          <a:p>
            <a:pPr marL="442913" lvl="1" indent="-263525">
              <a:tabLst>
                <a:tab pos="539750" algn="l"/>
              </a:tabLst>
            </a:pPr>
            <a:r>
              <a:rPr lang="en-US" dirty="0" smtClean="0"/>
              <a:t>	</a:t>
            </a:r>
            <a:r>
              <a:rPr lang="en-US" dirty="0" smtClean="0">
                <a:effectLst>
                  <a:outerShdw blurRad="38100" dist="38100" dir="2700000" algn="tl">
                    <a:srgbClr val="000000">
                      <a:alpha val="43137"/>
                    </a:srgbClr>
                  </a:outerShdw>
                </a:effectLst>
              </a:rPr>
              <a:t>Skin products </a:t>
            </a:r>
            <a:r>
              <a:rPr lang="en-US" dirty="0" smtClean="0"/>
              <a:t>(</a:t>
            </a:r>
            <a:r>
              <a:rPr lang="en-US" sz="2400" i="1" dirty="0" smtClean="0"/>
              <a:t>with 10 level-two categories </a:t>
            </a:r>
            <a:r>
              <a:rPr lang="en-US" dirty="0" smtClean="0"/>
              <a:t>)</a:t>
            </a:r>
          </a:p>
          <a:p>
            <a:pPr marL="442913" lvl="1" indent="-263525">
              <a:tabLst>
                <a:tab pos="539750" algn="l"/>
              </a:tabLst>
            </a:pPr>
            <a:endParaRPr lang="en-US" dirty="0" smtClean="0"/>
          </a:p>
          <a:p>
            <a:pPr marL="442913" lvl="1" indent="-263525">
              <a:tabLst>
                <a:tab pos="539750" algn="l"/>
              </a:tabLst>
            </a:pPr>
            <a:r>
              <a:rPr lang="en-US" dirty="0" smtClean="0"/>
              <a:t>	</a:t>
            </a:r>
            <a:r>
              <a:rPr lang="en-US" dirty="0" smtClean="0">
                <a:effectLst>
                  <a:outerShdw blurRad="38100" dist="38100" dir="2700000" algn="tl">
                    <a:srgbClr val="000000">
                      <a:alpha val="43137"/>
                    </a:srgbClr>
                  </a:outerShdw>
                </a:effectLst>
              </a:rPr>
              <a:t>Hair and scalp products </a:t>
            </a:r>
            <a:r>
              <a:rPr lang="en-US" dirty="0" smtClean="0"/>
              <a:t>(</a:t>
            </a:r>
            <a:r>
              <a:rPr lang="en-US" sz="2400" i="1" dirty="0" smtClean="0"/>
              <a:t>with 4 level-two categories </a:t>
            </a:r>
            <a:r>
              <a:rPr lang="en-US" dirty="0" smtClean="0"/>
              <a:t>)</a:t>
            </a:r>
          </a:p>
          <a:p>
            <a:pPr marL="442913" lvl="1" indent="-263525">
              <a:tabLst>
                <a:tab pos="539750" algn="l"/>
              </a:tabLst>
            </a:pPr>
            <a:endParaRPr lang="en-US" dirty="0" smtClean="0"/>
          </a:p>
          <a:p>
            <a:pPr marL="442913" lvl="1" indent="-263525">
              <a:tabLst>
                <a:tab pos="539750" algn="l"/>
              </a:tabLst>
            </a:pPr>
            <a:r>
              <a:rPr lang="en-US" dirty="0" smtClean="0"/>
              <a:t>	</a:t>
            </a:r>
            <a:r>
              <a:rPr lang="en-US" dirty="0" smtClean="0">
                <a:effectLst>
                  <a:outerShdw blurRad="38100" dist="38100" dir="2700000" algn="tl">
                    <a:srgbClr val="000000">
                      <a:alpha val="43137"/>
                    </a:srgbClr>
                  </a:outerShdw>
                </a:effectLst>
              </a:rPr>
              <a:t>Nails and </a:t>
            </a:r>
            <a:r>
              <a:rPr lang="en-US" dirty="0" smtClean="0">
                <a:effectLst>
                  <a:outerShdw blurRad="38100" dist="38100" dir="2700000" algn="tl">
                    <a:srgbClr val="000000">
                      <a:alpha val="43137"/>
                    </a:srgbClr>
                  </a:outerShdw>
                </a:effectLst>
              </a:rPr>
              <a:t>Cuticle </a:t>
            </a:r>
            <a:r>
              <a:rPr lang="en-US" dirty="0" smtClean="0">
                <a:effectLst>
                  <a:outerShdw blurRad="38100" dist="38100" dir="2700000" algn="tl">
                    <a:srgbClr val="000000">
                      <a:alpha val="43137"/>
                    </a:srgbClr>
                  </a:outerShdw>
                </a:effectLst>
              </a:rPr>
              <a:t>products </a:t>
            </a:r>
            <a:r>
              <a:rPr lang="en-US" dirty="0" smtClean="0"/>
              <a:t>(</a:t>
            </a:r>
            <a:r>
              <a:rPr lang="en-US" sz="2400" i="1" dirty="0" smtClean="0"/>
              <a:t>with 4 level-two categories )</a:t>
            </a:r>
          </a:p>
          <a:p>
            <a:pPr marL="442913" lvl="1" indent="-263525">
              <a:buNone/>
              <a:tabLst>
                <a:tab pos="539750" algn="l"/>
              </a:tabLst>
            </a:pPr>
            <a:endParaRPr lang="en-US" i="1" dirty="0" smtClean="0"/>
          </a:p>
          <a:p>
            <a:pPr marL="442913" lvl="1" indent="-263525">
              <a:tabLst>
                <a:tab pos="539750" algn="l"/>
              </a:tabLst>
            </a:pPr>
            <a:r>
              <a:rPr lang="en-US" dirty="0" smtClean="0"/>
              <a:t>	</a:t>
            </a:r>
            <a:r>
              <a:rPr lang="en-US" dirty="0" smtClean="0">
                <a:effectLst>
                  <a:outerShdw blurRad="38100" dist="38100" dir="2700000" algn="tl">
                    <a:srgbClr val="000000">
                      <a:alpha val="43137"/>
                    </a:srgbClr>
                  </a:outerShdw>
                </a:effectLst>
              </a:rPr>
              <a:t>Oral hygiene products </a:t>
            </a:r>
            <a:r>
              <a:rPr lang="en-US" sz="2400" i="1" dirty="0" smtClean="0"/>
              <a:t>(with 4 level-two categories )</a:t>
            </a:r>
            <a:endParaRPr lang="en-US" i="1" dirty="0" smtClean="0"/>
          </a:p>
          <a:p>
            <a:pPr>
              <a:buNone/>
            </a:pPr>
            <a:endParaRPr lang="en-US" dirty="0" smtClean="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28</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29</a:t>
            </a:fld>
            <a:endParaRPr lang="en-US"/>
          </a:p>
        </p:txBody>
      </p:sp>
      <p:graphicFrame>
        <p:nvGraphicFramePr>
          <p:cNvPr id="6" name="Tableau 5"/>
          <p:cNvGraphicFramePr>
            <a:graphicFrameLocks noGrp="1"/>
          </p:cNvGraphicFramePr>
          <p:nvPr/>
        </p:nvGraphicFramePr>
        <p:xfrm>
          <a:off x="0" y="1484785"/>
          <a:ext cx="9144000" cy="4906746"/>
        </p:xfrm>
        <a:graphic>
          <a:graphicData uri="http://schemas.openxmlformats.org/drawingml/2006/table">
            <a:tbl>
              <a:tblPr/>
              <a:tblGrid>
                <a:gridCol w="1776432"/>
                <a:gridCol w="3233336"/>
                <a:gridCol w="4134232"/>
              </a:tblGrid>
              <a:tr h="253703">
                <a:tc>
                  <a:txBody>
                    <a:bodyPr/>
                    <a:lstStyle/>
                    <a:p>
                      <a:pPr>
                        <a:lnSpc>
                          <a:spcPct val="115000"/>
                        </a:lnSpc>
                        <a:spcAft>
                          <a:spcPts val="0"/>
                        </a:spcAft>
                      </a:pPr>
                      <a:r>
                        <a:rPr lang="fr-FR" sz="1600" b="1" dirty="0" err="1">
                          <a:latin typeface="Calibri"/>
                          <a:ea typeface="SimSun"/>
                          <a:cs typeface="Times New Roman"/>
                        </a:rPr>
                        <a:t>Level</a:t>
                      </a:r>
                      <a:r>
                        <a:rPr lang="fr-FR" sz="1600" b="1" dirty="0">
                          <a:latin typeface="Calibri"/>
                          <a:ea typeface="SimSun"/>
                          <a:cs typeface="Times New Roman"/>
                        </a:rPr>
                        <a:t>  1</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tabLst>
                          <a:tab pos="1678940" algn="l"/>
                        </a:tabLst>
                      </a:pPr>
                      <a:r>
                        <a:rPr lang="fr-FR" sz="1400" b="1" dirty="0" err="1">
                          <a:latin typeface="Arial"/>
                          <a:ea typeface="SimSun"/>
                          <a:cs typeface="Times New Roman"/>
                        </a:rPr>
                        <a:t>Level</a:t>
                      </a:r>
                      <a:r>
                        <a:rPr lang="fr-FR" sz="1400" b="1" dirty="0">
                          <a:latin typeface="Arial"/>
                          <a:ea typeface="SimSun"/>
                          <a:cs typeface="Times New Roman"/>
                        </a:rPr>
                        <a:t>  2</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US" sz="1600" b="1" dirty="0">
                          <a:latin typeface="Arial"/>
                          <a:ea typeface="SimSun"/>
                          <a:cs typeface="Times New Roman"/>
                        </a:rPr>
                        <a:t>Level 3</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32142">
                <a:tc rowSpan="20">
                  <a:txBody>
                    <a:bodyPr/>
                    <a:lstStyle/>
                    <a:p>
                      <a:pPr>
                        <a:lnSpc>
                          <a:spcPct val="115000"/>
                        </a:lnSpc>
                        <a:spcAft>
                          <a:spcPts val="0"/>
                        </a:spcAft>
                      </a:pPr>
                      <a:r>
                        <a:rPr lang="fr-FR" sz="1600" dirty="0">
                          <a:latin typeface="Calibri"/>
                          <a:ea typeface="SimSun"/>
                          <a:cs typeface="Times New Roman"/>
                        </a:rPr>
                        <a:t>Skin </a:t>
                      </a:r>
                      <a:r>
                        <a:rPr lang="fr-FR" sz="1600" dirty="0" err="1">
                          <a:latin typeface="Calibri"/>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2">
                  <a:txBody>
                    <a:bodyPr/>
                    <a:lstStyle/>
                    <a:p>
                      <a:pPr>
                        <a:lnSpc>
                          <a:spcPct val="115000"/>
                        </a:lnSpc>
                        <a:spcAft>
                          <a:spcPts val="0"/>
                        </a:spcAft>
                        <a:tabLst>
                          <a:tab pos="1678940" algn="l"/>
                        </a:tabLst>
                      </a:pPr>
                      <a:r>
                        <a:rPr lang="fr-FR" sz="1600" dirty="0">
                          <a:latin typeface="Arial"/>
                          <a:ea typeface="SimSun"/>
                          <a:cs typeface="Times New Roman"/>
                        </a:rPr>
                        <a:t>Skin care </a:t>
                      </a:r>
                      <a:r>
                        <a:rPr lang="fr-FR" sz="1600" dirty="0" err="1">
                          <a:latin typeface="Arial"/>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dirty="0">
                          <a:latin typeface="Arial"/>
                          <a:ea typeface="SimSun"/>
                          <a:cs typeface="Times New Roman"/>
                        </a:rPr>
                        <a:t>Face care products other than face mask</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Face </a:t>
                      </a:r>
                      <a:r>
                        <a:rPr lang="fr-FR" sz="1200" dirty="0" err="1">
                          <a:latin typeface="Arial"/>
                          <a:ea typeface="SimSun"/>
                          <a:cs typeface="Times New Roman"/>
                        </a:rPr>
                        <a:t>mask</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Eye</a:t>
                      </a:r>
                      <a:r>
                        <a:rPr lang="fr-FR" sz="1200" dirty="0">
                          <a:latin typeface="Arial"/>
                          <a:ea typeface="SimSun"/>
                          <a:cs typeface="Times New Roman"/>
                        </a:rPr>
                        <a:t> contour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Lip</a:t>
                      </a:r>
                      <a:r>
                        <a:rPr lang="fr-FR" sz="1200" dirty="0">
                          <a:latin typeface="Arial"/>
                          <a:ea typeface="SimSun"/>
                          <a:cs typeface="Times New Roman"/>
                        </a:rPr>
                        <a:t>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Hand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Foot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Body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External</a:t>
                      </a:r>
                      <a:r>
                        <a:rPr lang="fr-FR" sz="1200" dirty="0">
                          <a:latin typeface="Arial"/>
                          <a:ea typeface="SimSun"/>
                          <a:cs typeface="Times New Roman"/>
                        </a:rPr>
                        <a:t> </a:t>
                      </a:r>
                      <a:r>
                        <a:rPr lang="fr-FR" sz="1200" dirty="0" err="1">
                          <a:latin typeface="Arial"/>
                          <a:ea typeface="SimSun"/>
                          <a:cs typeface="Times New Roman"/>
                        </a:rPr>
                        <a:t>intimate</a:t>
                      </a:r>
                      <a:r>
                        <a:rPr lang="fr-FR" sz="1200" dirty="0">
                          <a:latin typeface="Arial"/>
                          <a:ea typeface="SimSun"/>
                          <a:cs typeface="Times New Roman"/>
                        </a:rPr>
                        <a:t>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Chemical</a:t>
                      </a:r>
                      <a:r>
                        <a:rPr lang="fr-FR" sz="1200" dirty="0">
                          <a:latin typeface="Arial"/>
                          <a:ea typeface="SimSun"/>
                          <a:cs typeface="Times New Roman"/>
                        </a:rPr>
                        <a:t> exfoliation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Mechanical</a:t>
                      </a:r>
                      <a:r>
                        <a:rPr lang="fr-FR" sz="1200" dirty="0">
                          <a:latin typeface="Arial"/>
                          <a:ea typeface="SimSun"/>
                          <a:cs typeface="Times New Roman"/>
                        </a:rPr>
                        <a:t> exfoliation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Skin </a:t>
                      </a:r>
                      <a:r>
                        <a:rPr lang="fr-FR" sz="1200" dirty="0" err="1">
                          <a:latin typeface="Arial"/>
                          <a:ea typeface="SimSun"/>
                          <a:cs typeface="Times New Roman"/>
                        </a:rPr>
                        <a:t>lightening</a:t>
                      </a:r>
                      <a:r>
                        <a:rPr lang="fr-FR" sz="1200" dirty="0">
                          <a:latin typeface="Arial"/>
                          <a:ea typeface="SimSun"/>
                          <a:cs typeface="Times New Roman"/>
                        </a:rPr>
                        <a:t>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Other</a:t>
                      </a:r>
                      <a:r>
                        <a:rPr lang="fr-FR" sz="1200" dirty="0">
                          <a:latin typeface="Arial"/>
                          <a:ea typeface="SimSun"/>
                          <a:cs typeface="Times New Roman"/>
                        </a:rPr>
                        <a:t> skin care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0"/>
                        </a:spcAft>
                        <a:tabLst>
                          <a:tab pos="1678940" algn="l"/>
                        </a:tabLst>
                      </a:pPr>
                      <a:r>
                        <a:rPr lang="fr-FR" sz="1600" dirty="0">
                          <a:latin typeface="Arial"/>
                          <a:ea typeface="SimSun"/>
                          <a:cs typeface="Times New Roman"/>
                        </a:rPr>
                        <a:t>Skin </a:t>
                      </a:r>
                      <a:r>
                        <a:rPr lang="fr-FR" sz="1600" dirty="0" err="1">
                          <a:latin typeface="Arial"/>
                          <a:ea typeface="SimSun"/>
                          <a:cs typeface="Times New Roman"/>
                        </a:rPr>
                        <a:t>Cleansing</a:t>
                      </a:r>
                      <a:r>
                        <a:rPr lang="fr-FR" sz="1600" dirty="0">
                          <a:latin typeface="Arial"/>
                          <a:ea typeface="SimSun"/>
                          <a:cs typeface="Times New Roman"/>
                        </a:rPr>
                        <a:t> </a:t>
                      </a:r>
                      <a:r>
                        <a:rPr lang="fr-FR" sz="1600" dirty="0" err="1">
                          <a:latin typeface="Arial"/>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Soap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Bath / </a:t>
                      </a:r>
                      <a:r>
                        <a:rPr lang="fr-FR" sz="1200" dirty="0" err="1">
                          <a:latin typeface="Arial"/>
                          <a:ea typeface="SimSun"/>
                          <a:cs typeface="Times New Roman"/>
                        </a:rPr>
                        <a:t>shower</a:t>
                      </a:r>
                      <a:r>
                        <a:rPr lang="fr-FR" sz="1200" dirty="0">
                          <a:latin typeface="Arial"/>
                          <a:ea typeface="SimSun"/>
                          <a:cs typeface="Times New Roman"/>
                        </a:rPr>
                        <a:t>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a:latin typeface="Arial"/>
                          <a:ea typeface="SimSun"/>
                          <a:cs typeface="Times New Roman"/>
                        </a:rPr>
                        <a:t>Make-up </a:t>
                      </a:r>
                      <a:r>
                        <a:rPr lang="fr-FR" sz="1200" dirty="0" err="1">
                          <a:latin typeface="Arial"/>
                          <a:ea typeface="SimSun"/>
                          <a:cs typeface="Times New Roman"/>
                        </a:rPr>
                        <a:t>remover</a:t>
                      </a:r>
                      <a:r>
                        <a:rPr lang="fr-FR" sz="1200" dirty="0">
                          <a:latin typeface="Arial"/>
                          <a:ea typeface="SimSun"/>
                          <a:cs typeface="Times New Roman"/>
                        </a:rPr>
                        <a:t>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External</a:t>
                      </a:r>
                      <a:r>
                        <a:rPr lang="fr-FR" sz="1200" dirty="0">
                          <a:latin typeface="Arial"/>
                          <a:ea typeface="SimSun"/>
                          <a:cs typeface="Times New Roman"/>
                        </a:rPr>
                        <a:t> </a:t>
                      </a:r>
                      <a:r>
                        <a:rPr lang="fr-FR" sz="1200" dirty="0" err="1">
                          <a:latin typeface="Arial"/>
                          <a:ea typeface="SimSun"/>
                          <a:cs typeface="Times New Roman"/>
                        </a:rPr>
                        <a:t>Intimate</a:t>
                      </a:r>
                      <a:r>
                        <a:rPr lang="fr-FR" sz="1200" dirty="0">
                          <a:latin typeface="Arial"/>
                          <a:ea typeface="SimSun"/>
                          <a:cs typeface="Times New Roman"/>
                        </a:rPr>
                        <a:t> </a:t>
                      </a:r>
                      <a:r>
                        <a:rPr lang="fr-FR" sz="1200" dirty="0" err="1">
                          <a:latin typeface="Arial"/>
                          <a:ea typeface="SimSun"/>
                          <a:cs typeface="Times New Roman"/>
                        </a:rPr>
                        <a:t>hygiene</a:t>
                      </a:r>
                      <a:r>
                        <a:rPr lang="fr-FR" sz="1200" dirty="0">
                          <a:latin typeface="Arial"/>
                          <a:ea typeface="SimSun"/>
                          <a:cs typeface="Times New Roman"/>
                        </a:rPr>
                        <a:t> </a:t>
                      </a:r>
                      <a:r>
                        <a:rPr lang="fr-FR" sz="1200" dirty="0" err="1">
                          <a:latin typeface="Arial"/>
                          <a:ea typeface="SimSun"/>
                          <a:cs typeface="Times New Roman"/>
                        </a:rPr>
                        <a:t>products</a:t>
                      </a:r>
                      <a:r>
                        <a:rPr lang="fr-FR" sz="1200" dirty="0">
                          <a:latin typeface="Arial"/>
                          <a:ea typeface="SimSun"/>
                          <a:cs typeface="Times New Roman"/>
                        </a:rPr>
                        <a:t> </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Other</a:t>
                      </a:r>
                      <a:r>
                        <a:rPr lang="fr-FR" sz="1200" dirty="0">
                          <a:latin typeface="Arial"/>
                          <a:ea typeface="SimSun"/>
                          <a:cs typeface="Times New Roman"/>
                        </a:rPr>
                        <a:t> skin </a:t>
                      </a:r>
                      <a:r>
                        <a:rPr lang="fr-FR" sz="1200" dirty="0" err="1">
                          <a:latin typeface="Arial"/>
                          <a:ea typeface="SimSun"/>
                          <a:cs typeface="Times New Roman"/>
                        </a:rPr>
                        <a:t>cleansing</a:t>
                      </a:r>
                      <a:r>
                        <a:rPr lang="fr-FR" sz="1200" dirty="0">
                          <a:latin typeface="Arial"/>
                          <a:ea typeface="SimSun"/>
                          <a:cs typeface="Times New Roman"/>
                        </a:rPr>
                        <a:t>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fr-FR" sz="1600" dirty="0">
                          <a:latin typeface="Arial"/>
                          <a:ea typeface="SimSun"/>
                          <a:cs typeface="Times New Roman"/>
                        </a:rPr>
                        <a:t>Body </a:t>
                      </a:r>
                      <a:r>
                        <a:rPr lang="fr-FR" sz="1600" dirty="0" err="1">
                          <a:latin typeface="Arial"/>
                          <a:ea typeface="SimSun"/>
                          <a:cs typeface="Times New Roman"/>
                        </a:rPr>
                        <a:t>Hair</a:t>
                      </a:r>
                      <a:r>
                        <a:rPr lang="fr-FR" sz="1600" dirty="0">
                          <a:latin typeface="Arial"/>
                          <a:ea typeface="SimSun"/>
                          <a:cs typeface="Times New Roman"/>
                        </a:rPr>
                        <a:t> </a:t>
                      </a:r>
                      <a:r>
                        <a:rPr lang="fr-FR" sz="1600" dirty="0" err="1">
                          <a:latin typeface="Arial"/>
                          <a:ea typeface="SimSun"/>
                          <a:cs typeface="Times New Roman"/>
                        </a:rPr>
                        <a:t>Removal</a:t>
                      </a:r>
                      <a:r>
                        <a:rPr lang="fr-FR" sz="1600" dirty="0">
                          <a:latin typeface="Arial"/>
                          <a:ea typeface="SimSun"/>
                          <a:cs typeface="Times New Roman"/>
                        </a:rPr>
                        <a:t> </a:t>
                      </a:r>
                      <a:r>
                        <a:rPr lang="fr-FR" sz="1600" dirty="0" err="1">
                          <a:latin typeface="Arial"/>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Chemical</a:t>
                      </a:r>
                      <a:r>
                        <a:rPr lang="fr-FR" sz="1200" dirty="0">
                          <a:latin typeface="Arial"/>
                          <a:ea typeface="SimSun"/>
                          <a:cs typeface="Times New Roman"/>
                        </a:rPr>
                        <a:t> </a:t>
                      </a:r>
                      <a:r>
                        <a:rPr lang="fr-FR" sz="1200" dirty="0" err="1">
                          <a:latin typeface="Arial"/>
                          <a:ea typeface="SimSun"/>
                          <a:cs typeface="Times New Roman"/>
                        </a:rPr>
                        <a:t>depilatories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Physical</a:t>
                      </a:r>
                      <a:r>
                        <a:rPr lang="fr-FR" sz="1200" dirty="0">
                          <a:latin typeface="Arial"/>
                          <a:ea typeface="SimSun"/>
                          <a:cs typeface="Times New Roman"/>
                        </a:rPr>
                        <a:t> </a:t>
                      </a:r>
                      <a:r>
                        <a:rPr lang="fr-FR" sz="1200" dirty="0" err="1">
                          <a:latin typeface="Arial"/>
                          <a:ea typeface="SimSun"/>
                          <a:cs typeface="Times New Roman"/>
                        </a:rPr>
                        <a:t>epilation</a:t>
                      </a:r>
                      <a:r>
                        <a:rPr lang="fr-FR" sz="1200" dirty="0">
                          <a:latin typeface="Arial"/>
                          <a:ea typeface="SimSun"/>
                          <a:cs typeface="Times New Roman"/>
                        </a:rPr>
                        <a:t> </a:t>
                      </a:r>
                      <a:r>
                        <a:rPr lang="fr-FR" sz="1200" dirty="0" err="1">
                          <a:latin typeface="Arial"/>
                          <a:ea typeface="SimSun"/>
                          <a:cs typeface="Times New Roman"/>
                        </a:rPr>
                        <a:t>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142">
                <a:tc vMerge="1">
                  <a:txBody>
                    <a:bodyPr/>
                    <a:lstStyle/>
                    <a:p>
                      <a:pPr>
                        <a:lnSpc>
                          <a:spcPct val="115000"/>
                        </a:lnSpc>
                        <a:spcAft>
                          <a:spcPts val="0"/>
                        </a:spcAft>
                      </a:pPr>
                      <a:endParaRPr lang="fr-FR"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fr-FR" sz="7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dirty="0">
                          <a:latin typeface="Arial"/>
                          <a:ea typeface="SimSun"/>
                          <a:cs typeface="Times New Roman"/>
                        </a:rPr>
                        <a:t>Other body hair removal 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600200"/>
            <a:ext cx="8640960" cy="4525963"/>
          </a:xfrm>
        </p:spPr>
        <p:txBody>
          <a:bodyPr>
            <a:normAutofit fontScale="92500" lnSpcReduction="10000"/>
          </a:bodyPr>
          <a:lstStyle/>
          <a:p>
            <a:pPr>
              <a:buNone/>
            </a:pPr>
            <a:r>
              <a:rPr lang="en-US" dirty="0" smtClean="0"/>
              <a:t>The manufacturer or his agent,   or the person to whose order a cosmetic product is manufactured,   or the person responsible for placing imported cosmetic products on the Community market,  shall </a:t>
            </a:r>
            <a:r>
              <a:rPr lang="en-US" dirty="0" smtClean="0">
                <a:solidFill>
                  <a:srgbClr val="C00000"/>
                </a:solidFill>
                <a:effectLst>
                  <a:outerShdw blurRad="38100" dist="38100" dir="2700000" algn="tl">
                    <a:srgbClr val="000000">
                      <a:alpha val="43137"/>
                    </a:srgbClr>
                  </a:outerShdw>
                </a:effectLst>
              </a:rPr>
              <a:t>notify</a:t>
            </a:r>
            <a:r>
              <a:rPr lang="en-US" dirty="0" smtClean="0"/>
              <a:t>  the competent authority of the Member State of the </a:t>
            </a:r>
            <a:r>
              <a:rPr lang="en-US" dirty="0" smtClean="0">
                <a:effectLst>
                  <a:outerShdw blurRad="38100" dist="38100" dir="2700000" algn="tl">
                    <a:srgbClr val="000000">
                      <a:alpha val="43137"/>
                    </a:srgbClr>
                  </a:outerShdw>
                </a:effectLst>
              </a:rPr>
              <a:t>place of manufacture  </a:t>
            </a:r>
            <a:r>
              <a:rPr lang="en-US" dirty="0" smtClean="0"/>
              <a:t>or of the initial importation, of the address of the </a:t>
            </a:r>
            <a:r>
              <a:rPr lang="en-US" dirty="0" smtClean="0">
                <a:effectLst>
                  <a:outerShdw blurRad="38100" dist="38100" dir="2700000" algn="tl">
                    <a:srgbClr val="000000">
                      <a:alpha val="43137"/>
                    </a:srgbClr>
                  </a:outerShdw>
                </a:effectLst>
              </a:rPr>
              <a:t>place </a:t>
            </a:r>
            <a:r>
              <a:rPr lang="en-US" dirty="0" smtClean="0"/>
              <a:t>of manufacture,  or </a:t>
            </a:r>
            <a:r>
              <a:rPr lang="en-US" dirty="0" smtClean="0">
                <a:effectLst>
                  <a:outerShdw blurRad="38100" dist="38100" dir="2700000" algn="tl">
                    <a:srgbClr val="000000">
                      <a:alpha val="43137"/>
                    </a:srgbClr>
                  </a:outerShdw>
                </a:effectLst>
              </a:rPr>
              <a:t>of initial importation  </a:t>
            </a:r>
            <a:r>
              <a:rPr lang="en-US" dirty="0" smtClean="0"/>
              <a:t>into the Community, of the cosmetic products before the latter are placed on the Community market.</a:t>
            </a:r>
          </a:p>
          <a:p>
            <a:pPr algn="r">
              <a:buNone/>
            </a:pPr>
            <a:r>
              <a:rPr lang="en-US" sz="1900" i="1" dirty="0" smtClean="0"/>
              <a:t>(EU Cosmetic Directive 76/768 EEC Art. 7-2)</a:t>
            </a:r>
            <a:endParaRPr lang="en-US" sz="1900" i="1"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Cosmetic Product Notification</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30</a:t>
            </a:fld>
            <a:endParaRPr lang="en-US"/>
          </a:p>
        </p:txBody>
      </p:sp>
      <p:graphicFrame>
        <p:nvGraphicFramePr>
          <p:cNvPr id="6" name="Tableau 5"/>
          <p:cNvGraphicFramePr>
            <a:graphicFrameLocks noGrp="1"/>
          </p:cNvGraphicFramePr>
          <p:nvPr/>
        </p:nvGraphicFramePr>
        <p:xfrm>
          <a:off x="0" y="1124744"/>
          <a:ext cx="9144000" cy="4826015"/>
        </p:xfrm>
        <a:graphic>
          <a:graphicData uri="http://schemas.openxmlformats.org/drawingml/2006/table">
            <a:tbl>
              <a:tblPr/>
              <a:tblGrid>
                <a:gridCol w="1763688"/>
                <a:gridCol w="3246080"/>
                <a:gridCol w="4134232"/>
              </a:tblGrid>
              <a:tr h="262414">
                <a:tc>
                  <a:txBody>
                    <a:bodyPr/>
                    <a:lstStyle/>
                    <a:p>
                      <a:pPr algn="ctr">
                        <a:lnSpc>
                          <a:spcPct val="115000"/>
                        </a:lnSpc>
                        <a:spcAft>
                          <a:spcPts val="0"/>
                        </a:spcAft>
                      </a:pPr>
                      <a:r>
                        <a:rPr lang="fr-FR" sz="1600" b="1" dirty="0" err="1">
                          <a:highlight>
                            <a:srgbClr val="FFFF00"/>
                          </a:highlight>
                          <a:latin typeface="Calibri"/>
                          <a:ea typeface="SimSun"/>
                          <a:cs typeface="Times New Roman"/>
                        </a:rPr>
                        <a:t>Level</a:t>
                      </a:r>
                      <a:r>
                        <a:rPr lang="fr-FR" sz="1600" b="1" dirty="0">
                          <a:highlight>
                            <a:srgbClr val="FFFF00"/>
                          </a:highlight>
                          <a:latin typeface="Calibri"/>
                          <a:ea typeface="SimSun"/>
                          <a:cs typeface="Times New Roman"/>
                        </a:rPr>
                        <a:t>  1</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tabLst>
                          <a:tab pos="1678940" algn="l"/>
                        </a:tabLst>
                      </a:pPr>
                      <a:r>
                        <a:rPr lang="fr-FR" sz="1400" b="1" dirty="0" err="1">
                          <a:highlight>
                            <a:srgbClr val="FFFF00"/>
                          </a:highlight>
                          <a:latin typeface="Arial"/>
                          <a:ea typeface="SimSun"/>
                          <a:cs typeface="Times New Roman"/>
                        </a:rPr>
                        <a:t>Level</a:t>
                      </a:r>
                      <a:r>
                        <a:rPr lang="fr-FR" sz="1400" b="1" dirty="0">
                          <a:highlight>
                            <a:srgbClr val="FFFF00"/>
                          </a:highlight>
                          <a:latin typeface="Arial"/>
                          <a:ea typeface="SimSun"/>
                          <a:cs typeface="Times New Roman"/>
                        </a:rPr>
                        <a:t>  2</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US" sz="1600" b="1" dirty="0">
                          <a:highlight>
                            <a:srgbClr val="FFFF00"/>
                          </a:highlight>
                          <a:latin typeface="Arial"/>
                          <a:ea typeface="SimSun"/>
                          <a:cs typeface="Times New Roman"/>
                        </a:rPr>
                        <a:t>Level 3</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40111">
                <a:tc rowSpan="19">
                  <a:txBody>
                    <a:bodyPr/>
                    <a:lstStyle/>
                    <a:p>
                      <a:pPr>
                        <a:lnSpc>
                          <a:spcPct val="115000"/>
                        </a:lnSpc>
                        <a:spcAft>
                          <a:spcPts val="0"/>
                        </a:spcAft>
                      </a:pPr>
                      <a:r>
                        <a:rPr lang="en-US" sz="1600" dirty="0" smtClean="0">
                          <a:latin typeface="Calibri"/>
                          <a:ea typeface="SimSun"/>
                          <a:cs typeface="Times New Roman"/>
                        </a:rPr>
                        <a:t>Skin</a:t>
                      </a:r>
                      <a:r>
                        <a:rPr lang="en-US" sz="1600" baseline="0" dirty="0" smtClean="0">
                          <a:latin typeface="Calibri"/>
                          <a:ea typeface="SimSun"/>
                          <a:cs typeface="Times New Roman"/>
                        </a:rPr>
                        <a:t> </a:t>
                      </a:r>
                      <a:r>
                        <a:rPr lang="en-US" sz="1600" dirty="0" smtClean="0">
                          <a:latin typeface="Calibri"/>
                          <a:ea typeface="SimSun"/>
                          <a:cs typeface="Times New Roman"/>
                        </a:rPr>
                        <a:t> products (following)</a:t>
                      </a:r>
                      <a:endParaRPr lang="en-US"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678940" algn="l"/>
                        </a:tabLst>
                      </a:pPr>
                      <a:r>
                        <a:rPr lang="en-US" sz="1400" dirty="0">
                          <a:latin typeface="Arial"/>
                          <a:ea typeface="SimSun"/>
                          <a:cs typeface="Times New Roman"/>
                        </a:rPr>
                        <a:t>Bleach for Body hair products</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Arial"/>
                          <a:ea typeface="SimSun"/>
                          <a:cs typeface="Times New Roman"/>
                        </a:rPr>
                        <a:t>Bleach</a:t>
                      </a:r>
                      <a:r>
                        <a:rPr lang="fr-FR" sz="1400" dirty="0">
                          <a:latin typeface="Arial"/>
                          <a:ea typeface="SimSun"/>
                          <a:cs typeface="Times New Roman"/>
                        </a:rPr>
                        <a:t> for body </a:t>
                      </a:r>
                      <a:r>
                        <a:rPr lang="fr-FR" sz="1400" dirty="0" err="1">
                          <a:latin typeface="Arial"/>
                          <a:ea typeface="SimSun"/>
                          <a:cs typeface="Times New Roman"/>
                        </a:rPr>
                        <a:t>hair</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tabLst>
                          <a:tab pos="1678940" algn="l"/>
                        </a:tabLst>
                      </a:pPr>
                      <a:r>
                        <a:rPr lang="en-US" sz="1400" dirty="0">
                          <a:latin typeface="Arial"/>
                          <a:ea typeface="SimSun"/>
                          <a:cs typeface="Times New Roman"/>
                        </a:rPr>
                        <a:t>Correction of body </a:t>
                      </a:r>
                      <a:r>
                        <a:rPr lang="en-US" sz="1400" dirty="0" err="1">
                          <a:latin typeface="Arial"/>
                          <a:ea typeface="SimSun"/>
                          <a:cs typeface="Times New Roman"/>
                        </a:rPr>
                        <a:t>odour</a:t>
                      </a:r>
                      <a:r>
                        <a:rPr lang="en-US" sz="1400" dirty="0">
                          <a:latin typeface="Arial"/>
                          <a:ea typeface="SimSun"/>
                          <a:cs typeface="Times New Roman"/>
                        </a:rPr>
                        <a:t> and/or perspiration</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Products with antiperspirant activity</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Products without antiperspirant activity</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400" dirty="0">
                          <a:latin typeface="Arial"/>
                          <a:ea typeface="SimSun"/>
                          <a:cs typeface="Times New Roman"/>
                        </a:rPr>
                        <a:t>Shaving and pre- / after- shaving products</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Shaving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Pre- / after-shaving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shaving and pre- / after- shaving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3">
                  <a:txBody>
                    <a:bodyPr/>
                    <a:lstStyle/>
                    <a:p>
                      <a:pPr>
                        <a:lnSpc>
                          <a:spcPct val="115000"/>
                        </a:lnSpc>
                        <a:spcAft>
                          <a:spcPts val="0"/>
                        </a:spcAft>
                        <a:tabLst>
                          <a:tab pos="1678940" algn="l"/>
                        </a:tabLst>
                      </a:pPr>
                      <a:r>
                        <a:rPr lang="en-US" sz="1400" dirty="0">
                          <a:latin typeface="Arial"/>
                          <a:ea typeface="SimSun"/>
                          <a:cs typeface="Times New Roman"/>
                        </a:rPr>
                        <a:t>Make-up products</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Foundation</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Concealer</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face make-up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Calibri"/>
                          <a:ea typeface="SimSun"/>
                          <a:cs typeface="Times New Roman"/>
                        </a:rPr>
                        <a:t>Mascara</a:t>
                      </a: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Eye</a:t>
                      </a:r>
                      <a:r>
                        <a:rPr lang="fr-FR" sz="1400" dirty="0">
                          <a:latin typeface="Calibri"/>
                          <a:ea typeface="SimSun"/>
                          <a:cs typeface="Times New Roman"/>
                        </a:rPr>
                        <a:t> </a:t>
                      </a:r>
                      <a:r>
                        <a:rPr lang="fr-FR" sz="1400" dirty="0" err="1">
                          <a:latin typeface="Calibri"/>
                          <a:ea typeface="SimSun"/>
                          <a:cs typeface="Times New Roman"/>
                        </a:rPr>
                        <a:t>shadow</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Eye</a:t>
                      </a:r>
                      <a:r>
                        <a:rPr lang="fr-FR" sz="1400" dirty="0">
                          <a:latin typeface="Calibri"/>
                          <a:ea typeface="SimSun"/>
                          <a:cs typeface="Times New Roman"/>
                        </a:rPr>
                        <a:t> </a:t>
                      </a:r>
                      <a:r>
                        <a:rPr lang="fr-FR" sz="1400" dirty="0" err="1">
                          <a:latin typeface="Calibri"/>
                          <a:ea typeface="SimSun"/>
                          <a:cs typeface="Times New Roman"/>
                        </a:rPr>
                        <a:t>pencil</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Eye</a:t>
                      </a:r>
                      <a:r>
                        <a:rPr lang="fr-FR" sz="1400" dirty="0">
                          <a:latin typeface="Calibri"/>
                          <a:ea typeface="SimSun"/>
                          <a:cs typeface="Times New Roman"/>
                        </a:rPr>
                        <a:t> liner</a:t>
                      </a: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eye make-up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Lip</a:t>
                      </a:r>
                      <a:r>
                        <a:rPr lang="fr-FR" sz="1400" dirty="0">
                          <a:latin typeface="Calibri"/>
                          <a:ea typeface="SimSun"/>
                          <a:cs typeface="Times New Roman"/>
                        </a:rPr>
                        <a:t> stick</a:t>
                      </a: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err="1">
                          <a:latin typeface="Calibri"/>
                          <a:ea typeface="SimSun"/>
                          <a:cs typeface="Times New Roman"/>
                        </a:rPr>
                        <a:t>Lipstick</a:t>
                      </a:r>
                      <a:r>
                        <a:rPr lang="fr-FR" sz="1400" dirty="0">
                          <a:latin typeface="Calibri"/>
                          <a:ea typeface="SimSun"/>
                          <a:cs typeface="Times New Roman"/>
                        </a:rPr>
                        <a:t> </a:t>
                      </a:r>
                      <a:r>
                        <a:rPr lang="fr-FR" sz="1400" dirty="0" err="1">
                          <a:latin typeface="Calibri"/>
                          <a:ea typeface="SimSun"/>
                          <a:cs typeface="Times New Roman"/>
                        </a:rPr>
                        <a:t>sealer</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lip make-up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Body or face paint , including "</a:t>
                      </a:r>
                      <a:r>
                        <a:rPr lang="en-US" sz="1400" dirty="0" err="1">
                          <a:latin typeface="Calibri"/>
                          <a:ea typeface="SimSun"/>
                          <a:cs typeface="Times New Roman"/>
                        </a:rPr>
                        <a:t>carneval</a:t>
                      </a:r>
                      <a:r>
                        <a:rPr lang="en-US" sz="1400" dirty="0">
                          <a:latin typeface="Calibri"/>
                          <a:ea typeface="SimSun"/>
                          <a:cs typeface="Times New Roman"/>
                        </a:rPr>
                        <a:t> make-up"</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11">
                <a:tc vMerge="1">
                  <a:txBody>
                    <a:bodyPr/>
                    <a:lstStyle/>
                    <a:p>
                      <a:pPr>
                        <a:lnSpc>
                          <a:spcPct val="115000"/>
                        </a:lnSpc>
                        <a:spcAft>
                          <a:spcPts val="0"/>
                        </a:spcAft>
                      </a:pPr>
                      <a:endParaRPr lang="en-US" sz="7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4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make-up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Cosmetic Product Notification</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31</a:t>
            </a:fld>
            <a:endParaRPr lang="en-US"/>
          </a:p>
        </p:txBody>
      </p:sp>
      <p:graphicFrame>
        <p:nvGraphicFramePr>
          <p:cNvPr id="6" name="Tableau 5"/>
          <p:cNvGraphicFramePr>
            <a:graphicFrameLocks noGrp="1"/>
          </p:cNvGraphicFramePr>
          <p:nvPr/>
        </p:nvGraphicFramePr>
        <p:xfrm>
          <a:off x="1" y="1484787"/>
          <a:ext cx="9036496" cy="5015713"/>
        </p:xfrm>
        <a:graphic>
          <a:graphicData uri="http://schemas.openxmlformats.org/drawingml/2006/table">
            <a:tbl>
              <a:tblPr/>
              <a:tblGrid>
                <a:gridCol w="1755547"/>
                <a:gridCol w="3195322"/>
                <a:gridCol w="4085627"/>
              </a:tblGrid>
              <a:tr h="235139">
                <a:tc>
                  <a:txBody>
                    <a:bodyPr/>
                    <a:lstStyle/>
                    <a:p>
                      <a:pPr>
                        <a:lnSpc>
                          <a:spcPct val="115000"/>
                        </a:lnSpc>
                        <a:spcAft>
                          <a:spcPts val="0"/>
                        </a:spcAft>
                      </a:pPr>
                      <a:r>
                        <a:rPr lang="fr-FR" sz="1200" b="1" dirty="0" err="1">
                          <a:highlight>
                            <a:srgbClr val="FFFF00"/>
                          </a:highlight>
                          <a:latin typeface="Calibri"/>
                          <a:ea typeface="SimSun"/>
                          <a:cs typeface="Times New Roman"/>
                        </a:rPr>
                        <a:t>Level</a:t>
                      </a:r>
                      <a:r>
                        <a:rPr lang="fr-FR" sz="1200" b="1" dirty="0">
                          <a:highlight>
                            <a:srgbClr val="FFFF00"/>
                          </a:highlight>
                          <a:latin typeface="Calibri"/>
                          <a:ea typeface="SimSun"/>
                          <a:cs typeface="Times New Roman"/>
                        </a:rPr>
                        <a:t>  1</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tabLst>
                          <a:tab pos="1678940" algn="l"/>
                        </a:tabLst>
                      </a:pPr>
                      <a:r>
                        <a:rPr lang="fr-FR" sz="1200" b="1">
                          <a:highlight>
                            <a:srgbClr val="FFFF00"/>
                          </a:highlight>
                          <a:latin typeface="Arial"/>
                          <a:ea typeface="SimSun"/>
                          <a:cs typeface="Times New Roman"/>
                        </a:rPr>
                        <a:t>Level  2</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US" sz="1200" b="1" dirty="0">
                          <a:highlight>
                            <a:srgbClr val="FFFF00"/>
                          </a:highlight>
                          <a:latin typeface="Arial"/>
                          <a:ea typeface="SimSun"/>
                          <a:cs typeface="Times New Roman"/>
                        </a:rPr>
                        <a:t>Level 3</a:t>
                      </a:r>
                      <a:endParaRPr lang="fr-FR" sz="12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5155">
                <a:tc rowSpan="6">
                  <a:txBody>
                    <a:bodyPr/>
                    <a:lstStyle/>
                    <a:p>
                      <a:pPr>
                        <a:lnSpc>
                          <a:spcPct val="115000"/>
                        </a:lnSpc>
                        <a:spcAft>
                          <a:spcPts val="0"/>
                        </a:spcAft>
                      </a:pPr>
                      <a:r>
                        <a:rPr lang="en-US" sz="1600" dirty="0" smtClean="0">
                          <a:latin typeface="Arial" pitchFamily="34" charset="0"/>
                          <a:ea typeface="SimSun"/>
                          <a:cs typeface="Arial" pitchFamily="34" charset="0"/>
                        </a:rPr>
                        <a:t>Skin</a:t>
                      </a:r>
                      <a:r>
                        <a:rPr lang="en-US" sz="1600" baseline="0" dirty="0" smtClean="0">
                          <a:latin typeface="Arial" pitchFamily="34" charset="0"/>
                          <a:ea typeface="SimSun"/>
                          <a:cs typeface="Arial" pitchFamily="34" charset="0"/>
                        </a:rPr>
                        <a:t> </a:t>
                      </a:r>
                      <a:r>
                        <a:rPr lang="en-US" sz="1600" dirty="0" smtClean="0">
                          <a:latin typeface="Arial" pitchFamily="34" charset="0"/>
                          <a:ea typeface="SimSun"/>
                          <a:cs typeface="Arial" pitchFamily="34" charset="0"/>
                        </a:rPr>
                        <a:t> Products (following)</a:t>
                      </a:r>
                      <a:endParaRPr lang="en-US" sz="1600" dirty="0">
                        <a:latin typeface="Arial" pitchFamily="34" charset="0"/>
                        <a:ea typeface="SimSun"/>
                        <a:cs typeface="Arial" pitchFamily="34" charset="0"/>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tabLst>
                          <a:tab pos="1678940" algn="l"/>
                        </a:tabLst>
                      </a:pPr>
                      <a:r>
                        <a:rPr lang="en-US" sz="1600" dirty="0">
                          <a:latin typeface="Arial"/>
                          <a:ea typeface="SimSun"/>
                          <a:cs typeface="Times New Roman"/>
                        </a:rPr>
                        <a:t>Perfumes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Calibri"/>
                          <a:ea typeface="SimSun"/>
                          <a:cs typeface="Times New Roman"/>
                        </a:rPr>
                        <a:t>Hydroalcoholic  perfumes</a:t>
                      </a: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Calibri"/>
                          <a:ea typeface="SimSun"/>
                          <a:cs typeface="Times New Roman"/>
                        </a:rPr>
                        <a:t>Non Hydroalcoholic perfumes</a:t>
                      </a: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600" dirty="0">
                          <a:latin typeface="Arial"/>
                          <a:ea typeface="SimSun"/>
                          <a:cs typeface="Times New Roman"/>
                        </a:rPr>
                        <a:t>Sun and self-tanning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Calibri"/>
                          <a:ea typeface="SimSun"/>
                          <a:cs typeface="Times New Roman"/>
                        </a:rPr>
                        <a:t>Before and after sun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Calibri"/>
                          <a:ea typeface="SimSun"/>
                          <a:cs typeface="Times New Roman"/>
                        </a:rPr>
                        <a:t>Sun protection products Self-tanning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Calibri"/>
                          <a:ea typeface="SimSun"/>
                          <a:cs typeface="Times New Roman"/>
                        </a:rPr>
                        <a:t>Other sun and self-tanning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251">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678940" algn="l"/>
                        </a:tabLst>
                      </a:pPr>
                      <a:r>
                        <a:rPr lang="en-US" sz="1600" dirty="0">
                          <a:latin typeface="Arial"/>
                          <a:ea typeface="SimSun"/>
                          <a:cs typeface="Times New Roman"/>
                        </a:rPr>
                        <a:t>Other skin products</a:t>
                      </a:r>
                      <a:endParaRPr lang="fr-FR" sz="16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Other skin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rowSpan="16">
                  <a:txBody>
                    <a:bodyPr/>
                    <a:lstStyle/>
                    <a:p>
                      <a:pPr>
                        <a:lnSpc>
                          <a:spcPct val="115000"/>
                        </a:lnSpc>
                        <a:spcAft>
                          <a:spcPts val="0"/>
                        </a:spcAft>
                      </a:pPr>
                      <a:r>
                        <a:rPr lang="fr-FR" sz="1600" dirty="0" err="1">
                          <a:latin typeface="Arial"/>
                          <a:ea typeface="SimSun"/>
                          <a:cs typeface="Times New Roman"/>
                        </a:rPr>
                        <a:t>Hair</a:t>
                      </a:r>
                      <a:r>
                        <a:rPr lang="fr-FR" sz="1600" dirty="0">
                          <a:latin typeface="Arial"/>
                          <a:ea typeface="SimSun"/>
                          <a:cs typeface="Times New Roman"/>
                        </a:rPr>
                        <a:t> and scalp </a:t>
                      </a:r>
                      <a:r>
                        <a:rPr lang="fr-FR" sz="1600" dirty="0" err="1">
                          <a:latin typeface="Arial"/>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indent="18415">
                        <a:lnSpc>
                          <a:spcPct val="115000"/>
                        </a:lnSpc>
                        <a:spcAft>
                          <a:spcPts val="0"/>
                        </a:spcAft>
                      </a:pPr>
                      <a:r>
                        <a:rPr lang="en-US" sz="1600" dirty="0">
                          <a:latin typeface="Arial"/>
                          <a:ea typeface="SimSun"/>
                          <a:cs typeface="Times New Roman"/>
                        </a:rPr>
                        <a:t>Hair and scalp care and cleansing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Shampoo</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Hair conditioner</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Scalp and hair roots care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Antidandruff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Antihairloss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Other hair and scalp care and cleansing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tabLst>
                          <a:tab pos="1678940" algn="l"/>
                        </a:tabLst>
                      </a:pPr>
                      <a:r>
                        <a:rPr lang="en-US" sz="1600" dirty="0">
                          <a:latin typeface="Arial"/>
                          <a:ea typeface="SimSun"/>
                          <a:cs typeface="Times New Roman"/>
                        </a:rPr>
                        <a:t>Hair coloring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Oxidative hair colour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Non-oxidative hair colour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Hair bleaching and dye remover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Other hair colouring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tabLst>
                          <a:tab pos="1678940" algn="l"/>
                        </a:tabLst>
                      </a:pPr>
                      <a:r>
                        <a:rPr lang="en-US" sz="1600" dirty="0">
                          <a:latin typeface="Arial"/>
                          <a:ea typeface="SimSun"/>
                          <a:cs typeface="Times New Roman"/>
                        </a:rPr>
                        <a:t>Hair styling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Products for temporary hair styling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Permanent wave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Hair relaxer / straightener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Other hair styling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tabLst>
                          <a:tab pos="1678940" algn="l"/>
                        </a:tabLst>
                      </a:pPr>
                      <a:r>
                        <a:rPr lang="en-US" sz="1600" dirty="0">
                          <a:latin typeface="Arial"/>
                          <a:ea typeface="SimSun"/>
                          <a:cs typeface="Times New Roman"/>
                        </a:rPr>
                        <a:t>Other hair and scalp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Hair sun protection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dirty="0">
                          <a:latin typeface="Arial"/>
                          <a:ea typeface="SimSun"/>
                          <a:cs typeface="Times New Roman"/>
                        </a:rPr>
                        <a:t>Other hair and scalp 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32</a:t>
            </a:fld>
            <a:endParaRPr lang="en-US"/>
          </a:p>
        </p:txBody>
      </p:sp>
      <p:sp>
        <p:nvSpPr>
          <p:cNvPr id="8" name="Titre 4"/>
          <p:cNvSpPr>
            <a:spLocks noGrp="1"/>
          </p:cNvSpPr>
          <p:nvPr>
            <p:ph type="title"/>
          </p:nvPr>
        </p:nvSpPr>
        <p:spPr>
          <a:xfrm>
            <a:off x="457200" y="274638"/>
            <a:ext cx="8229600" cy="1143000"/>
          </a:xfrm>
        </p:spPr>
        <p:txBody>
          <a:bodyPr/>
          <a:lstStyle/>
          <a:p>
            <a:r>
              <a:rPr lang="en-US" dirty="0" smtClean="0"/>
              <a:t>Cosmetic Product Notification</a:t>
            </a:r>
            <a:endParaRPr lang="en-US" dirty="0"/>
          </a:p>
        </p:txBody>
      </p:sp>
      <p:graphicFrame>
        <p:nvGraphicFramePr>
          <p:cNvPr id="19" name="Tableau 18"/>
          <p:cNvGraphicFramePr>
            <a:graphicFrameLocks noGrp="1"/>
          </p:cNvGraphicFramePr>
          <p:nvPr/>
        </p:nvGraphicFramePr>
        <p:xfrm>
          <a:off x="0" y="1079115"/>
          <a:ext cx="9144000" cy="4679731"/>
        </p:xfrm>
        <a:graphic>
          <a:graphicData uri="http://schemas.openxmlformats.org/drawingml/2006/table">
            <a:tbl>
              <a:tblPr/>
              <a:tblGrid>
                <a:gridCol w="1979712"/>
                <a:gridCol w="3030056"/>
                <a:gridCol w="4134232"/>
              </a:tblGrid>
              <a:tr h="235139">
                <a:tc>
                  <a:txBody>
                    <a:bodyPr/>
                    <a:lstStyle/>
                    <a:p>
                      <a:pPr algn="ctr">
                        <a:lnSpc>
                          <a:spcPct val="115000"/>
                        </a:lnSpc>
                        <a:spcAft>
                          <a:spcPts val="0"/>
                        </a:spcAft>
                      </a:pPr>
                      <a:r>
                        <a:rPr lang="fr-FR" sz="1400" b="1" dirty="0" err="1">
                          <a:latin typeface="Calibri"/>
                          <a:ea typeface="SimSun"/>
                          <a:cs typeface="Times New Roman"/>
                        </a:rPr>
                        <a:t>Level</a:t>
                      </a:r>
                      <a:r>
                        <a:rPr lang="fr-FR" sz="1400" b="1" dirty="0">
                          <a:latin typeface="Calibri"/>
                          <a:ea typeface="SimSun"/>
                          <a:cs typeface="Times New Roman"/>
                        </a:rPr>
                        <a:t>  1</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tabLst>
                          <a:tab pos="1678940" algn="l"/>
                        </a:tabLst>
                      </a:pPr>
                      <a:r>
                        <a:rPr lang="fr-FR" sz="1400" b="1">
                          <a:latin typeface="Arial"/>
                          <a:ea typeface="SimSun"/>
                          <a:cs typeface="Times New Roman"/>
                        </a:rPr>
                        <a:t>Level  2</a:t>
                      </a:r>
                      <a:endParaRPr lang="fr-FR" sz="14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US" sz="1400" b="1" dirty="0">
                          <a:latin typeface="Arial"/>
                          <a:ea typeface="SimSun"/>
                          <a:cs typeface="Times New Roman"/>
                        </a:rPr>
                        <a:t>Level 3</a:t>
                      </a:r>
                      <a:endParaRPr lang="fr-FR" sz="14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5155">
                <a:tc rowSpan="12">
                  <a:txBody>
                    <a:bodyPr/>
                    <a:lstStyle/>
                    <a:p>
                      <a:pPr>
                        <a:lnSpc>
                          <a:spcPct val="115000"/>
                        </a:lnSpc>
                        <a:spcAft>
                          <a:spcPts val="0"/>
                        </a:spcAft>
                      </a:pPr>
                      <a:r>
                        <a:rPr lang="en-US" sz="1600" dirty="0">
                          <a:latin typeface="Calibri"/>
                          <a:ea typeface="SimSun"/>
                          <a:cs typeface="Times New Roman"/>
                        </a:rPr>
                        <a:t>Nails and </a:t>
                      </a:r>
                      <a:r>
                        <a:rPr lang="en-US" sz="1600" dirty="0" smtClean="0">
                          <a:latin typeface="Calibri"/>
                          <a:ea typeface="SimSun"/>
                          <a:cs typeface="Times New Roman"/>
                        </a:rPr>
                        <a:t>Cuticle </a:t>
                      </a:r>
                      <a:r>
                        <a:rPr lang="en-US" sz="1600" dirty="0">
                          <a:latin typeface="Calibri"/>
                          <a:ea typeface="SimSun"/>
                          <a:cs typeface="Times New Roman"/>
                        </a:rPr>
                        <a:t>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Aft>
                          <a:spcPts val="0"/>
                        </a:spcAft>
                        <a:tabLst>
                          <a:tab pos="1678940" algn="l"/>
                        </a:tabLst>
                      </a:pPr>
                      <a:r>
                        <a:rPr lang="en-US" sz="1600" dirty="0">
                          <a:latin typeface="Arial"/>
                          <a:ea typeface="SimSun"/>
                          <a:cs typeface="Times New Roman"/>
                        </a:rPr>
                        <a:t>Nail varnish and remover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Nail varnish / Nail make-up</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varnish remover</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varnish thinner</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bleach</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Other nail varnish and remover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600" dirty="0">
                          <a:latin typeface="Arial"/>
                          <a:ea typeface="SimSun"/>
                          <a:cs typeface="Times New Roman"/>
                        </a:rPr>
                        <a:t>Nail care/nail hardener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care products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hardener</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Other nail care / nail hardener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678940" algn="l"/>
                        </a:tabLst>
                      </a:pPr>
                      <a:r>
                        <a:rPr lang="en-US" sz="1600" dirty="0">
                          <a:latin typeface="Arial"/>
                          <a:ea typeface="SimSun"/>
                          <a:cs typeface="Times New Roman"/>
                        </a:rPr>
                        <a:t>Nail glue remover products</a:t>
                      </a:r>
                      <a:endParaRPr lang="fr-FR" sz="16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Arial" pitchFamily="34" charset="0"/>
                          <a:ea typeface="SimSun"/>
                          <a:cs typeface="Arial" pitchFamily="34" charset="0"/>
                        </a:rPr>
                        <a:t>Nail glue remover</a:t>
                      </a:r>
                      <a:endParaRPr lang="fr-FR" sz="1400" dirty="0">
                        <a:latin typeface="Arial" pitchFamily="34" charset="0"/>
                        <a:ea typeface="SimSun"/>
                        <a:cs typeface="Arial" pitchFamily="34" charset="0"/>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600" dirty="0">
                          <a:latin typeface="Arial"/>
                          <a:ea typeface="SimSun"/>
                          <a:cs typeface="Times New Roman"/>
                        </a:rPr>
                        <a:t>Other nail and cuticle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Cuticle remover / softener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Nail sculpting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a:latin typeface="Arial"/>
                          <a:ea typeface="SimSun"/>
                          <a:cs typeface="Times New Roman"/>
                        </a:rPr>
                        <a:t>Other nail and cuticle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rowSpan="8">
                  <a:txBody>
                    <a:bodyPr/>
                    <a:lstStyle/>
                    <a:p>
                      <a:pPr>
                        <a:lnSpc>
                          <a:spcPct val="115000"/>
                        </a:lnSpc>
                        <a:spcAft>
                          <a:spcPts val="0"/>
                        </a:spcAft>
                      </a:pPr>
                      <a:r>
                        <a:rPr lang="en-US" sz="1600" dirty="0">
                          <a:latin typeface="Calibri"/>
                          <a:ea typeface="SimSun"/>
                          <a:cs typeface="Times New Roman"/>
                        </a:rPr>
                        <a:t>Oral Hygiene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600" dirty="0">
                          <a:latin typeface="Arial"/>
                          <a:ea typeface="SimSun"/>
                          <a:cs typeface="Times New Roman"/>
                        </a:rPr>
                        <a:t>Tooth care products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Toothpaste</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Tooth cleansing powder / salt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Other tooth care products</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tabLst>
                          <a:tab pos="1678940" algn="l"/>
                        </a:tabLst>
                      </a:pPr>
                      <a:r>
                        <a:rPr lang="en-US" sz="1600" dirty="0">
                          <a:latin typeface="Arial"/>
                          <a:ea typeface="SimSun"/>
                          <a:cs typeface="Times New Roman"/>
                        </a:rPr>
                        <a:t>Mouth wash/breath spray</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Mouth wash </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a:latin typeface="Arial"/>
                          <a:ea typeface="SimSun"/>
                          <a:cs typeface="Times New Roman"/>
                        </a:rPr>
                        <a:t>Breath spray</a:t>
                      </a:r>
                      <a:endParaRPr lang="fr-FR" sz="120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nSpc>
                          <a:spcPct val="115000"/>
                        </a:lnSpc>
                        <a:spcAft>
                          <a:spcPts val="0"/>
                        </a:spcAft>
                        <a:tabLst>
                          <a:tab pos="1678940" algn="l"/>
                        </a:tabLst>
                      </a:pPr>
                      <a:endParaRPr lang="en-US" sz="1200" dirty="0">
                        <a:latin typeface="Arial"/>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dirty="0">
                          <a:latin typeface="Arial"/>
                          <a:ea typeface="SimSun"/>
                          <a:cs typeface="Times New Roman"/>
                        </a:rPr>
                        <a:t>Other mouth wash / breath spray products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5">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err="1">
                          <a:latin typeface="Arial"/>
                          <a:ea typeface="SimSun"/>
                          <a:cs typeface="Times New Roman"/>
                        </a:rPr>
                        <a:t>Tooth</a:t>
                      </a:r>
                      <a:r>
                        <a:rPr lang="fr-FR" sz="1600" dirty="0">
                          <a:latin typeface="Arial"/>
                          <a:ea typeface="SimSun"/>
                          <a:cs typeface="Times New Roman"/>
                        </a:rPr>
                        <a:t> </a:t>
                      </a:r>
                      <a:r>
                        <a:rPr lang="fr-FR" sz="1600" dirty="0" err="1">
                          <a:latin typeface="Arial"/>
                          <a:ea typeface="SimSun"/>
                          <a:cs typeface="Times New Roman"/>
                        </a:rPr>
                        <a:t>whiteners</a:t>
                      </a:r>
                      <a:endParaRPr lang="fr-FR" sz="1600" dirty="0">
                        <a:latin typeface="Calibri"/>
                        <a:ea typeface="SimSun"/>
                        <a:cs typeface="Times New Roman"/>
                      </a:endParaRPr>
                    </a:p>
                  </a:txBody>
                  <a:tcPr marL="45638" marR="45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200" dirty="0" err="1">
                          <a:latin typeface="Arial"/>
                          <a:ea typeface="SimSun"/>
                          <a:cs typeface="Times New Roman"/>
                        </a:rPr>
                        <a:t>Tooth</a:t>
                      </a:r>
                      <a:r>
                        <a:rPr lang="fr-FR" sz="1200" dirty="0">
                          <a:latin typeface="Arial"/>
                          <a:ea typeface="SimSun"/>
                          <a:cs typeface="Times New Roman"/>
                        </a:rPr>
                        <a:t> </a:t>
                      </a:r>
                      <a:r>
                        <a:rPr lang="fr-FR" sz="1200" dirty="0" err="1">
                          <a:latin typeface="Arial"/>
                          <a:ea typeface="SimSun"/>
                          <a:cs typeface="Times New Roman"/>
                        </a:rPr>
                        <a:t>whiteners</a:t>
                      </a:r>
                      <a:endParaRPr lang="fr-FR"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87">
                <a:tc vMerge="1">
                  <a:txBody>
                    <a:bodyPr/>
                    <a:lstStyle/>
                    <a:p>
                      <a:pPr>
                        <a:lnSpc>
                          <a:spcPct val="115000"/>
                        </a:lnSpc>
                        <a:spcAft>
                          <a:spcPts val="0"/>
                        </a:spcAft>
                      </a:pPr>
                      <a:endParaRPr lang="en-US" sz="12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678940" algn="l"/>
                        </a:tabLst>
                      </a:pPr>
                      <a:r>
                        <a:rPr lang="en-US" sz="1600" dirty="0">
                          <a:latin typeface="Arial"/>
                          <a:ea typeface="SimSun"/>
                          <a:cs typeface="Times New Roman"/>
                        </a:rPr>
                        <a:t>Other oral Hygiene products</a:t>
                      </a:r>
                      <a:endParaRPr lang="fr-FR" sz="16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latin typeface="Calibri"/>
                          <a:ea typeface="SimSun"/>
                          <a:cs typeface="Times New Roman"/>
                        </a:rPr>
                        <a:t>Other oral Hygiene products</a:t>
                      </a:r>
                      <a:endParaRPr lang="fr-FR" sz="1400" dirty="0">
                        <a:latin typeface="Calibri"/>
                        <a:ea typeface="SimSun"/>
                        <a:cs typeface="Times New Roman"/>
                      </a:endParaRPr>
                    </a:p>
                  </a:txBody>
                  <a:tcPr marL="45638" marR="456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marL="0" indent="0">
              <a:buNone/>
            </a:pPr>
            <a:r>
              <a:rPr lang="en-US" dirty="0" smtClean="0"/>
              <a:t>The total number of level-three categories is 82; All existing categories can be found in Annex III of the CPNP User Manual.</a:t>
            </a:r>
          </a:p>
          <a:p>
            <a:pPr marL="0" indent="0">
              <a:buNone/>
            </a:pPr>
            <a:r>
              <a:rPr lang="en-US" dirty="0" smtClean="0"/>
              <a:t>To complete the procedure, input of a Formulation name is necessary. Depending on the category selected, CPNP proposes a list of possible formulation names in a dropdown menu. This information provides a more detailed product categorization and is made available to Poison centers only.</a:t>
            </a:r>
          </a:p>
          <a:p>
            <a:pPr marL="0" indent="0">
              <a:buNone/>
            </a:pP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340768"/>
            <a:ext cx="8229600" cy="4525963"/>
          </a:xfrm>
        </p:spPr>
        <p:txBody>
          <a:bodyPr>
            <a:noAutofit/>
          </a:bodyPr>
          <a:lstStyle/>
          <a:p>
            <a:pPr marL="0" indent="0"/>
            <a:r>
              <a:rPr lang="en-US" sz="2800" dirty="0" smtClean="0"/>
              <a:t>Once the formulation name is decided, 3 types of f</a:t>
            </a:r>
            <a:r>
              <a:rPr lang="en-US" sz="2800" b="1" dirty="0" smtClean="0"/>
              <a:t>ormula notification</a:t>
            </a:r>
            <a:r>
              <a:rPr lang="en-US" sz="2800" dirty="0" smtClean="0"/>
              <a:t> are possible:</a:t>
            </a:r>
          </a:p>
          <a:p>
            <a:pPr marL="1160463" lvl="2" indent="-360363">
              <a:buFont typeface="Courier New" pitchFamily="49" charset="0"/>
              <a:buChar char="o"/>
            </a:pPr>
            <a:r>
              <a:rPr lang="en-US" sz="2800" dirty="0" smtClean="0"/>
              <a:t>Predefined frame formulation</a:t>
            </a:r>
          </a:p>
          <a:p>
            <a:pPr marL="1160463" lvl="2" indent="-360363">
              <a:buFont typeface="Courier New" pitchFamily="49" charset="0"/>
              <a:buChar char="o"/>
            </a:pPr>
            <a:r>
              <a:rPr lang="en-US" sz="2800" dirty="0" smtClean="0"/>
              <a:t>Exact concentration</a:t>
            </a:r>
          </a:p>
          <a:p>
            <a:pPr marL="1160463" lvl="2" indent="-360363">
              <a:buFont typeface="Courier New" pitchFamily="49" charset="0"/>
              <a:buChar char="o"/>
            </a:pPr>
            <a:r>
              <a:rPr lang="en-US" sz="2800" dirty="0" smtClean="0"/>
              <a:t>Concentration ranges</a:t>
            </a:r>
          </a:p>
          <a:p>
            <a:pPr marL="0" indent="0"/>
            <a:r>
              <a:rPr lang="en-US" sz="2800" dirty="0" smtClean="0"/>
              <a:t>If the responsible person selects </a:t>
            </a:r>
            <a:r>
              <a:rPr lang="en-US" sz="2800" b="1" dirty="0" smtClean="0"/>
              <a:t>'predefined frame formulation'</a:t>
            </a:r>
            <a:r>
              <a:rPr lang="en-US" sz="2800" dirty="0" smtClean="0"/>
              <a:t>, the CPNP will automatically propose the corresponding predefined frame formulation on the basis of the category and formulation name selected by the responsible person.</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34</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buNone/>
            </a:pPr>
            <a:r>
              <a:rPr lang="en-US" dirty="0" smtClean="0">
                <a:effectLst>
                  <a:outerShdw blurRad="38100" dist="38100" dir="2700000" algn="tl">
                    <a:srgbClr val="000000">
                      <a:alpha val="43137"/>
                    </a:srgbClr>
                  </a:outerShdw>
                </a:effectLst>
              </a:rPr>
              <a:t>Categories</a:t>
            </a:r>
            <a:r>
              <a:rPr lang="en-US" dirty="0" smtClean="0"/>
              <a:t>, </a:t>
            </a:r>
            <a:r>
              <a:rPr lang="en-US" dirty="0" smtClean="0">
                <a:effectLst>
                  <a:outerShdw blurRad="38100" dist="38100" dir="2700000" algn="tl">
                    <a:srgbClr val="000000">
                      <a:alpha val="43137"/>
                    </a:srgbClr>
                  </a:outerShdw>
                </a:effectLst>
              </a:rPr>
              <a:t>sub categories </a:t>
            </a:r>
            <a:r>
              <a:rPr lang="en-US" dirty="0" smtClean="0"/>
              <a:t>definitions as well as </a:t>
            </a:r>
            <a:r>
              <a:rPr lang="en-US" dirty="0" smtClean="0">
                <a:effectLst>
                  <a:outerShdw blurRad="38100" dist="38100" dir="2700000" algn="tl">
                    <a:srgbClr val="000000">
                      <a:alpha val="43137"/>
                    </a:srgbClr>
                  </a:outerShdw>
                </a:effectLst>
              </a:rPr>
              <a:t>predefined frame formulations  </a:t>
            </a:r>
            <a:r>
              <a:rPr lang="en-US" dirty="0" smtClean="0"/>
              <a:t>were compiled by the members of an expert group composed of representatives from EU authorities and industry association and Poison Centers. </a:t>
            </a:r>
          </a:p>
          <a:p>
            <a:pPr marL="0" indent="0">
              <a:buNone/>
            </a:pPr>
            <a:r>
              <a:rPr lang="en-US" dirty="0" smtClean="0"/>
              <a:t>Notification via predefined frame formulation can be done only if composition falls </a:t>
            </a:r>
            <a:r>
              <a:rPr lang="en-US" dirty="0" smtClean="0">
                <a:effectLst>
                  <a:outerShdw blurRad="38100" dist="38100" dir="2700000" algn="tl">
                    <a:srgbClr val="000000">
                      <a:alpha val="43137"/>
                    </a:srgbClr>
                  </a:outerShdw>
                </a:effectLst>
              </a:rPr>
              <a:t>completely</a:t>
            </a:r>
            <a:r>
              <a:rPr lang="en-US" dirty="0" smtClean="0"/>
              <a:t> within the concentration ranges proposed in this frame. </a:t>
            </a:r>
          </a:p>
          <a:p>
            <a:pPr marL="0" indent="0">
              <a:buNone/>
            </a:pPr>
            <a:r>
              <a:rPr lang="en-US" dirty="0" smtClean="0"/>
              <a:t>Examples of some predefined frame formula …/…</a:t>
            </a:r>
          </a:p>
          <a:p>
            <a:pPr marL="0" indent="0">
              <a:buNone/>
            </a:pPr>
            <a:endParaRPr lang="en-US" dirty="0" smtClean="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35</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64096" y="404664"/>
            <a:ext cx="7956376" cy="6165304"/>
          </a:xfrm>
        </p:spPr>
        <p:txBody>
          <a:bodyPr>
            <a:noAutofit/>
          </a:bodyPr>
          <a:lstStyle/>
          <a:p>
            <a:r>
              <a:rPr lang="en-US" sz="1600" b="1" dirty="0" smtClean="0"/>
              <a:t>Frame formulation Number: 1.1 – 2011</a:t>
            </a:r>
            <a:r>
              <a:rPr lang="fr-FR" sz="1600" dirty="0" smtClean="0"/>
              <a:t>                             </a:t>
            </a:r>
            <a:r>
              <a:rPr lang="en-US" sz="1600" b="1" dirty="0" smtClean="0"/>
              <a:t>SKIN CARE CREAM, LOTION, GEL</a:t>
            </a:r>
            <a:endParaRPr lang="fr-FR" sz="1600" dirty="0" smtClean="0"/>
          </a:p>
          <a:p>
            <a:r>
              <a:rPr lang="en-US" sz="1600" dirty="0" smtClean="0"/>
              <a:t> </a:t>
            </a:r>
            <a:endParaRPr lang="fr-FR" sz="1600" dirty="0" smtClean="0"/>
          </a:p>
          <a:p>
            <a:r>
              <a:rPr lang="en-US" sz="1600" b="1" dirty="0" smtClean="0"/>
              <a:t> </a:t>
            </a:r>
            <a:r>
              <a:rPr lang="fr-FR" sz="1600" b="1" dirty="0" smtClean="0"/>
              <a:t>I</a:t>
            </a:r>
            <a:r>
              <a:rPr lang="en-US" sz="1600" b="1" dirty="0" err="1" smtClean="0"/>
              <a:t>ngredients</a:t>
            </a:r>
            <a:r>
              <a:rPr lang="en-US" sz="1600" dirty="0" smtClean="0"/>
              <a:t>	                                                                    </a:t>
            </a:r>
            <a:r>
              <a:rPr lang="en-US" sz="1600" b="1" dirty="0" smtClean="0"/>
              <a:t>Maximum levels (% w/w)</a:t>
            </a:r>
            <a:endParaRPr lang="fr-FR" sz="1600" b="1" dirty="0" smtClean="0"/>
          </a:p>
          <a:p>
            <a:r>
              <a:rPr lang="en-US" sz="1600" dirty="0" smtClean="0"/>
              <a:t>Oils (e.g. vegetable and/or mineral), waxes and fats</a:t>
            </a:r>
            <a:endParaRPr lang="fr-FR" sz="1600" dirty="0" smtClean="0"/>
          </a:p>
          <a:p>
            <a:r>
              <a:rPr lang="en-US" sz="1600" dirty="0" smtClean="0"/>
              <a:t>(e.g. long chain alcohols)…………………………………………………………………………………..30</a:t>
            </a:r>
            <a:endParaRPr lang="fr-FR" sz="1600" dirty="0" smtClean="0"/>
          </a:p>
          <a:p>
            <a:r>
              <a:rPr lang="en-US" sz="1600" dirty="0" smtClean="0"/>
              <a:t>Silicones including volatile silicones (e.g. </a:t>
            </a:r>
            <a:r>
              <a:rPr lang="en-US" sz="1600" i="1" dirty="0" err="1" smtClean="0"/>
              <a:t>cyclopentasiloxane</a:t>
            </a:r>
            <a:r>
              <a:rPr lang="en-US" sz="1600" i="1" dirty="0" smtClean="0"/>
              <a:t>, </a:t>
            </a:r>
            <a:r>
              <a:rPr lang="en-US" sz="1600" i="1" dirty="0" err="1" smtClean="0"/>
              <a:t>dimethicone</a:t>
            </a:r>
            <a:r>
              <a:rPr lang="en-US" sz="1600" dirty="0" smtClean="0"/>
              <a:t>)………..20</a:t>
            </a:r>
            <a:endParaRPr lang="fr-FR" sz="1600" dirty="0" smtClean="0"/>
          </a:p>
          <a:p>
            <a:r>
              <a:rPr lang="en-US" sz="1600" dirty="0" smtClean="0"/>
              <a:t>Humectants (e.g. </a:t>
            </a:r>
            <a:r>
              <a:rPr lang="en-US" sz="1600" i="1" dirty="0" smtClean="0"/>
              <a:t>glycerin</a:t>
            </a:r>
            <a:r>
              <a:rPr lang="en-US" sz="1600" dirty="0" smtClean="0"/>
              <a:t>, </a:t>
            </a:r>
            <a:r>
              <a:rPr lang="en-US" sz="1600" i="1" dirty="0" smtClean="0"/>
              <a:t>propylene glycol, PEG</a:t>
            </a:r>
            <a:r>
              <a:rPr lang="en-US" sz="1600" dirty="0" smtClean="0"/>
              <a:t>) ………………………………………………20</a:t>
            </a:r>
            <a:endParaRPr lang="fr-FR" sz="1600" dirty="0" smtClean="0"/>
          </a:p>
          <a:p>
            <a:r>
              <a:rPr lang="en-US" sz="1600" dirty="0" smtClean="0"/>
              <a:t>Ethanol (</a:t>
            </a:r>
            <a:r>
              <a:rPr lang="en-US" sz="1600" i="1" dirty="0" smtClean="0"/>
              <a:t>alcohol</a:t>
            </a:r>
            <a:r>
              <a:rPr lang="en-US" sz="1600" dirty="0" smtClean="0"/>
              <a:t>, </a:t>
            </a:r>
            <a:r>
              <a:rPr lang="en-US" sz="1600" i="1" dirty="0" smtClean="0"/>
              <a:t>alcohol </a:t>
            </a:r>
            <a:r>
              <a:rPr lang="en-US" sz="1600" i="1" dirty="0" err="1" smtClean="0"/>
              <a:t>denat</a:t>
            </a:r>
            <a:r>
              <a:rPr lang="en-US" sz="1600" dirty="0" smtClean="0"/>
              <a:t>.) ……………………………………………………………………….10</a:t>
            </a:r>
            <a:endParaRPr lang="fr-FR" sz="1600" dirty="0" smtClean="0"/>
          </a:p>
          <a:p>
            <a:r>
              <a:rPr lang="en-US" sz="1600" dirty="0" smtClean="0"/>
              <a:t>Additional ingredients (e.g. vitamins, antioxidants, plant extracts) ………………………10</a:t>
            </a:r>
            <a:endParaRPr lang="fr-FR" sz="1600" dirty="0" smtClean="0"/>
          </a:p>
          <a:p>
            <a:r>
              <a:rPr lang="en-US" sz="1600" dirty="0" smtClean="0"/>
              <a:t>Bulking agents (e.g. </a:t>
            </a:r>
            <a:r>
              <a:rPr lang="en-US" sz="1600" i="1" dirty="0" smtClean="0"/>
              <a:t>talc</a:t>
            </a:r>
            <a:r>
              <a:rPr lang="en-US" sz="1600" dirty="0" smtClean="0"/>
              <a:t>, </a:t>
            </a:r>
            <a:r>
              <a:rPr lang="en-US" sz="1600" i="1" dirty="0" smtClean="0"/>
              <a:t>silica</a:t>
            </a:r>
            <a:r>
              <a:rPr lang="en-US" sz="1600" dirty="0" smtClean="0"/>
              <a:t>, nylon powder)………………………………………………………5</a:t>
            </a:r>
            <a:endParaRPr lang="fr-FR" sz="1600" dirty="0" smtClean="0"/>
          </a:p>
          <a:p>
            <a:r>
              <a:rPr lang="en-US" sz="1600" dirty="0" smtClean="0"/>
              <a:t>UV filters …………………………………………………………………………………………………………….5</a:t>
            </a:r>
            <a:endParaRPr lang="fr-FR" sz="1600" dirty="0" smtClean="0"/>
          </a:p>
          <a:p>
            <a:r>
              <a:rPr lang="en-US" sz="1600" dirty="0" smtClean="0"/>
              <a:t>Emulsifying agents, anionic / </a:t>
            </a:r>
            <a:r>
              <a:rPr lang="en-US" sz="1600" dirty="0" err="1" smtClean="0"/>
              <a:t>amphoteric</a:t>
            </a:r>
            <a:r>
              <a:rPr lang="en-US" sz="1600" dirty="0" smtClean="0"/>
              <a:t> / non-ionic surfactants</a:t>
            </a:r>
            <a:endParaRPr lang="fr-FR" sz="1600" dirty="0" smtClean="0"/>
          </a:p>
          <a:p>
            <a:r>
              <a:rPr lang="en-US" sz="1600" dirty="0" smtClean="0"/>
              <a:t>(e.g. </a:t>
            </a:r>
            <a:r>
              <a:rPr lang="en-US" sz="1600" i="1" dirty="0" smtClean="0"/>
              <a:t>PEG </a:t>
            </a:r>
            <a:r>
              <a:rPr lang="en-US" sz="1600" i="1" dirty="0" err="1" smtClean="0"/>
              <a:t>stearate</a:t>
            </a:r>
            <a:r>
              <a:rPr lang="en-US" sz="1600" i="1" dirty="0" smtClean="0"/>
              <a:t>, </a:t>
            </a:r>
            <a:r>
              <a:rPr lang="en-US" sz="1600" i="1" dirty="0" err="1" smtClean="0"/>
              <a:t>ceteareth</a:t>
            </a:r>
            <a:r>
              <a:rPr lang="en-US" sz="1600" dirty="0" smtClean="0"/>
              <a:t>) …………………………………………………………………………….5</a:t>
            </a:r>
            <a:endParaRPr lang="fr-FR" sz="1600" dirty="0" smtClean="0"/>
          </a:p>
          <a:p>
            <a:r>
              <a:rPr lang="fr-FR" sz="1600" dirty="0" err="1" smtClean="0"/>
              <a:t>Preservatives</a:t>
            </a:r>
            <a:r>
              <a:rPr lang="fr-FR" sz="1600" dirty="0" smtClean="0"/>
              <a:t>, </a:t>
            </a:r>
            <a:r>
              <a:rPr lang="fr-FR" sz="1600" dirty="0" err="1" smtClean="0"/>
              <a:t>antimicrobials</a:t>
            </a:r>
            <a:r>
              <a:rPr lang="fr-FR" sz="1600" dirty="0" smtClean="0"/>
              <a:t>………………………………………………………………………………2</a:t>
            </a:r>
          </a:p>
          <a:p>
            <a:r>
              <a:rPr lang="fr-FR" sz="1600" dirty="0" smtClean="0"/>
              <a:t>Colorants …………………………………………………………………………………………………………..2</a:t>
            </a:r>
          </a:p>
          <a:p>
            <a:r>
              <a:rPr lang="fr-FR" sz="1600" i="1" dirty="0" err="1" smtClean="0"/>
              <a:t>Perfume</a:t>
            </a:r>
            <a:r>
              <a:rPr lang="fr-FR" sz="1600" i="1" dirty="0" smtClean="0"/>
              <a:t>………………………………………………………………………………………………………………….1</a:t>
            </a:r>
            <a:endParaRPr lang="fr-FR" sz="1600" dirty="0" smtClean="0"/>
          </a:p>
          <a:p>
            <a:r>
              <a:rPr lang="fr-FR" sz="1600" i="1" dirty="0" err="1" smtClean="0"/>
              <a:t>Aqua</a:t>
            </a:r>
            <a:r>
              <a:rPr lang="fr-FR" sz="1600" i="1" dirty="0" smtClean="0"/>
              <a:t>…… …………………………………………………………………………………………………..…. </a:t>
            </a:r>
            <a:r>
              <a:rPr lang="fr-FR" sz="1600" dirty="0" smtClean="0"/>
              <a:t>to 	100</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16ADCD3-BA7B-41A2-B0EB-EF0E79240279}" type="slidenum">
              <a:rPr lang="en-US" smtClean="0"/>
              <a:pPr/>
              <a:t>37</a:t>
            </a:fld>
            <a:endParaRPr lang="en-US"/>
          </a:p>
        </p:txBody>
      </p:sp>
      <p:sp>
        <p:nvSpPr>
          <p:cNvPr id="6" name="Rectangle 5"/>
          <p:cNvSpPr/>
          <p:nvPr/>
        </p:nvSpPr>
        <p:spPr>
          <a:xfrm>
            <a:off x="0" y="134044"/>
            <a:ext cx="9144000" cy="6186309"/>
          </a:xfrm>
          <a:prstGeom prst="rect">
            <a:avLst/>
          </a:prstGeom>
        </p:spPr>
        <p:txBody>
          <a:bodyPr wrap="square">
            <a:spAutoFit/>
          </a:bodyPr>
          <a:lstStyle/>
          <a:p>
            <a:r>
              <a:rPr lang="en-US" b="1" dirty="0" smtClean="0"/>
              <a:t>Frame formulation Number: 7.8 - 2011</a:t>
            </a:r>
          </a:p>
          <a:p>
            <a:r>
              <a:rPr lang="en-US" b="1" dirty="0" smtClean="0"/>
              <a:t>LIP COLOUR and GLOSSER/BALM</a:t>
            </a:r>
          </a:p>
          <a:p>
            <a:pPr>
              <a:tabLst>
                <a:tab pos="6096000" algn="l"/>
              </a:tabLst>
            </a:pPr>
            <a:endParaRPr lang="en-US" dirty="0" smtClean="0"/>
          </a:p>
          <a:p>
            <a:pPr>
              <a:tabLst>
                <a:tab pos="6096000" algn="l"/>
              </a:tabLst>
            </a:pPr>
            <a:r>
              <a:rPr lang="en-US" b="1" dirty="0" smtClean="0"/>
              <a:t>Ingredients</a:t>
            </a:r>
            <a:r>
              <a:rPr lang="en-US" dirty="0" smtClean="0"/>
              <a:t> 	      </a:t>
            </a:r>
            <a:r>
              <a:rPr lang="en-US" b="1" dirty="0" smtClean="0"/>
              <a:t>Maximum  levels (% w/w)</a:t>
            </a:r>
          </a:p>
          <a:p>
            <a:pPr>
              <a:tabLst>
                <a:tab pos="8159750" algn="l"/>
              </a:tabLst>
            </a:pPr>
            <a:endParaRPr lang="en-US" dirty="0" smtClean="0"/>
          </a:p>
          <a:p>
            <a:pPr>
              <a:tabLst>
                <a:tab pos="8159750" algn="l"/>
              </a:tabLst>
            </a:pPr>
            <a:r>
              <a:rPr lang="en-US" dirty="0" smtClean="0"/>
              <a:t>Oils (e.g. vegetable and/or mineral), waxes and fats(e.g. long chain alcohols).........................	90</a:t>
            </a:r>
          </a:p>
          <a:p>
            <a:pPr>
              <a:tabLst>
                <a:tab pos="8159750" algn="l"/>
              </a:tabLst>
            </a:pPr>
            <a:r>
              <a:rPr lang="en-US" dirty="0" smtClean="0"/>
              <a:t>Film forming polymers (e.g. </a:t>
            </a:r>
            <a:r>
              <a:rPr lang="en-US" i="1" dirty="0" err="1" smtClean="0"/>
              <a:t>stearalkonium</a:t>
            </a:r>
            <a:r>
              <a:rPr lang="en-US" i="1" dirty="0" smtClean="0"/>
              <a:t> </a:t>
            </a:r>
            <a:r>
              <a:rPr lang="en-US" i="1" dirty="0" err="1" smtClean="0"/>
              <a:t>hectorite</a:t>
            </a:r>
            <a:r>
              <a:rPr lang="en-US" i="1" dirty="0" smtClean="0"/>
              <a:t>, </a:t>
            </a:r>
            <a:r>
              <a:rPr lang="en-US" i="1" dirty="0" err="1" smtClean="0"/>
              <a:t>polybutene</a:t>
            </a:r>
            <a:r>
              <a:rPr lang="en-US" i="1" dirty="0" smtClean="0"/>
              <a:t>) …………………………………	80</a:t>
            </a:r>
          </a:p>
          <a:p>
            <a:pPr>
              <a:tabLst>
                <a:tab pos="8159750" algn="l"/>
              </a:tabLst>
            </a:pPr>
            <a:r>
              <a:rPr lang="en-US" dirty="0" smtClean="0"/>
              <a:t>Emollients (e.g. </a:t>
            </a:r>
            <a:r>
              <a:rPr lang="en-US" i="1" dirty="0" smtClean="0"/>
              <a:t>glycerin, propylene glycol) ………………………………………………………	50</a:t>
            </a:r>
          </a:p>
          <a:p>
            <a:pPr>
              <a:tabLst>
                <a:tab pos="8159750" algn="l"/>
              </a:tabLst>
            </a:pPr>
            <a:r>
              <a:rPr lang="en-US" dirty="0" smtClean="0"/>
              <a:t>Silicones including volatile silicones (e.g. </a:t>
            </a:r>
            <a:r>
              <a:rPr lang="en-US" i="1" dirty="0" err="1" smtClean="0"/>
              <a:t>cyclopentasiloxane</a:t>
            </a:r>
            <a:r>
              <a:rPr lang="en-US" i="1" dirty="0" smtClean="0"/>
              <a:t>, </a:t>
            </a:r>
            <a:r>
              <a:rPr lang="en-US" i="1" dirty="0" err="1" smtClean="0"/>
              <a:t>dimethicone</a:t>
            </a:r>
            <a:r>
              <a:rPr lang="en-US" i="1" dirty="0" smtClean="0"/>
              <a:t>) …………………………	50</a:t>
            </a:r>
          </a:p>
          <a:p>
            <a:pPr>
              <a:tabLst>
                <a:tab pos="8159750" algn="l"/>
              </a:tabLst>
            </a:pPr>
            <a:r>
              <a:rPr lang="en-US" dirty="0" smtClean="0"/>
              <a:t>Liquid </a:t>
            </a:r>
            <a:r>
              <a:rPr lang="en-US" i="1" dirty="0" smtClean="0"/>
              <a:t>paraffin and </a:t>
            </a:r>
            <a:r>
              <a:rPr lang="en-US" i="1" dirty="0" err="1" smtClean="0"/>
              <a:t>isoparaffin</a:t>
            </a:r>
            <a:r>
              <a:rPr lang="en-US" i="1" dirty="0" smtClean="0"/>
              <a:t>(e.g. branched-chain </a:t>
            </a:r>
            <a:r>
              <a:rPr lang="en-US" i="1" dirty="0" err="1" smtClean="0"/>
              <a:t>isoparaffin</a:t>
            </a:r>
            <a:r>
              <a:rPr lang="en-US" i="1" dirty="0" smtClean="0"/>
              <a:t> (C11-C16), </a:t>
            </a:r>
            <a:r>
              <a:rPr lang="en-US" i="1" dirty="0" err="1" smtClean="0"/>
              <a:t>isododecane</a:t>
            </a:r>
            <a:r>
              <a:rPr lang="en-US" i="1" dirty="0" smtClean="0"/>
              <a:t>, </a:t>
            </a:r>
            <a:r>
              <a:rPr lang="en-US" i="1" dirty="0" err="1" smtClean="0"/>
              <a:t>isohexadecane</a:t>
            </a:r>
            <a:r>
              <a:rPr lang="en-US" i="1" dirty="0" smtClean="0"/>
              <a:t>)…..	</a:t>
            </a:r>
            <a:r>
              <a:rPr lang="en-US" dirty="0" smtClean="0"/>
              <a:t>40</a:t>
            </a:r>
          </a:p>
          <a:p>
            <a:pPr>
              <a:tabLst>
                <a:tab pos="8159750" algn="l"/>
              </a:tabLst>
            </a:pPr>
            <a:r>
              <a:rPr lang="en-US" i="1" dirty="0" smtClean="0"/>
              <a:t>Aqua ……………………………………………………………………………………….	40</a:t>
            </a:r>
          </a:p>
          <a:p>
            <a:pPr>
              <a:tabLst>
                <a:tab pos="8159750" algn="l"/>
              </a:tabLst>
            </a:pPr>
            <a:r>
              <a:rPr lang="en-US" dirty="0" smtClean="0"/>
              <a:t>Colorants, </a:t>
            </a:r>
            <a:r>
              <a:rPr lang="en-US" dirty="0" err="1" smtClean="0"/>
              <a:t>colour</a:t>
            </a:r>
            <a:r>
              <a:rPr lang="en-US" dirty="0" smtClean="0"/>
              <a:t> additives (e.g. </a:t>
            </a:r>
            <a:r>
              <a:rPr lang="en-US" dirty="0" err="1" smtClean="0"/>
              <a:t>opacifying</a:t>
            </a:r>
            <a:r>
              <a:rPr lang="en-US" dirty="0" smtClean="0"/>
              <a:t> / pearlescent agents) ………………………………	30</a:t>
            </a:r>
          </a:p>
          <a:p>
            <a:pPr>
              <a:tabLst>
                <a:tab pos="8159750" algn="l"/>
              </a:tabLst>
            </a:pPr>
            <a:r>
              <a:rPr lang="en-US" dirty="0" smtClean="0"/>
              <a:t>Bulking agents (e.g. </a:t>
            </a:r>
            <a:r>
              <a:rPr lang="en-US" i="1" dirty="0" smtClean="0"/>
              <a:t>talc, silica, nylon powder) …………………………………………………..	20</a:t>
            </a:r>
          </a:p>
          <a:p>
            <a:pPr>
              <a:tabLst>
                <a:tab pos="8159750" algn="l"/>
              </a:tabLst>
            </a:pPr>
            <a:r>
              <a:rPr lang="en-US" dirty="0" smtClean="0"/>
              <a:t>Emulsifying agents (e.g. </a:t>
            </a:r>
            <a:r>
              <a:rPr lang="en-US" i="1" dirty="0" err="1" smtClean="0"/>
              <a:t>trioleyl</a:t>
            </a:r>
            <a:r>
              <a:rPr lang="en-US" i="1" dirty="0" smtClean="0"/>
              <a:t> phosphate) …………………………………………………….	5</a:t>
            </a:r>
          </a:p>
          <a:p>
            <a:pPr>
              <a:tabLst>
                <a:tab pos="3768725" algn="l"/>
                <a:tab pos="8159750" algn="l"/>
              </a:tabLst>
            </a:pPr>
            <a:r>
              <a:rPr lang="en-US" dirty="0" err="1" smtClean="0"/>
              <a:t>Photoprotective</a:t>
            </a:r>
            <a:r>
              <a:rPr lang="en-US" dirty="0" smtClean="0"/>
              <a:t> products contain UV filters	 </a:t>
            </a:r>
            <a:r>
              <a:rPr lang="nl-NL" dirty="0" smtClean="0"/>
              <a:t>(e.g. </a:t>
            </a:r>
            <a:r>
              <a:rPr lang="nl-NL" i="1" dirty="0" smtClean="0"/>
              <a:t>titanium dioxide, </a:t>
            </a:r>
            <a:r>
              <a:rPr lang="nl-NL" i="1" dirty="0" err="1" smtClean="0"/>
              <a:t>zinc</a:t>
            </a:r>
            <a:r>
              <a:rPr lang="nl-NL" i="1" dirty="0" smtClean="0"/>
              <a:t> oxide) …………………..	10</a:t>
            </a:r>
          </a:p>
          <a:p>
            <a:pPr>
              <a:tabLst>
                <a:tab pos="8159750" algn="l"/>
              </a:tabLst>
            </a:pPr>
            <a:r>
              <a:rPr lang="en-US" dirty="0" smtClean="0"/>
              <a:t>Thickeners (e.g. </a:t>
            </a:r>
            <a:r>
              <a:rPr lang="en-US" i="1" dirty="0" err="1" smtClean="0"/>
              <a:t>carbomer</a:t>
            </a:r>
            <a:r>
              <a:rPr lang="en-US" i="1" dirty="0" smtClean="0"/>
              <a:t>, </a:t>
            </a:r>
            <a:r>
              <a:rPr lang="en-US" i="1" dirty="0" err="1" smtClean="0"/>
              <a:t>hydroxyethylcellulose</a:t>
            </a:r>
            <a:r>
              <a:rPr lang="en-US" i="1" dirty="0" smtClean="0"/>
              <a:t>) …………………………………………………	10</a:t>
            </a:r>
          </a:p>
          <a:p>
            <a:pPr>
              <a:tabLst>
                <a:tab pos="8159750" algn="l"/>
              </a:tabLst>
            </a:pPr>
            <a:r>
              <a:rPr lang="en-US" dirty="0" smtClean="0"/>
              <a:t>Ethanol and/or </a:t>
            </a:r>
            <a:r>
              <a:rPr lang="en-US" dirty="0" err="1" smtClean="0"/>
              <a:t>isopropanol</a:t>
            </a:r>
            <a:r>
              <a:rPr lang="en-US" dirty="0" smtClean="0"/>
              <a:t> (</a:t>
            </a:r>
            <a:r>
              <a:rPr lang="en-US" i="1" dirty="0" smtClean="0"/>
              <a:t>alcohol, alcohol </a:t>
            </a:r>
            <a:r>
              <a:rPr lang="en-US" i="1" dirty="0" err="1" smtClean="0"/>
              <a:t>denat</a:t>
            </a:r>
            <a:r>
              <a:rPr lang="en-US" i="1" dirty="0" smtClean="0"/>
              <a:t>., isopropyl alcohol) …………………………….	5</a:t>
            </a:r>
          </a:p>
          <a:p>
            <a:pPr>
              <a:tabLst>
                <a:tab pos="8159750" algn="l"/>
              </a:tabLst>
            </a:pPr>
            <a:r>
              <a:rPr lang="en-US" dirty="0" smtClean="0"/>
              <a:t>Additional ingredients (e.g. vitamins, proteins, antioxidants) …………………………………..	5</a:t>
            </a:r>
          </a:p>
          <a:p>
            <a:pPr>
              <a:tabLst>
                <a:tab pos="8159750" algn="l"/>
              </a:tabLst>
            </a:pPr>
            <a:r>
              <a:rPr lang="en-US" i="1" dirty="0" err="1" smtClean="0"/>
              <a:t>Parfum</a:t>
            </a:r>
            <a:r>
              <a:rPr lang="en-US" i="1" dirty="0" smtClean="0"/>
              <a:t> ………………………………………………………………………………………	2</a:t>
            </a:r>
          </a:p>
          <a:p>
            <a:pPr>
              <a:tabLst>
                <a:tab pos="8159750" algn="l"/>
              </a:tabLst>
            </a:pPr>
            <a:r>
              <a:rPr lang="en-US" dirty="0" smtClean="0"/>
              <a:t>Preservatives, antimicrobials ………………………………………………………………..	1</a:t>
            </a:r>
          </a:p>
          <a:p>
            <a:pPr>
              <a:tabLst>
                <a:tab pos="8159750" algn="l"/>
              </a:tabLst>
            </a:pPr>
            <a:r>
              <a:rPr lang="en-US" dirty="0" err="1" smtClean="0"/>
              <a:t>Flavouring</a:t>
            </a:r>
            <a:r>
              <a:rPr lang="en-US" dirty="0" smtClean="0"/>
              <a:t> agents ……………………………………………………………………………	1</a:t>
            </a:r>
          </a:p>
          <a:p>
            <a:pPr>
              <a:tabLst>
                <a:tab pos="8159750" algn="l"/>
              </a:tabLst>
            </a:pPr>
            <a:r>
              <a:rPr lang="en-US" dirty="0" smtClean="0"/>
              <a:t>Oral care-sweetening agents (e.g. </a:t>
            </a:r>
            <a:r>
              <a:rPr lang="en-US" i="1" dirty="0" smtClean="0"/>
              <a:t>saccharin) ……………………………………………………	0.02</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16ADCD3-BA7B-41A2-B0EB-EF0E79240279}" type="slidenum">
              <a:rPr lang="en-US" smtClean="0"/>
              <a:pPr/>
              <a:t>38</a:t>
            </a:fld>
            <a:endParaRPr lang="en-US"/>
          </a:p>
        </p:txBody>
      </p:sp>
      <p:sp>
        <p:nvSpPr>
          <p:cNvPr id="6" name="Rectangle 5"/>
          <p:cNvSpPr/>
          <p:nvPr/>
        </p:nvSpPr>
        <p:spPr>
          <a:xfrm>
            <a:off x="0" y="267027"/>
            <a:ext cx="9144000" cy="5632311"/>
          </a:xfrm>
          <a:prstGeom prst="rect">
            <a:avLst/>
          </a:prstGeom>
        </p:spPr>
        <p:txBody>
          <a:bodyPr wrap="square">
            <a:spAutoFit/>
          </a:bodyPr>
          <a:lstStyle/>
          <a:p>
            <a:r>
              <a:rPr lang="en-US" b="1" dirty="0" smtClean="0"/>
              <a:t>Frame formulation Number: 7.22 - 2011</a:t>
            </a:r>
          </a:p>
          <a:p>
            <a:r>
              <a:rPr lang="en-US" b="1" dirty="0" smtClean="0"/>
              <a:t>MASCARA - REGULAR</a:t>
            </a:r>
          </a:p>
          <a:p>
            <a:pPr>
              <a:tabLst>
                <a:tab pos="6373813" algn="l"/>
              </a:tabLst>
            </a:pPr>
            <a:endParaRPr lang="en-US" dirty="0" smtClean="0"/>
          </a:p>
          <a:p>
            <a:pPr>
              <a:tabLst>
                <a:tab pos="6373813" algn="l"/>
              </a:tabLst>
            </a:pPr>
            <a:r>
              <a:rPr lang="en-US" b="1" dirty="0" smtClean="0"/>
              <a:t>Ingredients</a:t>
            </a:r>
            <a:r>
              <a:rPr lang="en-US" dirty="0" smtClean="0"/>
              <a:t> 	</a:t>
            </a:r>
            <a:r>
              <a:rPr lang="en-US" b="1" dirty="0" smtClean="0"/>
              <a:t>Maximum levels (% w/w)</a:t>
            </a:r>
          </a:p>
          <a:p>
            <a:pPr>
              <a:tabLst>
                <a:tab pos="7716838" algn="l"/>
              </a:tabLst>
            </a:pPr>
            <a:endParaRPr lang="en-US" dirty="0" smtClean="0"/>
          </a:p>
          <a:p>
            <a:pPr>
              <a:tabLst>
                <a:tab pos="7716838" algn="l"/>
              </a:tabLst>
            </a:pPr>
            <a:r>
              <a:rPr lang="en-US" dirty="0" smtClean="0"/>
              <a:t>Film forming polymers (e.g. </a:t>
            </a:r>
            <a:r>
              <a:rPr lang="en-US" i="1" dirty="0" smtClean="0"/>
              <a:t>ammonium </a:t>
            </a:r>
            <a:r>
              <a:rPr lang="en-US" i="1" dirty="0" err="1" smtClean="0"/>
              <a:t>acrylates</a:t>
            </a:r>
            <a:r>
              <a:rPr lang="en-US" i="1" dirty="0" smtClean="0"/>
              <a:t> copolymer,</a:t>
            </a:r>
          </a:p>
          <a:p>
            <a:pPr>
              <a:tabLst>
                <a:tab pos="7716838" algn="l"/>
              </a:tabLst>
            </a:pPr>
            <a:r>
              <a:rPr lang="en-US" i="1" dirty="0" smtClean="0"/>
              <a:t>cellulose derivatives, acetyl </a:t>
            </a:r>
            <a:r>
              <a:rPr lang="en-US" i="1" dirty="0" err="1" smtClean="0"/>
              <a:t>trihexyl</a:t>
            </a:r>
            <a:r>
              <a:rPr lang="en-US" i="1" dirty="0" smtClean="0"/>
              <a:t> citrate) …………………………………………………	45</a:t>
            </a:r>
          </a:p>
          <a:p>
            <a:pPr>
              <a:tabLst>
                <a:tab pos="7716838" algn="l"/>
              </a:tabLst>
            </a:pPr>
            <a:r>
              <a:rPr lang="en-US" dirty="0" smtClean="0"/>
              <a:t>Oils (e.g. vegetable and/or mineral), waxes and fats (e.g. long chain alcohols)…………….	30</a:t>
            </a:r>
          </a:p>
          <a:p>
            <a:pPr>
              <a:tabLst>
                <a:tab pos="7716838" algn="l"/>
              </a:tabLst>
            </a:pPr>
            <a:r>
              <a:rPr lang="en-US" dirty="0" smtClean="0"/>
              <a:t>Colorants, </a:t>
            </a:r>
            <a:r>
              <a:rPr lang="en-US" dirty="0" err="1" smtClean="0"/>
              <a:t>colour</a:t>
            </a:r>
            <a:r>
              <a:rPr lang="en-US" dirty="0" smtClean="0"/>
              <a:t> additives (e.g. </a:t>
            </a:r>
            <a:r>
              <a:rPr lang="en-US" dirty="0" err="1" smtClean="0"/>
              <a:t>opacifying</a:t>
            </a:r>
            <a:r>
              <a:rPr lang="en-US" dirty="0" smtClean="0"/>
              <a:t> / pearlescent agents) ………………………..	25</a:t>
            </a:r>
          </a:p>
          <a:p>
            <a:pPr>
              <a:tabLst>
                <a:tab pos="7716838" algn="l"/>
              </a:tabLst>
            </a:pPr>
            <a:r>
              <a:rPr lang="en-US" dirty="0" smtClean="0"/>
              <a:t>Emulsifying agents (e.g. </a:t>
            </a:r>
            <a:r>
              <a:rPr lang="en-US" i="1" dirty="0" smtClean="0"/>
              <a:t>TEA-</a:t>
            </a:r>
            <a:r>
              <a:rPr lang="en-US" i="1" dirty="0" err="1" smtClean="0"/>
              <a:t>stearate</a:t>
            </a:r>
            <a:r>
              <a:rPr lang="en-US" i="1" dirty="0" smtClean="0"/>
              <a:t>) ……………………………………………………	20</a:t>
            </a:r>
          </a:p>
          <a:p>
            <a:pPr>
              <a:tabLst>
                <a:tab pos="7716838" algn="l"/>
              </a:tabLst>
            </a:pPr>
            <a:r>
              <a:rPr lang="en-US" dirty="0" smtClean="0"/>
              <a:t>Silicones including volatile silicones (e.g. </a:t>
            </a:r>
            <a:r>
              <a:rPr lang="en-US" i="1" dirty="0" err="1" smtClean="0"/>
              <a:t>cyclopentasiloxane</a:t>
            </a:r>
            <a:r>
              <a:rPr lang="en-US" i="1" dirty="0" smtClean="0"/>
              <a:t>, </a:t>
            </a:r>
            <a:r>
              <a:rPr lang="en-US" i="1" dirty="0" err="1" smtClean="0"/>
              <a:t>dimethicone</a:t>
            </a:r>
            <a:r>
              <a:rPr lang="en-US" i="1" dirty="0" smtClean="0"/>
              <a:t>) ……………………	20</a:t>
            </a:r>
          </a:p>
          <a:p>
            <a:pPr>
              <a:tabLst>
                <a:tab pos="7716838" algn="l"/>
              </a:tabLst>
            </a:pPr>
            <a:r>
              <a:rPr lang="en-US" dirty="0" smtClean="0"/>
              <a:t>Humectants (e.g. </a:t>
            </a:r>
            <a:r>
              <a:rPr lang="en-US" i="1" dirty="0" smtClean="0"/>
              <a:t>propylene glycol, glycerin) ……………………………………………….	15</a:t>
            </a:r>
          </a:p>
          <a:p>
            <a:pPr>
              <a:tabLst>
                <a:tab pos="7716838" algn="l"/>
              </a:tabLst>
            </a:pPr>
            <a:r>
              <a:rPr lang="en-US" dirty="0" smtClean="0"/>
              <a:t>Thickeners (e.g. </a:t>
            </a:r>
            <a:r>
              <a:rPr lang="en-US" i="1" dirty="0" smtClean="0"/>
              <a:t>magnesium silicate, </a:t>
            </a:r>
            <a:r>
              <a:rPr lang="pt-BR" i="1" dirty="0" smtClean="0"/>
              <a:t>aluminum silicate, PEG derivatives)  .....................................	15</a:t>
            </a:r>
          </a:p>
          <a:p>
            <a:pPr>
              <a:tabLst>
                <a:tab pos="7716838" algn="l"/>
              </a:tabLst>
            </a:pPr>
            <a:r>
              <a:rPr lang="en-US" dirty="0" smtClean="0"/>
              <a:t>Ethanol (</a:t>
            </a:r>
            <a:r>
              <a:rPr lang="en-US" i="1" dirty="0" smtClean="0"/>
              <a:t>alcohol, alcohol </a:t>
            </a:r>
            <a:r>
              <a:rPr lang="en-US" i="1" dirty="0" err="1" smtClean="0"/>
              <a:t>denat</a:t>
            </a:r>
            <a:r>
              <a:rPr lang="en-US" i="1" dirty="0" smtClean="0"/>
              <a:t>.) ………………………………………………………….	11</a:t>
            </a:r>
          </a:p>
          <a:p>
            <a:pPr>
              <a:tabLst>
                <a:tab pos="7716838" algn="l"/>
              </a:tabLst>
            </a:pPr>
            <a:r>
              <a:rPr lang="fr-FR" dirty="0" smtClean="0"/>
              <a:t>Fibres (</a:t>
            </a:r>
            <a:r>
              <a:rPr lang="fr-FR" dirty="0" err="1" smtClean="0"/>
              <a:t>e.g</a:t>
            </a:r>
            <a:r>
              <a:rPr lang="fr-FR" dirty="0" smtClean="0"/>
              <a:t>. </a:t>
            </a:r>
            <a:r>
              <a:rPr lang="fr-FR" i="1" dirty="0" smtClean="0"/>
              <a:t>cellulose, nylon fibres) …………………………………………………………	10</a:t>
            </a:r>
          </a:p>
          <a:p>
            <a:pPr>
              <a:tabLst>
                <a:tab pos="7716838" algn="l"/>
              </a:tabLst>
            </a:pPr>
            <a:r>
              <a:rPr lang="fr-FR" dirty="0" smtClean="0"/>
              <a:t>Emollients (</a:t>
            </a:r>
            <a:r>
              <a:rPr lang="fr-FR" dirty="0" err="1" smtClean="0"/>
              <a:t>e.g</a:t>
            </a:r>
            <a:r>
              <a:rPr lang="fr-FR" dirty="0" smtClean="0"/>
              <a:t>. </a:t>
            </a:r>
            <a:r>
              <a:rPr lang="fr-FR" i="1" dirty="0" err="1" smtClean="0"/>
              <a:t>isopropyl</a:t>
            </a:r>
            <a:r>
              <a:rPr lang="fr-FR" i="1" dirty="0" smtClean="0"/>
              <a:t> </a:t>
            </a:r>
            <a:r>
              <a:rPr lang="fr-FR" i="1" dirty="0" err="1" smtClean="0"/>
              <a:t>myristate</a:t>
            </a:r>
            <a:r>
              <a:rPr lang="fr-FR" i="1" dirty="0" smtClean="0"/>
              <a:t>) ………………………………………………………	5</a:t>
            </a:r>
          </a:p>
          <a:p>
            <a:pPr>
              <a:tabLst>
                <a:tab pos="7716838" algn="l"/>
              </a:tabLst>
            </a:pPr>
            <a:r>
              <a:rPr lang="en-US" dirty="0" smtClean="0"/>
              <a:t>Additional ingredients (e.g. vitamins, plant extracts) …………………………………….	5</a:t>
            </a:r>
          </a:p>
          <a:p>
            <a:pPr>
              <a:tabLst>
                <a:tab pos="7716838" algn="l"/>
              </a:tabLst>
            </a:pPr>
            <a:r>
              <a:rPr lang="en-US" dirty="0" smtClean="0"/>
              <a:t>Preservatives, antimicrobials ……………………………………………………………	2.5</a:t>
            </a:r>
          </a:p>
          <a:p>
            <a:pPr>
              <a:tabLst>
                <a:tab pos="7716838" algn="l"/>
              </a:tabLst>
            </a:pPr>
            <a:r>
              <a:rPr lang="en-US" i="1" dirty="0" err="1" smtClean="0"/>
              <a:t>Parfum</a:t>
            </a:r>
            <a:r>
              <a:rPr lang="en-US" i="1" dirty="0" smtClean="0"/>
              <a:t>………………………………………………………………………………….	 1</a:t>
            </a:r>
          </a:p>
          <a:p>
            <a:pPr>
              <a:tabLst>
                <a:tab pos="7716838" algn="l"/>
              </a:tabLst>
            </a:pPr>
            <a:r>
              <a:rPr lang="en-US" i="1" dirty="0" smtClean="0"/>
              <a:t>Aqua ………………………………………………………………………………….	to 100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507288" cy="4525963"/>
          </a:xfrm>
        </p:spPr>
        <p:txBody>
          <a:bodyPr>
            <a:normAutofit/>
          </a:bodyPr>
          <a:lstStyle/>
          <a:p>
            <a:pPr marL="0" indent="0"/>
            <a:r>
              <a:rPr lang="en-US" dirty="0" smtClean="0"/>
              <a:t>Depending on the product categories, the physical form and the formulation frame name selected, </a:t>
            </a:r>
            <a:r>
              <a:rPr lang="en-US" dirty="0" smtClean="0">
                <a:effectLst>
                  <a:outerShdw blurRad="38100" dist="38100" dir="2700000" algn="tl">
                    <a:srgbClr val="000000">
                      <a:alpha val="43137"/>
                    </a:srgbClr>
                  </a:outerShdw>
                </a:effectLst>
              </a:rPr>
              <a:t>additional information </a:t>
            </a:r>
            <a:r>
              <a:rPr lang="en-US" dirty="0" smtClean="0"/>
              <a:t>may be asked by CPNP on </a:t>
            </a:r>
            <a:r>
              <a:rPr lang="en-US" u="sng" dirty="0" smtClean="0">
                <a:effectLst>
                  <a:outerShdw blurRad="38100" dist="38100" dir="2700000" algn="tl">
                    <a:srgbClr val="000000">
                      <a:alpha val="43137"/>
                    </a:srgbClr>
                  </a:outerShdw>
                </a:effectLst>
              </a:rPr>
              <a:t>specific ingredients </a:t>
            </a:r>
            <a:r>
              <a:rPr lang="en-US" dirty="0" smtClean="0"/>
              <a:t>of concern. </a:t>
            </a:r>
          </a:p>
          <a:p>
            <a:pPr marL="0" indent="0"/>
            <a:r>
              <a:rPr lang="en-US" dirty="0" smtClean="0"/>
              <a:t>These ingredients are for example:</a:t>
            </a:r>
          </a:p>
          <a:p>
            <a:pPr marL="360363" indent="-360363">
              <a:buFont typeface="Arial" pitchFamily="34" charset="0"/>
              <a:buChar char="•"/>
            </a:pPr>
            <a:r>
              <a:rPr lang="en-US" dirty="0" smtClean="0"/>
              <a:t>Ethanol/ </a:t>
            </a:r>
            <a:r>
              <a:rPr lang="en-US" dirty="0" err="1" smtClean="0"/>
              <a:t>isopropanol</a:t>
            </a:r>
            <a:r>
              <a:rPr lang="en-US" dirty="0" smtClean="0"/>
              <a:t> (%W/W)</a:t>
            </a:r>
          </a:p>
          <a:p>
            <a:pPr marL="360363" indent="-360363">
              <a:buFont typeface="Arial" pitchFamily="34" charset="0"/>
              <a:buChar char="•"/>
            </a:pPr>
            <a:r>
              <a:rPr lang="en-US" dirty="0" smtClean="0"/>
              <a:t>Antidandruff products active agents (INCI,%)</a:t>
            </a:r>
          </a:p>
          <a:p>
            <a:pPr marL="360363" indent="-360363">
              <a:buFont typeface="Arial" pitchFamily="34" charset="0"/>
              <a:buChar char="•"/>
            </a:pPr>
            <a:r>
              <a:rPr lang="en-US" dirty="0" smtClean="0"/>
              <a:t>Skin lightening products active agents (INCI,%)</a:t>
            </a:r>
          </a:p>
          <a:p>
            <a:pPr marL="0" indent="0"/>
            <a:endParaRPr lang="en-US" dirty="0" smtClean="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39</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en-US" dirty="0" smtClean="0"/>
              <a:t>If we look at the EU Cosmetic regulation as the rules which governs the mechanism involving the 3 actors: Consumers, Regulators, Industry, </a:t>
            </a:r>
          </a:p>
          <a:p>
            <a:pPr marL="0" indent="0">
              <a:buNone/>
            </a:pP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grpSp>
        <p:nvGrpSpPr>
          <p:cNvPr id="19" name="Groupe 18"/>
          <p:cNvGrpSpPr/>
          <p:nvPr/>
        </p:nvGrpSpPr>
        <p:grpSpPr>
          <a:xfrm>
            <a:off x="1331640" y="3284984"/>
            <a:ext cx="5400600" cy="2734982"/>
            <a:chOff x="683568" y="3326376"/>
            <a:chExt cx="5400600" cy="2734982"/>
          </a:xfrm>
        </p:grpSpPr>
        <p:sp>
          <p:nvSpPr>
            <p:cNvPr id="7" name="Triangle isocèle 6"/>
            <p:cNvSpPr/>
            <p:nvPr/>
          </p:nvSpPr>
          <p:spPr>
            <a:xfrm>
              <a:off x="2411760" y="4077072"/>
              <a:ext cx="2232248" cy="15841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ZoneTexte 7"/>
            <p:cNvSpPr txBox="1"/>
            <p:nvPr/>
          </p:nvSpPr>
          <p:spPr>
            <a:xfrm>
              <a:off x="4572000" y="5661248"/>
              <a:ext cx="1512168" cy="400110"/>
            </a:xfrm>
            <a:prstGeom prst="rect">
              <a:avLst/>
            </a:prstGeom>
            <a:noFill/>
          </p:spPr>
          <p:txBody>
            <a:bodyPr wrap="square" rtlCol="0">
              <a:spAutoFit/>
            </a:bodyPr>
            <a:lstStyle/>
            <a:p>
              <a:r>
                <a:rPr lang="en-US" sz="2000" b="1" dirty="0" smtClean="0">
                  <a:latin typeface="+mj-lt"/>
                </a:rPr>
                <a:t>INDUSTRY</a:t>
              </a:r>
              <a:endParaRPr lang="en-US" sz="2000" b="1" dirty="0">
                <a:latin typeface="+mj-lt"/>
              </a:endParaRPr>
            </a:p>
          </p:txBody>
        </p:sp>
        <p:sp>
          <p:nvSpPr>
            <p:cNvPr id="9" name="ZoneTexte 8"/>
            <p:cNvSpPr txBox="1"/>
            <p:nvPr/>
          </p:nvSpPr>
          <p:spPr>
            <a:xfrm>
              <a:off x="2339752" y="3717032"/>
              <a:ext cx="1728192" cy="400110"/>
            </a:xfrm>
            <a:prstGeom prst="rect">
              <a:avLst/>
            </a:prstGeom>
            <a:noFill/>
          </p:spPr>
          <p:txBody>
            <a:bodyPr wrap="square" rtlCol="0">
              <a:spAutoFit/>
            </a:bodyPr>
            <a:lstStyle/>
            <a:p>
              <a:r>
                <a:rPr lang="en-US" sz="2000" b="1" dirty="0" smtClean="0">
                  <a:latin typeface="+mj-lt"/>
                </a:rPr>
                <a:t>REGULATORS</a:t>
              </a:r>
              <a:endParaRPr lang="en-US" sz="2000" b="1" dirty="0">
                <a:latin typeface="+mj-lt"/>
              </a:endParaRPr>
            </a:p>
          </p:txBody>
        </p:sp>
        <p:sp>
          <p:nvSpPr>
            <p:cNvPr id="10" name="ZoneTexte 9"/>
            <p:cNvSpPr txBox="1"/>
            <p:nvPr/>
          </p:nvSpPr>
          <p:spPr>
            <a:xfrm>
              <a:off x="683568" y="5661248"/>
              <a:ext cx="1656184" cy="400110"/>
            </a:xfrm>
            <a:prstGeom prst="rect">
              <a:avLst/>
            </a:prstGeom>
            <a:noFill/>
          </p:spPr>
          <p:txBody>
            <a:bodyPr wrap="square" rtlCol="0">
              <a:spAutoFit/>
            </a:bodyPr>
            <a:lstStyle/>
            <a:p>
              <a:r>
                <a:rPr lang="en-US" sz="2000" b="1" dirty="0" smtClean="0">
                  <a:latin typeface="+mj-lt"/>
                </a:rPr>
                <a:t>CONSUMERS</a:t>
              </a:r>
              <a:endParaRPr lang="en-US" sz="2000" b="1" dirty="0">
                <a:latin typeface="+mj-lt"/>
              </a:endParaRPr>
            </a:p>
          </p:txBody>
        </p:sp>
        <p:sp>
          <p:nvSpPr>
            <p:cNvPr id="11" name="Flèche droite 10"/>
            <p:cNvSpPr/>
            <p:nvPr/>
          </p:nvSpPr>
          <p:spPr>
            <a:xfrm rot="3306442">
              <a:off x="3713133" y="4280446"/>
              <a:ext cx="1858191" cy="105768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mj-lt"/>
                </a:rPr>
                <a:t>INSPECTIONS</a:t>
              </a:r>
              <a:endParaRPr lang="en-US" dirty="0">
                <a:latin typeface="+mj-lt"/>
              </a:endParaRPr>
            </a:p>
          </p:txBody>
        </p:sp>
        <p:sp>
          <p:nvSpPr>
            <p:cNvPr id="18" name="Flèche gauche 17"/>
            <p:cNvSpPr/>
            <p:nvPr/>
          </p:nvSpPr>
          <p:spPr>
            <a:xfrm rot="3190613">
              <a:off x="4455690" y="3752417"/>
              <a:ext cx="1844489" cy="99240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mj-lt"/>
                </a:rPr>
                <a:t>NOTIFICATION</a:t>
              </a:r>
              <a:endParaRPr lang="en-US" dirty="0">
                <a:latin typeface="+mj-lt"/>
              </a:endParaRPr>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00200"/>
            <a:ext cx="8686800" cy="4525963"/>
          </a:xfrm>
        </p:spPr>
        <p:txBody>
          <a:bodyPr>
            <a:normAutofit fontScale="92500" lnSpcReduction="10000"/>
          </a:bodyPr>
          <a:lstStyle/>
          <a:p>
            <a:pPr marL="803275" indent="-803275">
              <a:buFont typeface="Arial" pitchFamily="34" charset="0"/>
              <a:buChar char="•"/>
            </a:pPr>
            <a:r>
              <a:rPr lang="en-US" dirty="0" smtClean="0"/>
              <a:t>Chemical exfoliating agents (INCI+ %)</a:t>
            </a:r>
          </a:p>
          <a:p>
            <a:pPr marL="803275" indent="-803275">
              <a:buFont typeface="Arial" pitchFamily="34" charset="0"/>
              <a:buChar char="•"/>
            </a:pPr>
            <a:r>
              <a:rPr lang="en-US" dirty="0" smtClean="0"/>
              <a:t>Vitamin A or its derivatives </a:t>
            </a:r>
            <a:r>
              <a:rPr lang="en-US" sz="2600" dirty="0" smtClean="0"/>
              <a:t>(% as retinol if &gt;0,2%)</a:t>
            </a:r>
            <a:endParaRPr lang="en-US" dirty="0" smtClean="0"/>
          </a:p>
          <a:p>
            <a:pPr marL="803275" indent="-803275">
              <a:buFont typeface="Arial" pitchFamily="34" charset="0"/>
              <a:buChar char="•"/>
            </a:pPr>
            <a:r>
              <a:rPr lang="en-US" dirty="0" err="1" smtClean="0"/>
              <a:t>Xanthine</a:t>
            </a:r>
            <a:r>
              <a:rPr lang="en-US" dirty="0" smtClean="0"/>
              <a:t> derivatives (INCI + % if &gt;0,5%)</a:t>
            </a:r>
          </a:p>
          <a:p>
            <a:pPr marL="803275" indent="-803275">
              <a:buFont typeface="Arial" pitchFamily="34" charset="0"/>
              <a:buChar char="•"/>
            </a:pPr>
            <a:r>
              <a:rPr lang="en-US" dirty="0" smtClean="0"/>
              <a:t>Cationic </a:t>
            </a:r>
            <a:r>
              <a:rPr lang="en-US" dirty="0" smtClean="0"/>
              <a:t>surfactants with 2 or + chains &lt;C12</a:t>
            </a:r>
          </a:p>
          <a:p>
            <a:pPr marL="803275" indent="-803275">
              <a:buFont typeface="Arial" pitchFamily="34" charset="0"/>
              <a:buChar char="•"/>
            </a:pPr>
            <a:r>
              <a:rPr lang="en-US" sz="2200" dirty="0" smtClean="0"/>
              <a:t>(INCI name to be specified if non preservative function)</a:t>
            </a:r>
          </a:p>
          <a:p>
            <a:pPr marL="803275" indent="-803275">
              <a:buFont typeface="Arial" pitchFamily="34" charset="0"/>
              <a:buChar char="•"/>
            </a:pPr>
            <a:r>
              <a:rPr lang="en-US" dirty="0" smtClean="0"/>
              <a:t>Products containing propellants (INCI + %)</a:t>
            </a:r>
          </a:p>
          <a:p>
            <a:pPr marL="803275" indent="-803275">
              <a:buFont typeface="Arial" pitchFamily="34" charset="0"/>
              <a:buChar char="•"/>
            </a:pPr>
            <a:r>
              <a:rPr lang="en-US" dirty="0" smtClean="0"/>
              <a:t>Products containing H2O2 </a:t>
            </a:r>
            <a:r>
              <a:rPr lang="en-US" sz="2200" dirty="0" smtClean="0"/>
              <a:t>(</a:t>
            </a:r>
            <a:r>
              <a:rPr lang="en-US" sz="2600" dirty="0" smtClean="0"/>
              <a:t>%</a:t>
            </a:r>
            <a:r>
              <a:rPr lang="en-US" sz="2200" dirty="0" smtClean="0"/>
              <a:t> or INCI for H2O2 releasers)</a:t>
            </a:r>
            <a:endParaRPr lang="en-US" dirty="0" smtClean="0"/>
          </a:p>
          <a:p>
            <a:pPr marL="803275" indent="-803275">
              <a:buFont typeface="Arial" pitchFamily="34" charset="0"/>
              <a:buChar char="•"/>
            </a:pPr>
            <a:r>
              <a:rPr lang="en-US" dirty="0" smtClean="0"/>
              <a:t>Products containing reducing agents (INCI + %)</a:t>
            </a:r>
          </a:p>
          <a:p>
            <a:pPr marL="803275" indent="-803275">
              <a:buFont typeface="Arial" pitchFamily="34" charset="0"/>
              <a:buChar char="•"/>
            </a:pPr>
            <a:r>
              <a:rPr lang="en-US" dirty="0" smtClean="0"/>
              <a:t>Product containing </a:t>
            </a:r>
            <a:r>
              <a:rPr lang="en-US" dirty="0" err="1" smtClean="0"/>
              <a:t>persulfates</a:t>
            </a:r>
            <a:r>
              <a:rPr lang="en-US" dirty="0" smtClean="0"/>
              <a:t> (INCI + %)</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40</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720725" indent="-720725">
              <a:buFont typeface="Arial" pitchFamily="34" charset="0"/>
              <a:buChar char="•"/>
            </a:pPr>
            <a:r>
              <a:rPr lang="en-US" dirty="0" smtClean="0"/>
              <a:t>Products containing hair straightening agents (INCI, % active agent)</a:t>
            </a:r>
          </a:p>
          <a:p>
            <a:pPr marL="720725" indent="-720725">
              <a:buFont typeface="Arial" pitchFamily="34" charset="0"/>
              <a:buChar char="•"/>
            </a:pPr>
            <a:r>
              <a:rPr lang="en-US" dirty="0" smtClean="0"/>
              <a:t>Bath salt cubes with inorganic sodium salts (Total salt % )</a:t>
            </a:r>
          </a:p>
          <a:p>
            <a:pPr marL="720725" indent="-720725">
              <a:buFont typeface="Arial" pitchFamily="34" charset="0"/>
              <a:buChar char="•"/>
            </a:pPr>
            <a:r>
              <a:rPr lang="en-US" dirty="0" smtClean="0"/>
              <a:t>Toothpastes and mouthwashes with Fluoride compounds (% as Fluorine)</a:t>
            </a:r>
          </a:p>
          <a:p>
            <a:pPr marL="720725" indent="-720725">
              <a:buFont typeface="Arial" pitchFamily="34" charset="0"/>
              <a:buChar char="•"/>
            </a:pPr>
            <a:r>
              <a:rPr lang="en-US" dirty="0" smtClean="0"/>
              <a:t>Product with pH &lt;3or &gt;10</a:t>
            </a:r>
          </a:p>
          <a:p>
            <a:pPr marL="720725" indent="-720725">
              <a:buFont typeface="Arial" pitchFamily="34" charset="0"/>
              <a:buChar char="•"/>
            </a:pPr>
            <a:r>
              <a:rPr lang="en-US" dirty="0" smtClean="0"/>
              <a:t>Etc… </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41</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r>
              <a:rPr lang="en-US" dirty="0" smtClean="0"/>
              <a:t>In addition to the rules above, a number of substances have been identified by European Poison Control Centers as posing a particular concern with regard to an acute poisoning emergency.</a:t>
            </a:r>
          </a:p>
          <a:p>
            <a:pPr marL="0" indent="0"/>
            <a:r>
              <a:rPr lang="en-US" b="1" dirty="0" smtClean="0"/>
              <a:t>The concentration, above the indicated threshold, of any of these ingredients in a formulation must be specified. If no threshold is indicated, the concentration must always be specified</a:t>
            </a:r>
            <a:endParaRPr lang="en-US" dirty="0" smtClean="0"/>
          </a:p>
          <a:p>
            <a:pPr marL="0" indent="0"/>
            <a:endParaRPr lang="en-US" dirty="0" smtClean="0"/>
          </a:p>
          <a:p>
            <a:pPr marL="0" indent="0"/>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42</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997152"/>
          </a:xfrm>
        </p:spPr>
        <p:txBody>
          <a:bodyPr numCol="2" spcCol="144000">
            <a:normAutofit fontScale="92500" lnSpcReduction="20000"/>
          </a:bodyPr>
          <a:lstStyle/>
          <a:p>
            <a:r>
              <a:rPr lang="en-US" dirty="0" smtClean="0"/>
              <a:t>These ingredients are: </a:t>
            </a:r>
          </a:p>
          <a:p>
            <a:r>
              <a:rPr lang="en-US" b="1" dirty="0" smtClean="0"/>
              <a:t>Glycols and Glycol ethers:</a:t>
            </a:r>
          </a:p>
          <a:p>
            <a:r>
              <a:rPr lang="en-US" sz="2000" dirty="0" smtClean="0"/>
              <a:t>BUTETH-2 ACETATE (above 1%)</a:t>
            </a:r>
          </a:p>
          <a:p>
            <a:r>
              <a:rPr lang="en-US" sz="2000" dirty="0" smtClean="0"/>
              <a:t>BUTOXYDIGLYCOL (above 1%)</a:t>
            </a:r>
          </a:p>
          <a:p>
            <a:r>
              <a:rPr lang="en-US" sz="2000" dirty="0" smtClean="0"/>
              <a:t>BUTOXYETHANOL (above 1%)</a:t>
            </a:r>
          </a:p>
          <a:p>
            <a:r>
              <a:rPr lang="en-US" sz="2000" dirty="0" smtClean="0"/>
              <a:t>BUTOXYETHYL ACETATE (above 1%)</a:t>
            </a:r>
          </a:p>
          <a:p>
            <a:r>
              <a:rPr lang="en-US" sz="2000" dirty="0" smtClean="0"/>
              <a:t>DIETHOXYDIGLYCOL (above 1%)</a:t>
            </a:r>
          </a:p>
          <a:p>
            <a:r>
              <a:rPr lang="en-US" sz="2000" dirty="0" smtClean="0"/>
              <a:t>DIPROPYLENE GLYCOL (above 10%)</a:t>
            </a:r>
          </a:p>
          <a:p>
            <a:r>
              <a:rPr lang="en-US" sz="2000" dirty="0" smtClean="0"/>
              <a:t>DIPROPYLENE GLYCOL DIMETHYL ETHER (above 10%)</a:t>
            </a:r>
          </a:p>
          <a:p>
            <a:r>
              <a:rPr lang="en-US" sz="2000" dirty="0" smtClean="0"/>
              <a:t>DIPROPYLENE GLYCOL ISOBORNYL ETHER (above 10%)</a:t>
            </a:r>
          </a:p>
          <a:p>
            <a:r>
              <a:rPr lang="en-US" sz="2000" dirty="0" smtClean="0"/>
              <a:t>ETHOXYDIGLYCOL (above 1%)</a:t>
            </a:r>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ETHOXYDIGLYCOL ACETATE (above 1%)</a:t>
            </a:r>
          </a:p>
          <a:p>
            <a:r>
              <a:rPr lang="en-US" sz="2000" dirty="0" smtClean="0"/>
              <a:t>GLYCOL (above 1%)</a:t>
            </a:r>
          </a:p>
          <a:p>
            <a:r>
              <a:rPr lang="en-US" sz="2000" dirty="0" smtClean="0"/>
              <a:t>GLYCOL ETHERS (not polymers) (above 1%)</a:t>
            </a:r>
          </a:p>
          <a:p>
            <a:r>
              <a:rPr lang="en-US" sz="2000" dirty="0" smtClean="0"/>
              <a:t>METHOXYISOPROPANOL (above 10%)</a:t>
            </a:r>
          </a:p>
          <a:p>
            <a:r>
              <a:rPr lang="en-US" sz="2000" dirty="0" smtClean="0"/>
              <a:t>METHOXYISOPROPYL ACETATE (above 10%)</a:t>
            </a:r>
          </a:p>
          <a:p>
            <a:r>
              <a:rPr lang="en-US" sz="2000" dirty="0" smtClean="0"/>
              <a:t>PPG-2 METHYL ETHER (above 10%)</a:t>
            </a:r>
          </a:p>
          <a:p>
            <a:r>
              <a:rPr lang="en-US" sz="2000" dirty="0" smtClean="0"/>
              <a:t>PPG-2 METHYL ETHER ACETATE (above 10%)</a:t>
            </a:r>
          </a:p>
          <a:p>
            <a:r>
              <a:rPr lang="en-US" sz="2000" dirty="0" smtClean="0"/>
              <a:t>PROPYLENE GLYCOL (above 10%)</a:t>
            </a:r>
          </a:p>
          <a:p>
            <a:r>
              <a:rPr lang="en-US" sz="2000" dirty="0" smtClean="0"/>
              <a:t>PROPYLENE GLYCOL BUTYL ETHER (above 10%)</a:t>
            </a:r>
            <a:endParaRPr lang="en-US" sz="2000" b="1" dirty="0" smtClean="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Arial" pitchFamily="34" charset="0"/>
              <a:buChar char="•"/>
            </a:pPr>
            <a:r>
              <a:rPr lang="en-US" b="1" dirty="0" smtClean="0"/>
              <a:t>Hydrocarbons solvents</a:t>
            </a:r>
          </a:p>
          <a:p>
            <a:r>
              <a:rPr lang="en-US" sz="2800" dirty="0" smtClean="0"/>
              <a:t>CYCLOHEXANE (above 5%)</a:t>
            </a:r>
          </a:p>
          <a:p>
            <a:r>
              <a:rPr lang="en-US" sz="2800" dirty="0" smtClean="0"/>
              <a:t>HYDROGENATED DIDODECENE (above 5%)</a:t>
            </a:r>
          </a:p>
          <a:p>
            <a:r>
              <a:rPr lang="en-US" sz="2800" dirty="0" smtClean="0"/>
              <a:t>ISOPENTANE (above 5%)</a:t>
            </a:r>
          </a:p>
          <a:p>
            <a:r>
              <a:rPr lang="en-US" sz="2800" dirty="0" smtClean="0"/>
              <a:t>PENTANE (above 5%)</a:t>
            </a:r>
          </a:p>
          <a:p>
            <a:r>
              <a:rPr lang="en-US" sz="2800" dirty="0" smtClean="0"/>
              <a:t>TOLUENE (above 5%)</a:t>
            </a:r>
          </a:p>
          <a:p>
            <a:r>
              <a:rPr lang="en-US" sz="2800" dirty="0" smtClean="0"/>
              <a:t>TURPENTINE (above 5%)</a:t>
            </a:r>
            <a:endParaRPr lang="en-US" sz="2800" b="1" dirty="0" smtClean="0"/>
          </a:p>
          <a:p>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44</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Arial" pitchFamily="34" charset="0"/>
              <a:buChar char="•"/>
            </a:pPr>
            <a:r>
              <a:rPr lang="en-US" b="1" dirty="0" smtClean="0"/>
              <a:t>Alcohols other than ethanol and </a:t>
            </a:r>
            <a:r>
              <a:rPr lang="en-US" b="1" dirty="0" err="1" smtClean="0"/>
              <a:t>isopropanol</a:t>
            </a:r>
            <a:endParaRPr lang="en-US" b="1" dirty="0" smtClean="0"/>
          </a:p>
          <a:p>
            <a:r>
              <a:rPr lang="en-US" sz="2400" dirty="0" smtClean="0"/>
              <a:t>BENZYL ALCOHOL (above 1%)</a:t>
            </a:r>
          </a:p>
          <a:p>
            <a:r>
              <a:rPr lang="en-US" sz="2400" dirty="0" smtClean="0"/>
              <a:t>FURFURYL ALCOHOL (above 1%)</a:t>
            </a:r>
          </a:p>
          <a:p>
            <a:r>
              <a:rPr lang="en-US" sz="2400" dirty="0" smtClean="0"/>
              <a:t>HEXYL ALCOHOL (above 5%)</a:t>
            </a:r>
          </a:p>
          <a:p>
            <a:r>
              <a:rPr lang="en-US" sz="2400" dirty="0" smtClean="0"/>
              <a:t>N-BUTYL ALCOHOL (above 1%)</a:t>
            </a:r>
          </a:p>
          <a:p>
            <a:r>
              <a:rPr lang="en-US" sz="2400" dirty="0" smtClean="0"/>
              <a:t>PROPYL ALCOHOL (above 1%)</a:t>
            </a:r>
          </a:p>
          <a:p>
            <a:r>
              <a:rPr lang="en-US" sz="2400" dirty="0" smtClean="0"/>
              <a:t>T-BUTYL ALCOHOL (above 1%)</a:t>
            </a:r>
            <a:endParaRPr lang="en-US" sz="2400"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45</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968552"/>
          </a:xfrm>
        </p:spPr>
        <p:txBody>
          <a:bodyPr>
            <a:normAutofit fontScale="55000" lnSpcReduction="20000"/>
          </a:bodyPr>
          <a:lstStyle/>
          <a:p>
            <a:r>
              <a:rPr lang="en-US" sz="5100" b="1" dirty="0" smtClean="0"/>
              <a:t>Following Other ingredients:</a:t>
            </a:r>
          </a:p>
          <a:p>
            <a:endParaRPr lang="en-US" sz="5100" b="1" dirty="0" smtClean="0"/>
          </a:p>
          <a:p>
            <a:r>
              <a:rPr lang="en-US" sz="4500" dirty="0" smtClean="0"/>
              <a:t>ACETONE (above 5%)</a:t>
            </a:r>
          </a:p>
          <a:p>
            <a:r>
              <a:rPr lang="en-US" sz="4500" dirty="0" smtClean="0"/>
              <a:t>BENZYL BENZOATE (above 1%)</a:t>
            </a:r>
          </a:p>
          <a:p>
            <a:r>
              <a:rPr lang="en-US" sz="4500" dirty="0" smtClean="0"/>
              <a:t>BRUCINE SULFATE</a:t>
            </a:r>
          </a:p>
          <a:p>
            <a:r>
              <a:rPr lang="en-US" sz="4500" dirty="0" smtClean="0"/>
              <a:t>BUTYL ACETATE (above 1%)</a:t>
            </a:r>
          </a:p>
          <a:p>
            <a:r>
              <a:rPr lang="en-US" sz="4500" dirty="0" smtClean="0"/>
              <a:t>BUTYROLACTONE (above 0,1%)</a:t>
            </a:r>
          </a:p>
          <a:p>
            <a:r>
              <a:rPr lang="en-US" sz="4500" dirty="0" smtClean="0"/>
              <a:t>BUTOXYETHYL ACETATE (above 1%)</a:t>
            </a:r>
          </a:p>
          <a:p>
            <a:r>
              <a:rPr lang="en-US" sz="4500" dirty="0" smtClean="0"/>
              <a:t>CHLOROPLATINIC ACID (above 0,1%)</a:t>
            </a:r>
          </a:p>
          <a:p>
            <a:r>
              <a:rPr lang="en-US" sz="4500" dirty="0" smtClean="0"/>
              <a:t>COPPER SULFATE (above 0,1%)</a:t>
            </a:r>
          </a:p>
          <a:p>
            <a:r>
              <a:rPr lang="en-US" sz="4500" dirty="0" smtClean="0"/>
              <a:t>CYCLOHEXANONE (above 5%)</a:t>
            </a:r>
          </a:p>
          <a:p>
            <a:r>
              <a:rPr lang="en-US" sz="4500" dirty="0" smtClean="0"/>
              <a:t>DIMETHYLTOLYLAMINE (above 0,1%)</a:t>
            </a:r>
          </a:p>
          <a:p>
            <a:pPr algn="r"/>
            <a:r>
              <a:rPr lang="en-US" b="1" dirty="0" smtClean="0"/>
              <a:t>…/…</a:t>
            </a:r>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46</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872" y="1484784"/>
            <a:ext cx="8229600" cy="4680520"/>
          </a:xfrm>
        </p:spPr>
        <p:txBody>
          <a:bodyPr wrap="square" numCol="1">
            <a:normAutofit lnSpcReduction="10000"/>
          </a:bodyPr>
          <a:lstStyle/>
          <a:p>
            <a:pPr>
              <a:lnSpc>
                <a:spcPct val="80000"/>
              </a:lnSpc>
            </a:pPr>
            <a:r>
              <a:rPr lang="en-US" sz="2400" dirty="0" smtClean="0"/>
              <a:t>…/…</a:t>
            </a:r>
          </a:p>
          <a:p>
            <a:pPr>
              <a:lnSpc>
                <a:spcPct val="80000"/>
              </a:lnSpc>
            </a:pPr>
            <a:r>
              <a:rPr lang="en-US" sz="2400" dirty="0" smtClean="0"/>
              <a:t>ETHYL ACETATE (above 1%)</a:t>
            </a:r>
          </a:p>
          <a:p>
            <a:pPr>
              <a:lnSpc>
                <a:spcPct val="80000"/>
              </a:lnSpc>
            </a:pPr>
            <a:r>
              <a:rPr lang="en-US" sz="2400" dirty="0" smtClean="0"/>
              <a:t>ETHYL ETHER (above 5%)</a:t>
            </a:r>
          </a:p>
          <a:p>
            <a:pPr>
              <a:lnSpc>
                <a:spcPct val="80000"/>
              </a:lnSpc>
            </a:pPr>
            <a:r>
              <a:rPr lang="en-US" sz="2400" dirty="0" smtClean="0"/>
              <a:t>FORMALDEHYDE (above 0,2%)</a:t>
            </a:r>
          </a:p>
          <a:p>
            <a:pPr>
              <a:lnSpc>
                <a:spcPct val="80000"/>
              </a:lnSpc>
            </a:pPr>
            <a:r>
              <a:rPr lang="en-US" sz="2400" dirty="0" smtClean="0"/>
              <a:t>HYDROXYLAMINE HCL; HYDROXYLAMINE SULFATE(above 1%)</a:t>
            </a:r>
          </a:p>
          <a:p>
            <a:pPr>
              <a:lnSpc>
                <a:spcPct val="80000"/>
              </a:lnSpc>
            </a:pPr>
            <a:r>
              <a:rPr lang="en-US" sz="2400" dirty="0" smtClean="0"/>
              <a:t>M-CRESOL, O-CRESOL, P-CRESOL, MIXED CRESOLS (above 0,1%)</a:t>
            </a:r>
          </a:p>
          <a:p>
            <a:pPr>
              <a:lnSpc>
                <a:spcPct val="80000"/>
              </a:lnSpc>
            </a:pPr>
            <a:r>
              <a:rPr lang="en-US" sz="2400" dirty="0" smtClean="0"/>
              <a:t>MEK (above 5%)</a:t>
            </a:r>
          </a:p>
          <a:p>
            <a:pPr>
              <a:lnSpc>
                <a:spcPct val="80000"/>
              </a:lnSpc>
            </a:pPr>
            <a:r>
              <a:rPr lang="en-US" sz="2400" dirty="0" smtClean="0"/>
              <a:t>METHYL ACETATE (above 0,1%)</a:t>
            </a:r>
          </a:p>
          <a:p>
            <a:pPr>
              <a:lnSpc>
                <a:spcPct val="80000"/>
              </a:lnSpc>
            </a:pPr>
            <a:r>
              <a:rPr lang="en-US" sz="2400" dirty="0" smtClean="0"/>
              <a:t>METHYL PYRROLIDONE (above 5%)</a:t>
            </a:r>
          </a:p>
          <a:p>
            <a:pPr>
              <a:lnSpc>
                <a:spcPct val="80000"/>
              </a:lnSpc>
            </a:pPr>
            <a:r>
              <a:rPr lang="en-US" sz="2400" dirty="0" smtClean="0"/>
              <a:t>MIBK (above 5%)</a:t>
            </a:r>
          </a:p>
          <a:p>
            <a:pPr>
              <a:lnSpc>
                <a:spcPct val="80000"/>
              </a:lnSpc>
            </a:pPr>
            <a:r>
              <a:rPr lang="en-US" sz="2400" dirty="0" smtClean="0"/>
              <a:t>POTASSIUM CHLORATE (above 0,1%)</a:t>
            </a:r>
          </a:p>
          <a:p>
            <a:pPr>
              <a:lnSpc>
                <a:spcPct val="80000"/>
              </a:lnSpc>
            </a:pPr>
            <a:r>
              <a:rPr lang="en-US" sz="2400" dirty="0" smtClean="0"/>
              <a:t>SODIUM CHLORATE (above 0,1%)</a:t>
            </a:r>
          </a:p>
          <a:p>
            <a:pPr>
              <a:lnSpc>
                <a:spcPct val="80000"/>
              </a:lnSpc>
            </a:pPr>
            <a:r>
              <a:rPr lang="en-US" sz="2400" dirty="0" smtClean="0"/>
              <a:t>TRIETHYL PHOSPHATE (above 0,1%).</a:t>
            </a:r>
            <a:endParaRPr lang="en-US" sz="2000" dirty="0" smtClean="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47</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16ADCD3-BA7B-41A2-B0EB-EF0E79240279}" type="slidenum">
              <a:rPr lang="en-US" smtClean="0"/>
              <a:pPr/>
              <a:t>48</a:t>
            </a:fld>
            <a:endParaRPr lang="en-US"/>
          </a:p>
        </p:txBody>
      </p:sp>
      <p:sp>
        <p:nvSpPr>
          <p:cNvPr id="3" name="Titre 4"/>
          <p:cNvSpPr>
            <a:spLocks noGrp="1"/>
          </p:cNvSpPr>
          <p:nvPr>
            <p:ph type="title"/>
          </p:nvPr>
        </p:nvSpPr>
        <p:spPr>
          <a:xfrm>
            <a:off x="457200" y="274638"/>
            <a:ext cx="8229600" cy="1143000"/>
          </a:xfrm>
        </p:spPr>
        <p:txBody>
          <a:bodyPr/>
          <a:lstStyle/>
          <a:p>
            <a:r>
              <a:rPr lang="en-US" dirty="0" smtClean="0"/>
              <a:t>Cosmetic Product Notification</a:t>
            </a:r>
            <a:endParaRPr lang="en-US" dirty="0"/>
          </a:p>
        </p:txBody>
      </p:sp>
      <p:sp>
        <p:nvSpPr>
          <p:cNvPr id="4" name="ZoneTexte 3"/>
          <p:cNvSpPr txBox="1"/>
          <p:nvPr/>
        </p:nvSpPr>
        <p:spPr>
          <a:xfrm>
            <a:off x="395536" y="1292562"/>
            <a:ext cx="8496944" cy="5016758"/>
          </a:xfrm>
          <a:prstGeom prst="rect">
            <a:avLst/>
          </a:prstGeom>
          <a:noFill/>
        </p:spPr>
        <p:txBody>
          <a:bodyPr wrap="square" rtlCol="0">
            <a:spAutoFit/>
          </a:bodyPr>
          <a:lstStyle/>
          <a:p>
            <a:r>
              <a:rPr lang="en-US" sz="3200" dirty="0" smtClean="0">
                <a:latin typeface="+mj-lt"/>
              </a:rPr>
              <a:t>If </a:t>
            </a:r>
            <a:r>
              <a:rPr lang="en-US" sz="3200" dirty="0" smtClean="0">
                <a:effectLst>
                  <a:outerShdw blurRad="38100" dist="38100" dir="2700000" algn="tl">
                    <a:srgbClr val="000000">
                      <a:alpha val="43137"/>
                    </a:srgbClr>
                  </a:outerShdw>
                </a:effectLst>
                <a:latin typeface="+mj-lt"/>
              </a:rPr>
              <a:t>Exact concentration </a:t>
            </a:r>
            <a:r>
              <a:rPr lang="en-US" sz="3200" dirty="0" smtClean="0">
                <a:latin typeface="+mj-lt"/>
              </a:rPr>
              <a:t>declaration is selected by the responsible persons, a </a:t>
            </a:r>
            <a:r>
              <a:rPr lang="en-US" sz="3200" dirty="0" smtClean="0">
                <a:effectLst>
                  <a:outerShdw blurRad="38100" dist="38100" dir="2700000" algn="tl">
                    <a:srgbClr val="000000">
                      <a:alpha val="43137"/>
                    </a:srgbClr>
                  </a:outerShdw>
                </a:effectLst>
                <a:latin typeface="+mj-lt"/>
              </a:rPr>
              <a:t>pfd</a:t>
            </a:r>
            <a:r>
              <a:rPr lang="en-US" sz="3200" dirty="0" smtClean="0">
                <a:latin typeface="+mj-lt"/>
              </a:rPr>
              <a:t> file can be uploaded. All ingredients are to be expressed in INCI names, by decreasing order of %.</a:t>
            </a:r>
          </a:p>
          <a:p>
            <a:r>
              <a:rPr lang="en-US" sz="3200" dirty="0" smtClean="0">
                <a:latin typeface="+mj-lt"/>
              </a:rPr>
              <a:t>If </a:t>
            </a:r>
            <a:r>
              <a:rPr lang="en-US" sz="3200" dirty="0" smtClean="0">
                <a:effectLst>
                  <a:outerShdw blurRad="38100" dist="38100" dir="2700000" algn="tl">
                    <a:srgbClr val="000000">
                      <a:alpha val="43137"/>
                    </a:srgbClr>
                  </a:outerShdw>
                </a:effectLst>
                <a:latin typeface="+mj-lt"/>
              </a:rPr>
              <a:t>Concentration range declaration </a:t>
            </a:r>
            <a:r>
              <a:rPr lang="en-US" sz="3200" dirty="0" smtClean="0">
                <a:latin typeface="+mj-lt"/>
              </a:rPr>
              <a:t>is selected, a </a:t>
            </a:r>
            <a:r>
              <a:rPr lang="en-US" sz="3200" dirty="0" err="1" smtClean="0">
                <a:effectLst>
                  <a:outerShdw blurRad="38100" dist="38100" dir="2700000" algn="tl">
                    <a:srgbClr val="000000">
                      <a:alpha val="43137"/>
                    </a:srgbClr>
                  </a:outerShdw>
                </a:effectLst>
                <a:latin typeface="+mj-lt"/>
              </a:rPr>
              <a:t>pdf</a:t>
            </a:r>
            <a:r>
              <a:rPr lang="en-US" sz="3200" dirty="0" smtClean="0">
                <a:effectLst>
                  <a:outerShdw blurRad="38100" dist="38100" dir="2700000" algn="tl">
                    <a:srgbClr val="000000">
                      <a:alpha val="43137"/>
                    </a:srgbClr>
                  </a:outerShdw>
                </a:effectLst>
                <a:latin typeface="+mj-lt"/>
              </a:rPr>
              <a:t> </a:t>
            </a:r>
            <a:r>
              <a:rPr lang="en-US" sz="3200" dirty="0" smtClean="0">
                <a:latin typeface="+mj-lt"/>
              </a:rPr>
              <a:t>file can also be uploaded, no hand-written document is allowed.</a:t>
            </a:r>
          </a:p>
          <a:p>
            <a:r>
              <a:rPr lang="en-US" sz="3200" dirty="0" smtClean="0">
                <a:latin typeface="+mj-lt"/>
              </a:rPr>
              <a:t>To facilitate the reading of Poison Centers, one should start by mentioning the ingredients of concern and their exact % .</a:t>
            </a:r>
            <a:endParaRPr lang="en-US" sz="3200" dirty="0">
              <a:latin typeface="+mj-lt"/>
            </a:endParaRPr>
          </a:p>
        </p:txBody>
      </p:sp>
      <p:sp>
        <p:nvSpPr>
          <p:cNvPr id="6" name="Espace réservé du pied de page 3"/>
          <p:cNvSpPr>
            <a:spLocks noGrp="1"/>
          </p:cNvSpPr>
          <p:nvPr>
            <p:ph type="ftr" sz="quarter" idx="11"/>
          </p:nvPr>
        </p:nvSpPr>
        <p:spPr>
          <a:xfrm>
            <a:off x="539552" y="6448251"/>
            <a:ext cx="7632848" cy="365125"/>
          </a:xfrm>
        </p:spPr>
        <p:txBody>
          <a:bodyPr/>
          <a:lstStyle/>
          <a:p>
            <a:r>
              <a:rPr lang="en-US" dirty="0" smtClean="0"/>
              <a:t>R. MONTIGNY   PIF, GMP, Notification Management Workshop - TAIPEI 4th December 2012</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r>
              <a:rPr lang="en-US" dirty="0" smtClean="0"/>
              <a:t>Another mandatory information that must be declared is the original </a:t>
            </a:r>
            <a:r>
              <a:rPr lang="en-US" dirty="0" smtClean="0"/>
              <a:t>labeling </a:t>
            </a:r>
            <a:r>
              <a:rPr lang="en-US" dirty="0" smtClean="0"/>
              <a:t>and packaging</a:t>
            </a:r>
          </a:p>
          <a:p>
            <a:pPr marL="0" indent="0"/>
            <a:r>
              <a:rPr lang="en-US" dirty="0" smtClean="0"/>
              <a:t>Original means here the </a:t>
            </a:r>
            <a:r>
              <a:rPr lang="en-US" dirty="0" smtClean="0"/>
              <a:t>labeling </a:t>
            </a:r>
            <a:r>
              <a:rPr lang="en-US" dirty="0" smtClean="0"/>
              <a:t>of the first placing on the market in the EU. A photograph of the original packaging can be upload as a PDF format or JPG or JPEG.</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49</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marL="0" indent="0">
              <a:buNone/>
            </a:pPr>
            <a:r>
              <a:rPr lang="en-US" dirty="0" smtClean="0"/>
              <a:t>Notification will </a:t>
            </a:r>
            <a:r>
              <a:rPr lang="en-US" dirty="0" smtClean="0">
                <a:effectLst>
                  <a:outerShdw blurRad="38100" dist="38100" dir="2700000" algn="tl">
                    <a:srgbClr val="000000">
                      <a:alpha val="43137"/>
                    </a:srgbClr>
                  </a:outerShdw>
                </a:effectLst>
              </a:rPr>
              <a:t>trigger</a:t>
            </a:r>
            <a:r>
              <a:rPr lang="en-US" dirty="0" smtClean="0"/>
              <a:t> the Post Marketing Surveillance process leading to inspection and in-market control from the authorities side. It is therefore an important step in the process. </a:t>
            </a:r>
          </a:p>
          <a:p>
            <a:pPr marL="0" indent="0" algn="ctr">
              <a:buNone/>
            </a:pPr>
            <a:r>
              <a:rPr lang="en-US" dirty="0" smtClean="0"/>
              <a:t>--------</a:t>
            </a:r>
          </a:p>
          <a:p>
            <a:pPr marL="0" indent="0">
              <a:buNone/>
            </a:pPr>
            <a:r>
              <a:rPr lang="en-US" dirty="0" smtClean="0"/>
              <a:t>EU Cosmetic Directive 76/768 had to be transposed into each member state national law apparatus  and as a result, the way notification is conducted in each countries came to be very different from one place to another.</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600200"/>
            <a:ext cx="8640960" cy="4525963"/>
          </a:xfrm>
        </p:spPr>
        <p:txBody>
          <a:bodyPr>
            <a:noAutofit/>
          </a:bodyPr>
          <a:lstStyle/>
          <a:p>
            <a:pPr marL="0" indent="0"/>
            <a:r>
              <a:rPr lang="en-US" dirty="0" smtClean="0"/>
              <a:t>The </a:t>
            </a:r>
            <a:r>
              <a:rPr lang="en-US" dirty="0" smtClean="0"/>
              <a:t>labeling </a:t>
            </a:r>
            <a:r>
              <a:rPr lang="en-US" dirty="0" smtClean="0"/>
              <a:t>shall include any text, symbols, pictures etc (</a:t>
            </a:r>
            <a:r>
              <a:rPr lang="en-US" i="1" dirty="0" smtClean="0"/>
              <a:t>e.g. art work). It </a:t>
            </a:r>
            <a:r>
              <a:rPr lang="en-US" dirty="0" smtClean="0"/>
              <a:t>shall cover notably all the mandatory elements mentioned in Article 19 of Regulation (EC) N°1223/2009. In cases where, in accordance with Article 19(2), some mandatory information is mentioned on an enclosed or attached leaflet, label, tag or card, this leaflet, label, tag or card shall also be included in the notification.</a:t>
            </a:r>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50</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rIns="0">
            <a:normAutofit lnSpcReduction="10000"/>
          </a:bodyPr>
          <a:lstStyle/>
          <a:p>
            <a:pPr marL="0" indent="0"/>
            <a:r>
              <a:rPr lang="en-US" dirty="0" smtClean="0"/>
              <a:t>A notification that relates to products composed of several components (</a:t>
            </a:r>
            <a:r>
              <a:rPr lang="en-US" i="1" dirty="0" smtClean="0"/>
              <a:t>e.g. hair dye sets, makeup </a:t>
            </a:r>
            <a:r>
              <a:rPr lang="en-US" dirty="0" smtClean="0"/>
              <a:t>sets) that are not marketed separately will be different from that of a single component product.</a:t>
            </a:r>
          </a:p>
          <a:p>
            <a:pPr marL="0" indent="0">
              <a:tabLst>
                <a:tab pos="0" algn="l"/>
              </a:tabLst>
            </a:pPr>
            <a:r>
              <a:rPr lang="en-US" dirty="0" smtClean="0"/>
              <a:t>Sets do not need to be notified as multi-component products provided that all components that compose this set have been notified individually.</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51</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r>
              <a:rPr lang="en-US" b="1" dirty="0" smtClean="0"/>
              <a:t>The component name is a crucial element of the notification as it might be used by</a:t>
            </a:r>
          </a:p>
          <a:p>
            <a:pPr marL="0" indent="0"/>
            <a:r>
              <a:rPr lang="en-US" dirty="0" smtClean="0"/>
              <a:t>competent authorities or by poison centers to search for a specific component in the database.</a:t>
            </a:r>
          </a:p>
          <a:p>
            <a:pPr marL="0" indent="0"/>
            <a:r>
              <a:rPr lang="en-US" dirty="0" smtClean="0"/>
              <a:t>The component name must be detailed enough to enable its specific </a:t>
            </a:r>
            <a:r>
              <a:rPr lang="en-US" dirty="0" smtClean="0">
                <a:effectLst>
                  <a:outerShdw blurRad="38100" dist="38100" dir="2700000" algn="tl">
                    <a:srgbClr val="000000">
                      <a:alpha val="43137"/>
                    </a:srgbClr>
                  </a:outerShdw>
                </a:effectLst>
              </a:rPr>
              <a:t>identification</a:t>
            </a:r>
            <a:r>
              <a:rPr lang="en-US" dirty="0" smtClean="0"/>
              <a:t>.</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52</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4896544"/>
          </a:xfrm>
        </p:spPr>
        <p:txBody>
          <a:bodyPr>
            <a:normAutofit lnSpcReduction="10000"/>
          </a:bodyPr>
          <a:lstStyle/>
          <a:p>
            <a:r>
              <a:rPr lang="en-US" b="1" dirty="0" smtClean="0"/>
              <a:t>Notification by distributor:</a:t>
            </a:r>
          </a:p>
          <a:p>
            <a:r>
              <a:rPr lang="en-US" dirty="0" smtClean="0"/>
              <a:t>A </a:t>
            </a:r>
            <a:r>
              <a:rPr lang="en-US" dirty="0" smtClean="0">
                <a:solidFill>
                  <a:srgbClr val="C00000"/>
                </a:solidFill>
                <a:effectLst>
                  <a:outerShdw blurRad="38100" dist="38100" dir="2700000" algn="tl">
                    <a:srgbClr val="000000">
                      <a:alpha val="43137"/>
                    </a:srgbClr>
                  </a:outerShdw>
                </a:effectLst>
              </a:rPr>
              <a:t>distributor</a:t>
            </a:r>
            <a:r>
              <a:rPr lang="en-US" dirty="0" smtClean="0"/>
              <a:t> who makes available in a Member State a cosmetic product already marketed in another Member State and </a:t>
            </a:r>
            <a:r>
              <a:rPr lang="en-US" dirty="0" smtClean="0">
                <a:solidFill>
                  <a:srgbClr val="C00000"/>
                </a:solidFill>
                <a:effectLst>
                  <a:outerShdw blurRad="38100" dist="38100" dir="2700000" algn="tl">
                    <a:srgbClr val="000000">
                      <a:alpha val="43137"/>
                    </a:srgbClr>
                  </a:outerShdw>
                </a:effectLst>
              </a:rPr>
              <a:t>translates</a:t>
            </a:r>
            <a:r>
              <a:rPr lang="en-US" dirty="0" smtClean="0"/>
              <a:t>, on his own initiative, any element of the </a:t>
            </a:r>
            <a:r>
              <a:rPr lang="en-US" dirty="0" smtClean="0"/>
              <a:t>labeling </a:t>
            </a:r>
            <a:r>
              <a:rPr lang="en-US" dirty="0" smtClean="0"/>
              <a:t>of that product in order to comply with national law </a:t>
            </a:r>
            <a:r>
              <a:rPr lang="en-US" dirty="0" smtClean="0">
                <a:effectLst>
                  <a:outerShdw blurRad="38100" dist="38100" dir="2700000" algn="tl">
                    <a:srgbClr val="000000">
                      <a:alpha val="43137"/>
                    </a:srgbClr>
                  </a:outerShdw>
                </a:effectLst>
              </a:rPr>
              <a:t>must notify some information </a:t>
            </a:r>
            <a:r>
              <a:rPr lang="en-US" dirty="0" smtClean="0"/>
              <a:t>in the CPNP.</a:t>
            </a:r>
          </a:p>
          <a:p>
            <a:r>
              <a:rPr lang="en-US" dirty="0" smtClean="0"/>
              <a:t>To enter a distribution notification the distributor has to select </a:t>
            </a:r>
            <a:r>
              <a:rPr lang="en-US" b="1" dirty="0" smtClean="0">
                <a:effectLst>
                  <a:outerShdw blurRad="38100" dist="38100" dir="2700000" algn="tl">
                    <a:srgbClr val="000000">
                      <a:alpha val="43137"/>
                    </a:srgbClr>
                  </a:outerShdw>
                </a:effectLst>
              </a:rPr>
              <a:t>'notify a product' </a:t>
            </a:r>
            <a:r>
              <a:rPr lang="en-US" dirty="0" smtClean="0"/>
              <a:t>in the </a:t>
            </a:r>
            <a:r>
              <a:rPr lang="en-US" dirty="0" smtClean="0">
                <a:effectLst>
                  <a:outerShdw blurRad="38100" dist="38100" dir="2700000" algn="tl">
                    <a:srgbClr val="000000">
                      <a:alpha val="43137"/>
                    </a:srgbClr>
                  </a:outerShdw>
                </a:effectLst>
              </a:rPr>
              <a:t>'</a:t>
            </a:r>
            <a:r>
              <a:rPr lang="en-US" dirty="0" smtClean="0"/>
              <a:t>Distributors‘ tab proposed on the Portal </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435280" cy="4525963"/>
          </a:xfrm>
        </p:spPr>
        <p:txBody>
          <a:bodyPr>
            <a:normAutofit fontScale="92500" lnSpcReduction="10000"/>
          </a:bodyPr>
          <a:lstStyle/>
          <a:p>
            <a:r>
              <a:rPr lang="en-US" dirty="0" smtClean="0"/>
              <a:t>The CPNP will first ask the distributor to provide the name of the responsible person of the product that the distributor wants to distribute. </a:t>
            </a:r>
          </a:p>
          <a:p>
            <a:r>
              <a:rPr lang="en-US" dirty="0" smtClean="0"/>
              <a:t>On the basis of the information entered by the distributor, the CPNP will display a limited list of result of matching responsible person names.</a:t>
            </a:r>
          </a:p>
          <a:p>
            <a:r>
              <a:rPr lang="en-US" dirty="0" smtClean="0"/>
              <a:t>The distributor has to select one of the proposed results. The system will then display (in read only mode) the address associated to this responsible person.</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54</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dirty="0" smtClean="0"/>
              <a:t>The CPNP will then ask the distributor to enter the product name in the Member State of</a:t>
            </a:r>
          </a:p>
          <a:p>
            <a:r>
              <a:rPr lang="en-US" dirty="0" smtClean="0"/>
              <a:t>dispatch.</a:t>
            </a:r>
          </a:p>
          <a:p>
            <a:r>
              <a:rPr lang="en-US" dirty="0" smtClean="0"/>
              <a:t>On the basis of the information entered by the distributor, the CPNP will display a limited list of</a:t>
            </a:r>
          </a:p>
          <a:p>
            <a:r>
              <a:rPr lang="en-US" dirty="0" smtClean="0"/>
              <a:t>result of product names matching.</a:t>
            </a:r>
          </a:p>
          <a:p>
            <a:r>
              <a:rPr lang="en-US" dirty="0" smtClean="0"/>
              <a:t>The distributor has to select one of the proposed results.</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55</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en-US" dirty="0" smtClean="0"/>
              <a:t>The CPNP will display (in read only mode) the category of the cosmetic product</a:t>
            </a:r>
          </a:p>
          <a:p>
            <a:r>
              <a:rPr lang="en-US" dirty="0" smtClean="0"/>
              <a:t>associated to this product in the CPNP.</a:t>
            </a:r>
          </a:p>
          <a:p>
            <a:r>
              <a:rPr lang="en-US" dirty="0" smtClean="0"/>
              <a:t>Then it will ask the distributor to select in the drop down menu the Member State in which he makes the product available.</a:t>
            </a:r>
          </a:p>
          <a:p>
            <a:r>
              <a:rPr lang="en-US" dirty="0" smtClean="0"/>
              <a:t>The distributor has to enter the product name in the Member States in which the </a:t>
            </a:r>
            <a:r>
              <a:rPr lang="en-US" dirty="0" smtClean="0"/>
              <a:t>distributor </a:t>
            </a:r>
            <a:r>
              <a:rPr lang="en-US" dirty="0" smtClean="0"/>
              <a:t>makes the product available and to select the corresponding language in the drop down menu.</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56</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5112568"/>
          </a:xfrm>
        </p:spPr>
        <p:txBody>
          <a:bodyPr>
            <a:normAutofit fontScale="92500"/>
          </a:bodyPr>
          <a:lstStyle/>
          <a:p>
            <a:r>
              <a:rPr lang="en-US" b="1" i="1" dirty="0" smtClean="0"/>
              <a:t>Search tools</a:t>
            </a:r>
          </a:p>
          <a:p>
            <a:r>
              <a:rPr lang="en-US" dirty="0" smtClean="0"/>
              <a:t>CNPN proposes also a convenient search tool for its users.  </a:t>
            </a:r>
          </a:p>
          <a:p>
            <a:r>
              <a:rPr lang="en-US" dirty="0" smtClean="0"/>
              <a:t>A </a:t>
            </a:r>
            <a:r>
              <a:rPr lang="en-US" dirty="0" smtClean="0">
                <a:solidFill>
                  <a:srgbClr val="C00000"/>
                </a:solidFill>
                <a:effectLst>
                  <a:outerShdw blurRad="38100" dist="38100" dir="2700000" algn="tl">
                    <a:srgbClr val="000000">
                      <a:alpha val="43137"/>
                    </a:srgbClr>
                  </a:outerShdw>
                </a:effectLst>
              </a:rPr>
              <a:t>responsible person </a:t>
            </a:r>
            <a:r>
              <a:rPr lang="en-US" dirty="0" smtClean="0"/>
              <a:t>can search only for the notifications it (or users acting on its behalf) has entered into the system. A responsible person that has given access to several users to act on his behalf can see all notifications entered by these users. A responsible person can search for draft and submitted notifications.</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57</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713387"/>
          </a:xfrm>
        </p:spPr>
        <p:txBody>
          <a:bodyPr>
            <a:normAutofit fontScale="92500" lnSpcReduction="10000"/>
          </a:bodyPr>
          <a:lstStyle/>
          <a:p>
            <a:r>
              <a:rPr lang="en-US" b="1" i="1" dirty="0" smtClean="0"/>
              <a:t>Search tools</a:t>
            </a:r>
          </a:p>
          <a:p>
            <a:r>
              <a:rPr lang="en-US" dirty="0" smtClean="0"/>
              <a:t>Competent authorities and poison centers can search for all submitted notifications contained in the system. Draft notifications are not accessible to competent authorities and poison centers.</a:t>
            </a:r>
          </a:p>
          <a:p>
            <a:r>
              <a:rPr lang="en-US" dirty="0" smtClean="0"/>
              <a:t>The </a:t>
            </a:r>
            <a:r>
              <a:rPr lang="en-US" b="1" dirty="0" smtClean="0"/>
              <a:t>'Advanced search' </a:t>
            </a:r>
            <a:r>
              <a:rPr lang="en-US" dirty="0" smtClean="0"/>
              <a:t>is intended for the responsible persons, the competent authorities and the poison centers.</a:t>
            </a:r>
          </a:p>
          <a:p>
            <a:r>
              <a:rPr lang="en-US" dirty="0" smtClean="0"/>
              <a:t>It allows these users to search a product into the CPNP using cumulative search criteria.</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58</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r>
              <a:rPr lang="en-US" b="1" i="1" dirty="0" smtClean="0"/>
              <a:t>View product</a:t>
            </a:r>
          </a:p>
          <a:p>
            <a:r>
              <a:rPr lang="en-US" dirty="0" smtClean="0"/>
              <a:t>The accessible information depends on the user profile:</a:t>
            </a:r>
          </a:p>
          <a:p>
            <a:r>
              <a:rPr lang="en-US" dirty="0" smtClean="0"/>
              <a:t>The responsible person and the poison centers can see all the information contained in the notification.</a:t>
            </a:r>
          </a:p>
          <a:p>
            <a:r>
              <a:rPr lang="en-US" dirty="0" smtClean="0"/>
              <a:t>The competent authorities </a:t>
            </a:r>
            <a:r>
              <a:rPr lang="en-US" dirty="0" smtClean="0">
                <a:effectLst>
                  <a:outerShdw blurRad="38100" dist="38100" dir="2700000" algn="tl">
                    <a:srgbClr val="000000">
                      <a:alpha val="43137"/>
                    </a:srgbClr>
                  </a:outerShdw>
                </a:effectLst>
              </a:rPr>
              <a:t>do not have </a:t>
            </a:r>
            <a:r>
              <a:rPr lang="en-US" dirty="0" smtClean="0"/>
              <a:t>access to information related to the formulation name, frame formulation number and qualitative and quantitative composition information, except the information concerning the presence of </a:t>
            </a:r>
            <a:r>
              <a:rPr lang="en-US" dirty="0" smtClean="0">
                <a:effectLst>
                  <a:outerShdw blurRad="38100" dist="38100" dir="2700000" algn="tl">
                    <a:srgbClr val="000000">
                      <a:alpha val="43137"/>
                    </a:srgbClr>
                  </a:outerShdw>
                </a:effectLst>
              </a:rPr>
              <a:t>CMR</a:t>
            </a:r>
            <a:r>
              <a:rPr lang="en-US" dirty="0" smtClean="0"/>
              <a:t> substances of category 1A or 1B and of substances in the form of </a:t>
            </a:r>
            <a:r>
              <a:rPr lang="en-US" dirty="0" smtClean="0">
                <a:effectLst>
                  <a:outerShdw blurRad="38100" dist="38100" dir="2700000" algn="tl">
                    <a:srgbClr val="000000">
                      <a:alpha val="43137"/>
                    </a:srgbClr>
                  </a:outerShdw>
                </a:effectLst>
              </a:rPr>
              <a:t>nanomaterials</a:t>
            </a:r>
            <a:r>
              <a:rPr lang="en-US" dirty="0" smtClean="0"/>
              <a:t>.</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59</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en-US" dirty="0" smtClean="0"/>
              <a:t>For this reason the reform brought in by the new regulation EC 1223/2009 changed this situation entirely and set up a modernized process common to all the member states which put away all the existing discrepancies. This process is based on a online registration through Internet at one common portal: the </a:t>
            </a:r>
            <a:r>
              <a:rPr lang="en-US" dirty="0" smtClean="0">
                <a:solidFill>
                  <a:srgbClr val="C00000"/>
                </a:solidFill>
                <a:effectLst>
                  <a:outerShdw blurRad="38100" dist="38100" dir="2700000" algn="tl">
                    <a:srgbClr val="000000">
                      <a:alpha val="43137"/>
                    </a:srgbClr>
                  </a:outerShdw>
                </a:effectLst>
              </a:rPr>
              <a:t>Cosmetic Product Notification Portal (CPNP)</a:t>
            </a:r>
            <a:r>
              <a:rPr lang="en-US" dirty="0" smtClean="0"/>
              <a:t> </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6</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en-US" dirty="0" smtClean="0"/>
              <a:t>CNPN started its function since almost one year (11 January 2012 by derogation of the Directive 76/768). It will become mandatory from July 11</a:t>
            </a:r>
            <a:r>
              <a:rPr lang="en-US" baseline="30000" dirty="0" smtClean="0"/>
              <a:t>th</a:t>
            </a:r>
            <a:r>
              <a:rPr lang="en-US" dirty="0" smtClean="0"/>
              <a:t> next year.</a:t>
            </a:r>
          </a:p>
          <a:p>
            <a:r>
              <a:rPr lang="en-US" dirty="0" smtClean="0"/>
              <a:t>It is too early yet to provide information on whether the functioning of this complex tool developed with the collaboration of the EU administration, Industry and Poison Centers is running smoothly or not.</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60</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en-US" dirty="0" smtClean="0"/>
              <a:t>For multinational companies launching hundreds of products every year in the 27 member states and its 23 official languages, notification represents a complex challenge. One issue of concern is the management of </a:t>
            </a:r>
            <a:r>
              <a:rPr lang="en-US" dirty="0" smtClean="0">
                <a:effectLst>
                  <a:outerShdw blurRad="38100" dist="38100" dir="2700000" algn="tl">
                    <a:srgbClr val="000000">
                      <a:alpha val="43137"/>
                    </a:srgbClr>
                  </a:outerShdw>
                </a:effectLst>
              </a:rPr>
              <a:t>Information System </a:t>
            </a:r>
            <a:r>
              <a:rPr lang="en-US" dirty="0" smtClean="0"/>
              <a:t>and its adaptation to a massive notification. Naming of product in each language, date of placing product on the market will help for their identification</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61</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en-US" dirty="0" smtClean="0"/>
              <a:t>Another challenge is the upload of the packaging photos provided they remain documents sufficiently legible. Heavy documents may slow considerably processes.</a:t>
            </a:r>
          </a:p>
          <a:p>
            <a:r>
              <a:rPr lang="en-US" dirty="0" smtClean="0"/>
              <a:t>How </a:t>
            </a:r>
            <a:r>
              <a:rPr lang="en-US" dirty="0" smtClean="0"/>
              <a:t>good  will the categorization proposed in </a:t>
            </a:r>
            <a:r>
              <a:rPr lang="en-US" dirty="0" smtClean="0"/>
              <a:t>the present system </a:t>
            </a:r>
            <a:r>
              <a:rPr lang="en-US" dirty="0" smtClean="0"/>
              <a:t>prove </a:t>
            </a:r>
            <a:r>
              <a:rPr lang="en-US" dirty="0" smtClean="0"/>
              <a:t>adapted to the variety of products, and what </a:t>
            </a:r>
            <a:r>
              <a:rPr lang="en-US" dirty="0" smtClean="0"/>
              <a:t>will be </a:t>
            </a:r>
            <a:r>
              <a:rPr lang="en-US" dirty="0" smtClean="0"/>
              <a:t>the consequences of their update  on the </a:t>
            </a:r>
            <a:r>
              <a:rPr lang="en-US" dirty="0" smtClean="0"/>
              <a:t>already registered records?  </a:t>
            </a:r>
            <a:r>
              <a:rPr lang="en-US" dirty="0" smtClean="0"/>
              <a:t>Same question </a:t>
            </a:r>
            <a:r>
              <a:rPr lang="en-US" dirty="0" smtClean="0"/>
              <a:t>regarding  update </a:t>
            </a:r>
            <a:r>
              <a:rPr lang="en-US" dirty="0" smtClean="0"/>
              <a:t>of Frame formulation.</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62</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en-US" dirty="0" smtClean="0"/>
              <a:t>Notification on-line </a:t>
            </a:r>
            <a:r>
              <a:rPr lang="en-US" dirty="0" smtClean="0"/>
              <a:t>is in deed  </a:t>
            </a:r>
            <a:r>
              <a:rPr lang="en-US" dirty="0" smtClean="0"/>
              <a:t>a challenging </a:t>
            </a:r>
            <a:r>
              <a:rPr lang="en-US" dirty="0" smtClean="0"/>
              <a:t>objective and </a:t>
            </a:r>
            <a:r>
              <a:rPr lang="en-US" dirty="0" smtClean="0"/>
              <a:t>the tool developed is essentially </a:t>
            </a:r>
            <a:r>
              <a:rPr lang="en-US" dirty="0" smtClean="0"/>
              <a:t>aimed at fitting </a:t>
            </a:r>
            <a:r>
              <a:rPr lang="en-US" dirty="0" smtClean="0"/>
              <a:t>the provisions of the EC Regulation 1223/2009</a:t>
            </a:r>
            <a:r>
              <a:rPr lang="en-US" dirty="0" smtClean="0"/>
              <a:t>.</a:t>
            </a:r>
          </a:p>
          <a:p>
            <a:r>
              <a:rPr lang="en-US" dirty="0" smtClean="0"/>
              <a:t>Let’s </a:t>
            </a:r>
            <a:r>
              <a:rPr lang="en-US" dirty="0" smtClean="0"/>
              <a:t>hope </a:t>
            </a:r>
            <a:r>
              <a:rPr lang="en-US" dirty="0" smtClean="0"/>
              <a:t>that </a:t>
            </a:r>
            <a:r>
              <a:rPr lang="en-US" dirty="0" smtClean="0"/>
              <a:t>the proposed result of this pragmatic approach will not reveal </a:t>
            </a:r>
            <a:r>
              <a:rPr lang="en-US" dirty="0" smtClean="0"/>
              <a:t>as a huge labyrinthine system in the reality…</a:t>
            </a:r>
          </a:p>
          <a:p>
            <a:endParaRPr lang="en-US" dirty="0" smtClean="0"/>
          </a:p>
          <a:p>
            <a:pPr algn="ctr"/>
            <a:r>
              <a:rPr lang="en-US" dirty="0" smtClean="0"/>
              <a:t>Thank you</a:t>
            </a:r>
            <a:endParaRPr lang="en-US" dirty="0"/>
          </a:p>
        </p:txBody>
      </p:sp>
      <p:sp>
        <p:nvSpPr>
          <p:cNvPr id="4" name="Espace réservé du pied de page 3"/>
          <p:cNvSpPr>
            <a:spLocks noGrp="1"/>
          </p:cNvSpPr>
          <p:nvPr>
            <p:ph type="ftr" sz="quarter" idx="11"/>
          </p:nvPr>
        </p:nvSpPr>
        <p:spPr/>
        <p:txBody>
          <a:bodyPr/>
          <a:lstStyle/>
          <a:p>
            <a:r>
              <a:rPr lang="en-US"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63</a:t>
            </a:fld>
            <a:endParaRPr lang="en-US"/>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363272" cy="4525963"/>
          </a:xfrm>
        </p:spPr>
        <p:txBody>
          <a:bodyPr/>
          <a:lstStyle/>
          <a:p>
            <a:pPr marL="0" indent="0">
              <a:buNone/>
            </a:pPr>
            <a:r>
              <a:rPr lang="en-US" b="1" dirty="0" smtClean="0"/>
              <a:t>What is the Cosmetic Products Notification Portal (CPNP)?</a:t>
            </a:r>
            <a:endParaRPr lang="en-US" dirty="0" smtClean="0"/>
          </a:p>
          <a:p>
            <a:pPr marL="0" indent="0">
              <a:buNone/>
            </a:pPr>
            <a:endParaRPr lang="en-US" sz="1000" dirty="0" smtClean="0"/>
          </a:p>
          <a:p>
            <a:pPr marL="0" indent="0">
              <a:buNone/>
            </a:pPr>
            <a:r>
              <a:rPr lang="en-US" dirty="0" smtClean="0"/>
              <a:t>The CPNP is the online notification system created for the implementation of Regulation (EC) N° 1223/2009 of the European Parliament and of the Council on cosmetic products.</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7</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buNone/>
            </a:pPr>
            <a:r>
              <a:rPr lang="en-US" b="1" dirty="0" smtClean="0"/>
              <a:t>What information needs to be entered into the CPNP?</a:t>
            </a:r>
          </a:p>
          <a:p>
            <a:pPr marL="0" indent="0">
              <a:buNone/>
            </a:pPr>
            <a:r>
              <a:rPr lang="en-US" dirty="0" smtClean="0">
                <a:solidFill>
                  <a:srgbClr val="C00000"/>
                </a:solidFill>
                <a:effectLst>
                  <a:outerShdw blurRad="38100" dist="38100" dir="2700000" algn="tl">
                    <a:srgbClr val="000000">
                      <a:alpha val="43137"/>
                    </a:srgbClr>
                  </a:outerShdw>
                </a:effectLst>
              </a:rPr>
              <a:t>Article 13 </a:t>
            </a:r>
            <a:r>
              <a:rPr lang="en-US" dirty="0" smtClean="0"/>
              <a:t>of Regulation (EC) N° 1223/2009 lists the information that the responsible persons and, under certain circumstances, the distributors of cosmetic products shall notify through the CPNP about the products they place or make available on the European market.</a:t>
            </a: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8</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en-US" i="1" dirty="0" smtClean="0"/>
              <a:t>Article 13	</a:t>
            </a:r>
            <a:r>
              <a:rPr lang="en-US" b="1" dirty="0" smtClean="0"/>
              <a:t>Notification</a:t>
            </a:r>
            <a:endParaRPr lang="en-US" i="1" dirty="0" smtClean="0"/>
          </a:p>
          <a:p>
            <a:pPr>
              <a:buNone/>
            </a:pPr>
            <a:r>
              <a:rPr lang="en-US" b="1" dirty="0" smtClean="0"/>
              <a:t>1. </a:t>
            </a:r>
            <a:r>
              <a:rPr lang="en-US" dirty="0" smtClean="0"/>
              <a:t>Prior to placing the cosmetic product on the market the responsible person shall submit, by electronic means, the following information to the Commission: </a:t>
            </a:r>
          </a:p>
          <a:p>
            <a:pPr>
              <a:buNone/>
            </a:pPr>
            <a:r>
              <a:rPr lang="en-US" dirty="0" smtClean="0"/>
              <a:t>(a) the </a:t>
            </a:r>
            <a:r>
              <a:rPr lang="en-US" b="1" dirty="0" smtClean="0">
                <a:effectLst>
                  <a:outerShdw blurRad="38100" dist="38100" dir="2700000" algn="tl">
                    <a:srgbClr val="000000">
                      <a:alpha val="43137"/>
                    </a:srgbClr>
                  </a:outerShdw>
                </a:effectLst>
              </a:rPr>
              <a:t>category</a:t>
            </a:r>
            <a:r>
              <a:rPr lang="en-US" dirty="0" smtClean="0"/>
              <a:t> of cosmetic product and its name or names, enabling its specific identification;</a:t>
            </a:r>
          </a:p>
          <a:p>
            <a:pPr algn="r"/>
            <a:r>
              <a:rPr lang="en-US" sz="1800" i="1" dirty="0" smtClean="0"/>
              <a:t>Regulation (EC) No 1223/2009  Art. 13 - 1</a:t>
            </a:r>
          </a:p>
          <a:p>
            <a:pPr>
              <a:buNone/>
            </a:pPr>
            <a:endParaRPr lang="en-US" dirty="0"/>
          </a:p>
        </p:txBody>
      </p:sp>
      <p:sp>
        <p:nvSpPr>
          <p:cNvPr id="4" name="Espace réservé du pied de page 3"/>
          <p:cNvSpPr>
            <a:spLocks noGrp="1"/>
          </p:cNvSpPr>
          <p:nvPr>
            <p:ph type="ftr" sz="quarter" idx="11"/>
          </p:nvPr>
        </p:nvSpPr>
        <p:spPr/>
        <p:txBody>
          <a:bodyPr/>
          <a:lstStyle/>
          <a:p>
            <a:r>
              <a:rPr lang="en-US" dirty="0" smtClean="0"/>
              <a:t>R. MONTIGNY   PIF, GMP, Notification Management Workshop - TAIPEI 4th December 2012</a:t>
            </a:r>
            <a:endParaRPr lang="en-US" dirty="0"/>
          </a:p>
        </p:txBody>
      </p:sp>
      <p:sp>
        <p:nvSpPr>
          <p:cNvPr id="5" name="Espace réservé du numéro de diapositive 4"/>
          <p:cNvSpPr>
            <a:spLocks noGrp="1"/>
          </p:cNvSpPr>
          <p:nvPr>
            <p:ph type="sldNum" sz="quarter" idx="12"/>
          </p:nvPr>
        </p:nvSpPr>
        <p:spPr/>
        <p:txBody>
          <a:bodyPr/>
          <a:lstStyle/>
          <a:p>
            <a:fld id="{F16ADCD3-BA7B-41A2-B0EB-EF0E79240279}" type="slidenum">
              <a:rPr lang="en-US" smtClean="0"/>
              <a:pPr/>
              <a:t>9</a:t>
            </a:fld>
            <a:endParaRPr lang="en-US" dirty="0"/>
          </a:p>
        </p:txBody>
      </p:sp>
      <p:sp>
        <p:nvSpPr>
          <p:cNvPr id="6" name="Titre 4"/>
          <p:cNvSpPr>
            <a:spLocks noGrp="1"/>
          </p:cNvSpPr>
          <p:nvPr>
            <p:ph type="title"/>
          </p:nvPr>
        </p:nvSpPr>
        <p:spPr/>
        <p:txBody>
          <a:bodyPr/>
          <a:lstStyle/>
          <a:p>
            <a:r>
              <a:rPr lang="en-US" dirty="0" smtClean="0"/>
              <a:t>Cosmetic Product Notification</a:t>
            </a:r>
            <a:endParaRPr lang="en-US" dirty="0"/>
          </a:p>
        </p:txBody>
      </p:sp>
    </p:spTree>
  </p:cSld>
  <p:clrMapOvr>
    <a:masterClrMapping/>
  </p:clrMapOvr>
</p:sld>
</file>

<file path=ppt/theme/theme1.xml><?xml version="1.0" encoding="utf-8"?>
<a:theme xmlns:a="http://schemas.openxmlformats.org/drawingml/2006/main" name="Thème Office">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1335</TotalTime>
  <Words>5108</Words>
  <Application>Microsoft Office PowerPoint</Application>
  <PresentationFormat>Affichage à l'écran (4:3)</PresentationFormat>
  <Paragraphs>601</Paragraphs>
  <Slides>63</Slides>
  <Notes>0</Notes>
  <HiddenSlides>0</HiddenSlides>
  <MMClips>0</MMClips>
  <ScaleCrop>false</ScaleCrop>
  <HeadingPairs>
    <vt:vector size="4" baseType="variant">
      <vt:variant>
        <vt:lpstr>Thème</vt:lpstr>
      </vt:variant>
      <vt:variant>
        <vt:i4>1</vt:i4>
      </vt:variant>
      <vt:variant>
        <vt:lpstr>Titres des diapositives</vt:lpstr>
      </vt:variant>
      <vt:variant>
        <vt:i4>63</vt:i4>
      </vt:variant>
    </vt:vector>
  </HeadingPairs>
  <TitlesOfParts>
    <vt:vector size="64" baseType="lpstr">
      <vt:lpstr>Thème Office</vt:lpstr>
      <vt:lpstr>Cosmetic Product Notification  in the EU</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Diapositive 29</vt:lpstr>
      <vt:lpstr>Cosmetic Product Notification</vt:lpstr>
      <vt:lpstr>Cosmetic Product Notification</vt:lpstr>
      <vt:lpstr>Cosmetic Product Notification</vt:lpstr>
      <vt:lpstr>Cosmetic Product Notification</vt:lpstr>
      <vt:lpstr>Cosmetic Product Notification</vt:lpstr>
      <vt:lpstr>Cosmetic Product Notification</vt:lpstr>
      <vt:lpstr>Diapositive 36</vt:lpstr>
      <vt:lpstr>Diapositive 37</vt:lpstr>
      <vt:lpstr>Diapositive 38</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lpstr>Cosmetic Product Notification</vt:lpstr>
    </vt:vector>
  </TitlesOfParts>
  <Company>L'Oreal 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Cosmetic Product Notification</dc:title>
  <dc:creator>MONTIGNY_R</dc:creator>
  <cp:lastModifiedBy>MONTIGNY_R</cp:lastModifiedBy>
  <cp:revision>143</cp:revision>
  <dcterms:created xsi:type="dcterms:W3CDTF">2012-11-28T00:24:57Z</dcterms:created>
  <dcterms:modified xsi:type="dcterms:W3CDTF">2012-12-01T03:29:29Z</dcterms:modified>
</cp:coreProperties>
</file>