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0" r:id="rId1"/>
  </p:sldMasterIdLst>
  <p:notesMasterIdLst>
    <p:notesMasterId r:id="rId109"/>
  </p:notesMasterIdLst>
  <p:handoutMasterIdLst>
    <p:handoutMasterId r:id="rId110"/>
  </p:handoutMasterIdLst>
  <p:sldIdLst>
    <p:sldId id="392" r:id="rId2"/>
    <p:sldId id="694" r:id="rId3"/>
    <p:sldId id="456" r:id="rId4"/>
    <p:sldId id="578" r:id="rId5"/>
    <p:sldId id="579" r:id="rId6"/>
    <p:sldId id="581" r:id="rId7"/>
    <p:sldId id="582" r:id="rId8"/>
    <p:sldId id="583" r:id="rId9"/>
    <p:sldId id="575" r:id="rId10"/>
    <p:sldId id="709" r:id="rId11"/>
    <p:sldId id="584" r:id="rId12"/>
    <p:sldId id="706" r:id="rId13"/>
    <p:sldId id="707" r:id="rId14"/>
    <p:sldId id="708" r:id="rId15"/>
    <p:sldId id="585" r:id="rId16"/>
    <p:sldId id="586" r:id="rId17"/>
    <p:sldId id="587" r:id="rId18"/>
    <p:sldId id="660" r:id="rId19"/>
    <p:sldId id="661" r:id="rId20"/>
    <p:sldId id="662" r:id="rId21"/>
    <p:sldId id="663" r:id="rId22"/>
    <p:sldId id="664" r:id="rId23"/>
    <p:sldId id="608" r:id="rId24"/>
    <p:sldId id="558" r:id="rId25"/>
    <p:sldId id="596" r:id="rId26"/>
    <p:sldId id="609" r:id="rId27"/>
    <p:sldId id="705" r:id="rId28"/>
    <p:sldId id="566" r:id="rId29"/>
    <p:sldId id="610" r:id="rId30"/>
    <p:sldId id="619" r:id="rId31"/>
    <p:sldId id="616" r:id="rId32"/>
    <p:sldId id="665" r:id="rId33"/>
    <p:sldId id="666" r:id="rId34"/>
    <p:sldId id="597" r:id="rId35"/>
    <p:sldId id="568" r:id="rId36"/>
    <p:sldId id="710" r:id="rId37"/>
    <p:sldId id="711" r:id="rId38"/>
    <p:sldId id="569" r:id="rId39"/>
    <p:sldId id="570" r:id="rId40"/>
    <p:sldId id="496" r:id="rId41"/>
    <p:sldId id="598" r:id="rId42"/>
    <p:sldId id="617" r:id="rId43"/>
    <p:sldId id="714" r:id="rId44"/>
    <p:sldId id="712" r:id="rId45"/>
    <p:sldId id="713" r:id="rId46"/>
    <p:sldId id="547" r:id="rId47"/>
    <p:sldId id="599" r:id="rId48"/>
    <p:sldId id="550" r:id="rId49"/>
    <p:sldId id="551" r:id="rId50"/>
    <p:sldId id="552" r:id="rId51"/>
    <p:sldId id="553" r:id="rId52"/>
    <p:sldId id="724" r:id="rId53"/>
    <p:sldId id="725" r:id="rId54"/>
    <p:sldId id="621" r:id="rId55"/>
    <p:sldId id="628" r:id="rId56"/>
    <p:sldId id="723" r:id="rId57"/>
    <p:sldId id="630" r:id="rId58"/>
    <p:sldId id="631" r:id="rId59"/>
    <p:sldId id="632" r:id="rId60"/>
    <p:sldId id="633" r:id="rId61"/>
    <p:sldId id="634" r:id="rId62"/>
    <p:sldId id="635" r:id="rId63"/>
    <p:sldId id="636" r:id="rId64"/>
    <p:sldId id="637" r:id="rId65"/>
    <p:sldId id="638" r:id="rId66"/>
    <p:sldId id="639" r:id="rId67"/>
    <p:sldId id="667" r:id="rId68"/>
    <p:sldId id="668" r:id="rId69"/>
    <p:sldId id="669" r:id="rId70"/>
    <p:sldId id="670" r:id="rId71"/>
    <p:sldId id="720" r:id="rId72"/>
    <p:sldId id="721" r:id="rId73"/>
    <p:sldId id="722" r:id="rId74"/>
    <p:sldId id="671" r:id="rId75"/>
    <p:sldId id="640" r:id="rId76"/>
    <p:sldId id="673" r:id="rId77"/>
    <p:sldId id="641" r:id="rId78"/>
    <p:sldId id="642" r:id="rId79"/>
    <p:sldId id="643" r:id="rId80"/>
    <p:sldId id="644" r:id="rId81"/>
    <p:sldId id="645" r:id="rId82"/>
    <p:sldId id="646" r:id="rId83"/>
    <p:sldId id="647" r:id="rId84"/>
    <p:sldId id="648" r:id="rId85"/>
    <p:sldId id="649" r:id="rId86"/>
    <p:sldId id="650" r:id="rId87"/>
    <p:sldId id="651" r:id="rId88"/>
    <p:sldId id="674" r:id="rId89"/>
    <p:sldId id="675" r:id="rId90"/>
    <p:sldId id="676" r:id="rId91"/>
    <p:sldId id="677" r:id="rId92"/>
    <p:sldId id="678" r:id="rId93"/>
    <p:sldId id="679" r:id="rId94"/>
    <p:sldId id="680" r:id="rId95"/>
    <p:sldId id="681" r:id="rId96"/>
    <p:sldId id="682" r:id="rId97"/>
    <p:sldId id="683" r:id="rId98"/>
    <p:sldId id="687" r:id="rId99"/>
    <p:sldId id="688" r:id="rId100"/>
    <p:sldId id="689" r:id="rId101"/>
    <p:sldId id="690" r:id="rId102"/>
    <p:sldId id="691" r:id="rId103"/>
    <p:sldId id="692" r:id="rId104"/>
    <p:sldId id="693" r:id="rId105"/>
    <p:sldId id="606" r:id="rId106"/>
    <p:sldId id="607" r:id="rId107"/>
    <p:sldId id="564" r:id="rId108"/>
  </p:sldIdLst>
  <p:sldSz cx="9144000" cy="6858000" type="screen4x3"/>
  <p:notesSz cx="9926638" cy="6797675"/>
  <p:defaultTextStyle>
    <a:defPPr>
      <a:defRPr lang="zh-TW"/>
    </a:defPPr>
    <a:lvl1pPr algn="l" rtl="0" eaLnBrk="0" fontAlgn="base" hangingPunct="0">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CC00CC"/>
    <a:srgbClr val="0000FF"/>
    <a:srgbClr val="FF0066"/>
    <a:srgbClr val="FF0000"/>
    <a:srgbClr val="FF9900"/>
    <a:srgbClr val="660066"/>
    <a:srgbClr val="000099"/>
    <a:srgbClr val="00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3345" autoAdjust="0"/>
  </p:normalViewPr>
  <p:slideViewPr>
    <p:cSldViewPr>
      <p:cViewPr>
        <p:scale>
          <a:sx n="80" d="100"/>
          <a:sy n="80" d="100"/>
        </p:scale>
        <p:origin x="-1618" y="-115"/>
      </p:cViewPr>
      <p:guideLst>
        <p:guide orient="horz" pos="2160"/>
        <p:guide pos="2880"/>
      </p:guideLst>
    </p:cSldViewPr>
  </p:slideViewPr>
  <p:outlineViewPr>
    <p:cViewPr>
      <p:scale>
        <a:sx n="33" d="100"/>
        <a:sy n="33" d="100"/>
      </p:scale>
      <p:origin x="0" y="-363288"/>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20712"/>
    </p:cViewPr>
  </p:sorterViewPr>
  <p:notesViewPr>
    <p:cSldViewPr>
      <p:cViewPr varScale="1">
        <p:scale>
          <a:sx n="40" d="100"/>
          <a:sy n="40" d="100"/>
        </p:scale>
        <p:origin x="-1517" y="-77"/>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slide" Target="slides/slide43.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pitchFamily="18" charset="-120"/>
              </a:defRPr>
            </a:lvl1pPr>
          </a:lstStyle>
          <a:p>
            <a:pPr>
              <a:defRPr/>
            </a:pPr>
            <a:endParaRPr lang="en-US" altLang="zh-TW"/>
          </a:p>
        </p:txBody>
      </p:sp>
      <p:sp>
        <p:nvSpPr>
          <p:cNvPr id="41987" name="Rectangle 3"/>
          <p:cNvSpPr>
            <a:spLocks noGrp="1" noChangeArrowheads="1"/>
          </p:cNvSpPr>
          <p:nvPr>
            <p:ph type="dt" sz="quarter" idx="1"/>
          </p:nvPr>
        </p:nvSpPr>
        <p:spPr bwMode="auto">
          <a:xfrm>
            <a:off x="5621696"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41988" name="Rectangle 4"/>
          <p:cNvSpPr>
            <a:spLocks noGrp="1" noChangeArrowheads="1"/>
          </p:cNvSpPr>
          <p:nvPr>
            <p:ph type="ftr" sz="quarter" idx="2"/>
          </p:nvPr>
        </p:nvSpPr>
        <p:spPr bwMode="auto">
          <a:xfrm>
            <a:off x="0"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pitchFamily="18" charset="-120"/>
              </a:defRPr>
            </a:lvl1pPr>
          </a:lstStyle>
          <a:p>
            <a:pPr>
              <a:defRPr/>
            </a:pPr>
            <a:endParaRPr lang="en-US" altLang="zh-TW"/>
          </a:p>
        </p:txBody>
      </p:sp>
      <p:sp>
        <p:nvSpPr>
          <p:cNvPr id="41989" name="Rectangle 5"/>
          <p:cNvSpPr>
            <a:spLocks noGrp="1" noChangeArrowheads="1"/>
          </p:cNvSpPr>
          <p:nvPr>
            <p:ph type="sldNum" sz="quarter" idx="3"/>
          </p:nvPr>
        </p:nvSpPr>
        <p:spPr bwMode="auto">
          <a:xfrm>
            <a:off x="5621696"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BE841E79-0FB2-4B28-94CC-4923CDBDC2A0}" type="slidenum">
              <a:rPr lang="en-US" altLang="zh-TW"/>
              <a:pPr>
                <a:defRPr/>
              </a:pPr>
              <a:t>‹#›</a:t>
            </a:fld>
            <a:endParaRPr lang="en-US" altLang="zh-TW"/>
          </a:p>
        </p:txBody>
      </p:sp>
    </p:spTree>
    <p:extLst>
      <p:ext uri="{BB962C8B-B14F-4D97-AF65-F5344CB8AC3E}">
        <p14:creationId xmlns:p14="http://schemas.microsoft.com/office/powerpoint/2010/main" val="1098535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5621696"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5939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92201" y="3228705"/>
            <a:ext cx="7942238" cy="3059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5621696"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367EA6EB-D69F-4F25-A699-6F0C48F54ED8}" type="slidenum">
              <a:rPr lang="en-US" altLang="zh-TW"/>
              <a:pPr>
                <a:defRPr/>
              </a:pPr>
              <a:t>‹#›</a:t>
            </a:fld>
            <a:endParaRPr lang="en-US" altLang="zh-TW"/>
          </a:p>
        </p:txBody>
      </p:sp>
    </p:spTree>
    <p:extLst>
      <p:ext uri="{BB962C8B-B14F-4D97-AF65-F5344CB8AC3E}">
        <p14:creationId xmlns:p14="http://schemas.microsoft.com/office/powerpoint/2010/main" val="893852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35</a:t>
            </a:fld>
            <a:endParaRPr lang="zh-TW"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38</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39</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40</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43</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46</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48</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49</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50</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51</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3</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59</a:t>
            </a:fld>
            <a:endParaRPr lang="zh-TW"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60</a:t>
            </a:fld>
            <a:endParaRPr lang="zh-TW"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61</a:t>
            </a:fld>
            <a:endParaRPr lang="zh-TW"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62</a:t>
            </a:fld>
            <a:endParaRPr lang="zh-TW"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63</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64</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67</a:t>
            </a:fld>
            <a:endParaRPr lang="zh-TW"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增加含量標示新舊法內容</a:t>
            </a:r>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68</a:t>
            </a:fld>
            <a:endParaRPr lang="zh-TW"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將數據修整方式新法</a:t>
            </a:r>
            <a:r>
              <a:rPr lang="en-US" altLang="zh-TW" dirty="0" smtClean="0"/>
              <a:t>(</a:t>
            </a:r>
            <a:r>
              <a:rPr lang="zh-TW" altLang="en-US" dirty="0" smtClean="0"/>
              <a:t>一</a:t>
            </a:r>
            <a:r>
              <a:rPr lang="en-US" altLang="zh-TW" dirty="0" smtClean="0"/>
              <a:t>)</a:t>
            </a:r>
            <a:r>
              <a:rPr lang="zh-TW" altLang="en-US" dirty="0" smtClean="0"/>
              <a:t>及舊法第一段內文移至該</a:t>
            </a:r>
            <a:r>
              <a:rPr lang="en-US" altLang="zh-TW" dirty="0" err="1" smtClean="0"/>
              <a:t>ppt</a:t>
            </a:r>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69</a:t>
            </a:fld>
            <a:endParaRPr lang="zh-TW"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70</a:t>
            </a:fld>
            <a:endParaRPr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5621697" y="6456325"/>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7A7DE091-8AAB-4202-A054-F1CBEF54B7DA}" type="slidenum">
              <a:rPr lang="en-US" altLang="zh-TW"/>
              <a:pPr algn="r" eaLnBrk="1" hangingPunct="1">
                <a:spcBef>
                  <a:spcPct val="0"/>
                </a:spcBef>
              </a:pPr>
              <a:t>24</a:t>
            </a:fld>
            <a:endParaRPr lang="en-US" altLang="zh-TW"/>
          </a:p>
        </p:txBody>
      </p:sp>
      <p:sp>
        <p:nvSpPr>
          <p:cNvPr id="69635" name="Rectangle 2"/>
          <p:cNvSpPr>
            <a:spLocks noGrp="1" noRot="1" noChangeAspect="1" noChangeArrowheads="1" noTextEdit="1"/>
          </p:cNvSpPr>
          <p:nvPr>
            <p:ph type="sldImg"/>
          </p:nvPr>
        </p:nvSpPr>
        <p:spPr>
          <a:xfrm>
            <a:off x="3263900" y="509588"/>
            <a:ext cx="3398838" cy="2549525"/>
          </a:xfrm>
          <a:solidFill>
            <a:srgbClr val="FFFFFF"/>
          </a:solidFill>
          <a:ln/>
        </p:spPr>
      </p:sp>
      <p:sp>
        <p:nvSpPr>
          <p:cNvPr id="69636"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71</a:t>
            </a:fld>
            <a:endParaRPr lang="zh-TW"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72</a:t>
            </a:fld>
            <a:endParaRPr lang="zh-TW"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73</a:t>
            </a:fld>
            <a:endParaRPr lang="zh-TW"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5621697" y="6456324"/>
            <a:ext cx="4302624"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B9171A1B-ADB9-4C08-BC8A-084B44232F7F}" type="slidenum">
              <a:rPr lang="en-US" altLang="zh-TW">
                <a:solidFill>
                  <a:srgbClr val="000000"/>
                </a:solidFill>
                <a:ea typeface="標楷體" panose="03000509000000000000" pitchFamily="65" charset="-120"/>
              </a:rPr>
              <a:pPr algn="r" eaLnBrk="1" hangingPunct="1">
                <a:spcBef>
                  <a:spcPct val="0"/>
                </a:spcBef>
              </a:pPr>
              <a:t>75</a:t>
            </a:fld>
            <a:endParaRPr lang="en-US" altLang="zh-TW" dirty="0">
              <a:solidFill>
                <a:srgbClr val="000000"/>
              </a:solidFill>
              <a:ea typeface="標楷體" panose="03000509000000000000" pitchFamily="65" charset="-120"/>
            </a:endParaRPr>
          </a:p>
        </p:txBody>
      </p:sp>
      <p:sp>
        <p:nvSpPr>
          <p:cNvPr id="133123" name="Rectangle 2"/>
          <p:cNvSpPr>
            <a:spLocks noGrp="1" noRot="1" noChangeAspect="1" noChangeArrowheads="1" noTextEdit="1"/>
          </p:cNvSpPr>
          <p:nvPr>
            <p:ph type="sldImg"/>
          </p:nvPr>
        </p:nvSpPr>
        <p:spPr>
          <a:xfrm>
            <a:off x="3263900" y="509588"/>
            <a:ext cx="3398838" cy="2549525"/>
          </a:xfrm>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76</a:t>
            </a:fld>
            <a:endParaRPr lang="zh-TW"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263900" y="509588"/>
            <a:ext cx="3398838" cy="2549525"/>
          </a:xfrm>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3263900" y="509588"/>
            <a:ext cx="3398838" cy="2549525"/>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3263900" y="509588"/>
            <a:ext cx="3398838" cy="2549525"/>
          </a:xfrm>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3263900" y="509588"/>
            <a:ext cx="3398838" cy="2549525"/>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a:xfrm>
            <a:off x="3263900" y="509588"/>
            <a:ext cx="3398838" cy="2549525"/>
          </a:xfrm>
          <a:ln/>
        </p:spPr>
      </p:sp>
      <p:sp>
        <p:nvSpPr>
          <p:cNvPr id="1392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392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B7C7EBE0-3F69-4FE1-A64F-7D66B47CB3B2}" type="slidenum">
              <a:rPr lang="en-US" altLang="zh-TW" sz="1200">
                <a:latin typeface="Arial" pitchFamily="34" charset="0"/>
                <a:ea typeface="標楷體" panose="03000509000000000000" pitchFamily="65" charset="-120"/>
              </a:rPr>
              <a:pPr/>
              <a:t>81</a:t>
            </a:fld>
            <a:endParaRPr lang="en-US" altLang="zh-TW" sz="1200" dirty="0">
              <a:latin typeface="Arial" pitchFamily="34" charset="0"/>
              <a:ea typeface="標楷體" panose="03000509000000000000" pitchFamily="65"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27</a:t>
            </a:fld>
            <a:endParaRPr lang="zh-TW"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TextEdit="1"/>
          </p:cNvSpPr>
          <p:nvPr>
            <p:ph type="sldImg"/>
          </p:nvPr>
        </p:nvSpPr>
        <p:spPr>
          <a:xfrm>
            <a:off x="3263900" y="509588"/>
            <a:ext cx="3398838" cy="2549525"/>
          </a:xfrm>
          <a:ln/>
        </p:spPr>
      </p:sp>
      <p:sp>
        <p:nvSpPr>
          <p:cNvPr id="1402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02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0E602EBB-6106-49B8-98DD-3E59AB66BD66}" type="slidenum">
              <a:rPr lang="en-US" altLang="zh-TW" sz="1200">
                <a:solidFill>
                  <a:srgbClr val="000000"/>
                </a:solidFill>
                <a:latin typeface="Arial" pitchFamily="34" charset="0"/>
                <a:ea typeface="標楷體" panose="03000509000000000000" pitchFamily="65" charset="-120"/>
              </a:rPr>
              <a:pPr/>
              <a:t>82</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a:xfrm>
            <a:off x="3263900" y="509588"/>
            <a:ext cx="3398838" cy="2549525"/>
          </a:xfrm>
          <a:ln/>
        </p:spPr>
      </p:sp>
      <p:sp>
        <p:nvSpPr>
          <p:cNvPr id="141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1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8B4BD9B0-7F65-4C47-AC59-C4E0B512E0F4}" type="slidenum">
              <a:rPr lang="en-US" altLang="zh-TW" sz="1200">
                <a:solidFill>
                  <a:srgbClr val="000000"/>
                </a:solidFill>
                <a:latin typeface="Arial" pitchFamily="34" charset="0"/>
                <a:ea typeface="標楷體" panose="03000509000000000000" pitchFamily="65" charset="-120"/>
              </a:rPr>
              <a:pPr/>
              <a:t>83</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p:cNvSpPr>
            <a:spLocks noGrp="1" noRot="1" noChangeAspect="1" noTextEdit="1"/>
          </p:cNvSpPr>
          <p:nvPr>
            <p:ph type="sldImg"/>
          </p:nvPr>
        </p:nvSpPr>
        <p:spPr>
          <a:xfrm>
            <a:off x="3263900" y="509588"/>
            <a:ext cx="3398838" cy="2549525"/>
          </a:xfrm>
          <a:ln/>
        </p:spPr>
      </p:sp>
      <p:sp>
        <p:nvSpPr>
          <p:cNvPr id="1423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23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EC58DA6E-B43A-419F-AAE9-0317E099FB66}" type="slidenum">
              <a:rPr lang="en-US" altLang="zh-TW" sz="1200">
                <a:solidFill>
                  <a:srgbClr val="000000"/>
                </a:solidFill>
                <a:latin typeface="Arial" pitchFamily="34" charset="0"/>
                <a:ea typeface="標楷體" panose="03000509000000000000" pitchFamily="65" charset="-120"/>
              </a:rPr>
              <a:pPr/>
              <a:t>84</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圖像版面配置區 1"/>
          <p:cNvSpPr>
            <a:spLocks noGrp="1" noRot="1" noChangeAspect="1" noTextEdit="1"/>
          </p:cNvSpPr>
          <p:nvPr>
            <p:ph type="sldImg"/>
          </p:nvPr>
        </p:nvSpPr>
        <p:spPr>
          <a:xfrm>
            <a:off x="3263900" y="509588"/>
            <a:ext cx="3398838" cy="2549525"/>
          </a:xfrm>
          <a:ln/>
        </p:spPr>
      </p:sp>
      <p:sp>
        <p:nvSpPr>
          <p:cNvPr id="1433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33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5DE3E50E-6D80-4B2C-902E-FF38F94854B3}" type="slidenum">
              <a:rPr lang="en-US" altLang="zh-TW" sz="1200">
                <a:solidFill>
                  <a:srgbClr val="000000"/>
                </a:solidFill>
                <a:latin typeface="Arial" pitchFamily="34" charset="0"/>
                <a:ea typeface="標楷體" panose="03000509000000000000" pitchFamily="65" charset="-120"/>
              </a:rPr>
              <a:pPr/>
              <a:t>85</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p:cNvSpPr>
            <a:spLocks noGrp="1" noRot="1" noChangeAspect="1" noTextEdit="1"/>
          </p:cNvSpPr>
          <p:nvPr>
            <p:ph type="sldImg"/>
          </p:nvPr>
        </p:nvSpPr>
        <p:spPr>
          <a:xfrm>
            <a:off x="3263900" y="509588"/>
            <a:ext cx="3398838" cy="2549525"/>
          </a:xfrm>
          <a:ln/>
        </p:spPr>
      </p:sp>
      <p:sp>
        <p:nvSpPr>
          <p:cNvPr id="1443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43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161E6B19-4AF7-4AAD-B228-199FB6FE4D57}" type="slidenum">
              <a:rPr lang="en-US" altLang="zh-TW" sz="1200">
                <a:solidFill>
                  <a:srgbClr val="000000"/>
                </a:solidFill>
                <a:latin typeface="Arial" pitchFamily="34" charset="0"/>
                <a:ea typeface="標楷體" panose="03000509000000000000" pitchFamily="65" charset="-120"/>
              </a:rPr>
              <a:pPr/>
              <a:t>86</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xfrm>
            <a:off x="3263900" y="509588"/>
            <a:ext cx="3398838" cy="2549525"/>
          </a:xfrm>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BA990BE-F6EC-41A1-ABC0-B25AF4B77DF0}" type="slidenum">
              <a:rPr lang="en-US" altLang="zh-TW" sz="1200">
                <a:solidFill>
                  <a:srgbClr val="000000"/>
                </a:solidFill>
                <a:latin typeface="Arial" pitchFamily="34" charset="0"/>
                <a:ea typeface="標楷體" panose="03000509000000000000" pitchFamily="65" charset="-120"/>
              </a:rPr>
              <a:pPr/>
              <a:t>87</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xfrm>
            <a:off x="3263900" y="509588"/>
            <a:ext cx="3398838" cy="2549525"/>
          </a:xfrm>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BA990BE-F6EC-41A1-ABC0-B25AF4B77DF0}" type="slidenum">
              <a:rPr lang="en-US" altLang="zh-TW" sz="1200">
                <a:solidFill>
                  <a:srgbClr val="000000"/>
                </a:solidFill>
                <a:latin typeface="Arial" pitchFamily="34" charset="0"/>
                <a:ea typeface="標楷體" panose="03000509000000000000" pitchFamily="65" charset="-120"/>
              </a:rPr>
              <a:pPr/>
              <a:t>88</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xfrm>
            <a:off x="3263900" y="509588"/>
            <a:ext cx="3398838" cy="2549525"/>
          </a:xfrm>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BA990BE-F6EC-41A1-ABC0-B25AF4B77DF0}" type="slidenum">
              <a:rPr lang="en-US" altLang="zh-TW" sz="1200">
                <a:solidFill>
                  <a:srgbClr val="000000"/>
                </a:solidFill>
                <a:latin typeface="Arial" pitchFamily="34" charset="0"/>
                <a:ea typeface="標楷體" panose="03000509000000000000" pitchFamily="65" charset="-120"/>
              </a:rPr>
              <a:pPr/>
              <a:t>89</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xfrm>
            <a:off x="3263900" y="509588"/>
            <a:ext cx="3398838" cy="2549525"/>
          </a:xfrm>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BA990BE-F6EC-41A1-ABC0-B25AF4B77DF0}" type="slidenum">
              <a:rPr lang="en-US" altLang="zh-TW" sz="1200">
                <a:solidFill>
                  <a:srgbClr val="000000"/>
                </a:solidFill>
                <a:latin typeface="Arial" pitchFamily="34" charset="0"/>
                <a:ea typeface="標楷體" panose="03000509000000000000" pitchFamily="65" charset="-120"/>
              </a:rPr>
              <a:pPr/>
              <a:t>90</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xfrm>
            <a:off x="3263900" y="509588"/>
            <a:ext cx="3398838" cy="2549525"/>
          </a:xfrm>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BA990BE-F6EC-41A1-ABC0-B25AF4B77DF0}" type="slidenum">
              <a:rPr lang="en-US" altLang="zh-TW" sz="1200">
                <a:solidFill>
                  <a:srgbClr val="000000"/>
                </a:solidFill>
                <a:latin typeface="Arial" pitchFamily="34" charset="0"/>
                <a:ea typeface="標楷體" panose="03000509000000000000" pitchFamily="65" charset="-120"/>
              </a:rPr>
              <a:pPr/>
              <a:t>91</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28</a:t>
            </a:fld>
            <a:endParaRPr lang="zh-TW"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xfrm>
            <a:off x="3263900" y="509588"/>
            <a:ext cx="3398838" cy="2549525"/>
          </a:xfrm>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BA990BE-F6EC-41A1-ABC0-B25AF4B77DF0}" type="slidenum">
              <a:rPr lang="en-US" altLang="zh-TW" sz="1200">
                <a:solidFill>
                  <a:srgbClr val="000000"/>
                </a:solidFill>
                <a:latin typeface="Arial" pitchFamily="34" charset="0"/>
                <a:ea typeface="標楷體" panose="03000509000000000000" pitchFamily="65" charset="-120"/>
              </a:rPr>
              <a:pPr/>
              <a:t>92</a:t>
            </a:fld>
            <a:endParaRPr lang="en-US" altLang="zh-TW" sz="1200" dirty="0">
              <a:solidFill>
                <a:srgbClr val="000000"/>
              </a:solidFill>
              <a:latin typeface="Arial" pitchFamily="34" charset="0"/>
              <a:ea typeface="標楷體" panose="03000509000000000000" pitchFamily="65" charset="-12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5621697" y="6456325"/>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32F28A9A-DD57-4F0C-8CE7-0D891675EAA0}" type="slidenum">
              <a:rPr lang="en-US" altLang="zh-TW">
                <a:solidFill>
                  <a:srgbClr val="000000"/>
                </a:solidFill>
                <a:ea typeface="標楷體" panose="03000509000000000000" pitchFamily="65" charset="-120"/>
              </a:rPr>
              <a:pPr algn="r" eaLnBrk="1" hangingPunct="1">
                <a:spcBef>
                  <a:spcPct val="0"/>
                </a:spcBef>
              </a:pPr>
              <a:t>93</a:t>
            </a:fld>
            <a:endParaRPr lang="en-US" altLang="zh-TW" dirty="0">
              <a:solidFill>
                <a:srgbClr val="000000"/>
              </a:solidFill>
              <a:ea typeface="標楷體" panose="03000509000000000000" pitchFamily="65" charset="-120"/>
            </a:endParaRPr>
          </a:p>
        </p:txBody>
      </p:sp>
      <p:sp>
        <p:nvSpPr>
          <p:cNvPr id="150531" name="Rectangle 2"/>
          <p:cNvSpPr>
            <a:spLocks noGrp="1" noRot="1" noChangeAspect="1" noChangeArrowheads="1" noTextEdit="1"/>
          </p:cNvSpPr>
          <p:nvPr>
            <p:ph type="sldImg"/>
          </p:nvPr>
        </p:nvSpPr>
        <p:spPr>
          <a:xfrm>
            <a:off x="3263900" y="509588"/>
            <a:ext cx="3398838" cy="2549525"/>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5621697" y="6456325"/>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32F28A9A-DD57-4F0C-8CE7-0D891675EAA0}" type="slidenum">
              <a:rPr lang="en-US" altLang="zh-TW">
                <a:solidFill>
                  <a:srgbClr val="000000"/>
                </a:solidFill>
                <a:ea typeface="標楷體" panose="03000509000000000000" pitchFamily="65" charset="-120"/>
              </a:rPr>
              <a:pPr algn="r" eaLnBrk="1" hangingPunct="1">
                <a:spcBef>
                  <a:spcPct val="0"/>
                </a:spcBef>
              </a:pPr>
              <a:t>94</a:t>
            </a:fld>
            <a:endParaRPr lang="en-US" altLang="zh-TW" dirty="0">
              <a:solidFill>
                <a:srgbClr val="000000"/>
              </a:solidFill>
              <a:ea typeface="標楷體" panose="03000509000000000000" pitchFamily="65" charset="-120"/>
            </a:endParaRPr>
          </a:p>
        </p:txBody>
      </p:sp>
      <p:sp>
        <p:nvSpPr>
          <p:cNvPr id="150531" name="Rectangle 2"/>
          <p:cNvSpPr>
            <a:spLocks noGrp="1" noRot="1" noChangeAspect="1" noChangeArrowheads="1" noTextEdit="1"/>
          </p:cNvSpPr>
          <p:nvPr>
            <p:ph type="sldImg"/>
          </p:nvPr>
        </p:nvSpPr>
        <p:spPr>
          <a:xfrm>
            <a:off x="3263900" y="509588"/>
            <a:ext cx="3398838" cy="2549525"/>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5621697" y="6456325"/>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32F28A9A-DD57-4F0C-8CE7-0D891675EAA0}" type="slidenum">
              <a:rPr lang="en-US" altLang="zh-TW">
                <a:solidFill>
                  <a:srgbClr val="000000"/>
                </a:solidFill>
                <a:ea typeface="標楷體" panose="03000509000000000000" pitchFamily="65" charset="-120"/>
              </a:rPr>
              <a:pPr algn="r" eaLnBrk="1" hangingPunct="1">
                <a:spcBef>
                  <a:spcPct val="0"/>
                </a:spcBef>
              </a:pPr>
              <a:t>95</a:t>
            </a:fld>
            <a:endParaRPr lang="en-US" altLang="zh-TW" dirty="0">
              <a:solidFill>
                <a:srgbClr val="000000"/>
              </a:solidFill>
              <a:ea typeface="標楷體" panose="03000509000000000000" pitchFamily="65" charset="-120"/>
            </a:endParaRPr>
          </a:p>
        </p:txBody>
      </p:sp>
      <p:sp>
        <p:nvSpPr>
          <p:cNvPr id="150531" name="Rectangle 2"/>
          <p:cNvSpPr>
            <a:spLocks noGrp="1" noRot="1" noChangeAspect="1" noChangeArrowheads="1" noTextEdit="1"/>
          </p:cNvSpPr>
          <p:nvPr>
            <p:ph type="sldImg"/>
          </p:nvPr>
        </p:nvSpPr>
        <p:spPr>
          <a:xfrm>
            <a:off x="3263900" y="509588"/>
            <a:ext cx="3398838" cy="2549525"/>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5621697" y="6456325"/>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32F28A9A-DD57-4F0C-8CE7-0D891675EAA0}" type="slidenum">
              <a:rPr lang="en-US" altLang="zh-TW">
                <a:solidFill>
                  <a:srgbClr val="000000"/>
                </a:solidFill>
                <a:ea typeface="標楷體" panose="03000509000000000000" pitchFamily="65" charset="-120"/>
              </a:rPr>
              <a:pPr algn="r" eaLnBrk="1" hangingPunct="1">
                <a:spcBef>
                  <a:spcPct val="0"/>
                </a:spcBef>
              </a:pPr>
              <a:t>96</a:t>
            </a:fld>
            <a:endParaRPr lang="en-US" altLang="zh-TW" dirty="0">
              <a:solidFill>
                <a:srgbClr val="000000"/>
              </a:solidFill>
              <a:ea typeface="標楷體" panose="03000509000000000000" pitchFamily="65" charset="-120"/>
            </a:endParaRPr>
          </a:p>
        </p:txBody>
      </p:sp>
      <p:sp>
        <p:nvSpPr>
          <p:cNvPr id="150531" name="Rectangle 2"/>
          <p:cNvSpPr>
            <a:spLocks noGrp="1" noRot="1" noChangeAspect="1" noChangeArrowheads="1" noTextEdit="1"/>
          </p:cNvSpPr>
          <p:nvPr>
            <p:ph type="sldImg"/>
          </p:nvPr>
        </p:nvSpPr>
        <p:spPr>
          <a:xfrm>
            <a:off x="3263900" y="509588"/>
            <a:ext cx="3398838" cy="2549525"/>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5621697" y="6456325"/>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9181B7C5-0161-44B3-B32B-8BF86785EECE}" type="slidenum">
              <a:rPr lang="en-US" altLang="zh-TW">
                <a:solidFill>
                  <a:srgbClr val="000000"/>
                </a:solidFill>
                <a:ea typeface="標楷體" panose="03000509000000000000" pitchFamily="65" charset="-120"/>
              </a:rPr>
              <a:pPr algn="r" eaLnBrk="1" hangingPunct="1">
                <a:spcBef>
                  <a:spcPct val="0"/>
                </a:spcBef>
              </a:pPr>
              <a:t>97</a:t>
            </a:fld>
            <a:endParaRPr lang="en-US" altLang="zh-TW" dirty="0">
              <a:solidFill>
                <a:srgbClr val="000000"/>
              </a:solidFill>
              <a:ea typeface="標楷體" panose="03000509000000000000" pitchFamily="65" charset="-120"/>
            </a:endParaRPr>
          </a:p>
        </p:txBody>
      </p:sp>
      <p:sp>
        <p:nvSpPr>
          <p:cNvPr id="154627" name="Rectangle 2"/>
          <p:cNvSpPr>
            <a:spLocks noGrp="1" noRot="1" noChangeAspect="1" noChangeArrowheads="1" noTextEdit="1"/>
          </p:cNvSpPr>
          <p:nvPr>
            <p:ph type="sldImg"/>
          </p:nvPr>
        </p:nvSpPr>
        <p:spPr>
          <a:xfrm>
            <a:off x="3263900" y="509588"/>
            <a:ext cx="3398838" cy="2549525"/>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增加法源依據</a:t>
            </a:r>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98</a:t>
            </a:fld>
            <a:endParaRPr lang="zh-TW"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修改乳製品定義變成補充說明「乳製品」係指乳品類及乳品加工食品</a:t>
            </a:r>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99</a:t>
            </a:fld>
            <a:endParaRPr lang="zh-TW"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100</a:t>
            </a:fld>
            <a:endParaRPr lang="zh-TW"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101</a:t>
            </a:fld>
            <a:endParaRPr lang="zh-TW"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29</a:t>
            </a:fld>
            <a:endParaRPr lang="zh-TW"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增加該</a:t>
            </a:r>
            <a:r>
              <a:rPr lang="en-US" altLang="zh-TW" dirty="0" err="1" smtClean="0"/>
              <a:t>ppt</a:t>
            </a:r>
            <a:r>
              <a:rPr lang="zh-TW" altLang="en-US" dirty="0" smtClean="0"/>
              <a:t>全部內容</a:t>
            </a:r>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102</a:t>
            </a:fld>
            <a:endParaRPr lang="zh-TW" altLang="en-US" dirty="0"/>
          </a:p>
        </p:txBody>
      </p:sp>
    </p:spTree>
    <p:extLst>
      <p:ext uri="{BB962C8B-B14F-4D97-AF65-F5344CB8AC3E}">
        <p14:creationId xmlns:p14="http://schemas.microsoft.com/office/powerpoint/2010/main" val="341559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在新法部分，增加</a:t>
            </a:r>
            <a:r>
              <a:rPr lang="zh-TW" altLang="en-US" sz="1200" dirty="0" smtClean="0">
                <a:latin typeface="標楷體" panose="03000509000000000000" pitchFamily="65" charset="-120"/>
                <a:ea typeface="標楷體" panose="03000509000000000000" pitchFamily="65" charset="-120"/>
              </a:rPr>
              <a:t>以及營養素生理功能例句之食品之字句</a:t>
            </a:r>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103</a:t>
            </a:fld>
            <a:endParaRPr lang="zh-TW"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修改表格內容：新法部分修改為「特殊營養食品」由不適用本規定，修改成不受本規定限制、舊法部分增加一欄標題不適用本規定之食品</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A155F878-095A-4EE0-ABE2-722EF9E40CE2}" type="slidenum">
              <a:rPr lang="zh-TW" altLang="en-US" smtClean="0"/>
              <a:pPr/>
              <a:t>104</a:t>
            </a:fld>
            <a:endParaRPr lang="zh-TW"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105</a:t>
            </a:fld>
            <a:endParaRPr lang="en-US" altLang="zh-TW"/>
          </a:p>
        </p:txBody>
      </p:sp>
    </p:spTree>
    <p:extLst>
      <p:ext uri="{BB962C8B-B14F-4D97-AF65-F5344CB8AC3E}">
        <p14:creationId xmlns:p14="http://schemas.microsoft.com/office/powerpoint/2010/main" val="78000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31</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32</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7EA6EB-D69F-4F25-A699-6F0C48F54ED8}" type="slidenum">
              <a:rPr lang="en-US" altLang="zh-TW" smtClean="0"/>
              <a:pPr>
                <a:defRPr/>
              </a:pPr>
              <a:t>33</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pPr>
              <a:defRPr/>
            </a:pPr>
            <a:fld id="{1105A942-7C82-4EF4-A7AC-A1EA41BCD68D}" type="datetime1">
              <a:rPr lang="zh-TW" altLang="en-US" smtClean="0"/>
              <a:pPr>
                <a:defRPr/>
              </a:pPr>
              <a:t>2015/7/1</a:t>
            </a:fld>
            <a:endParaRPr lang="en-US" altLang="zh-TW"/>
          </a:p>
        </p:txBody>
      </p:sp>
      <p:sp>
        <p:nvSpPr>
          <p:cNvPr id="17" name="頁尾版面配置區 16"/>
          <p:cNvSpPr>
            <a:spLocks noGrp="1"/>
          </p:cNvSpPr>
          <p:nvPr>
            <p:ph type="ftr" sz="quarter" idx="11"/>
          </p:nvPr>
        </p:nvSpPr>
        <p:spPr bwMode="auto">
          <a:xfrm rot="5400000">
            <a:off x="7077269" y="4181669"/>
            <a:ext cx="3657600" cy="384048"/>
          </a:xfrm>
        </p:spPr>
        <p:txBody>
          <a:bodyPr/>
          <a:lstStyle/>
          <a:p>
            <a:pPr>
              <a:defRPr/>
            </a:pPr>
            <a:endParaRPr lang="en-US" altLang="zh-TW"/>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pPr>
              <a:defRPr/>
            </a:pPr>
            <a:fld id="{95F69032-D0FE-4C5C-B3BC-7227D45C5229}" type="slidenum">
              <a:rPr lang="zh-TW" altLang="en-US" smtClean="0"/>
              <a:pPr>
                <a:defRPr/>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F42B9B96-4C7D-45E8-B2D1-FC0B9AD6E2A9}" type="datetime1">
              <a:rPr lang="zh-TW" altLang="en-US" smtClean="0"/>
              <a:pPr>
                <a:defRPr/>
              </a:pPr>
              <a:t>2015/7/1</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0744EA5-6E57-41EA-993A-8C3B8B05363C}" type="slidenum">
              <a:rPr lang="zh-TW" altLang="en-US" smtClean="0"/>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C88D28FA-DB4E-4B21-B68A-3BE1C2642093}" type="datetime1">
              <a:rPr lang="zh-TW" altLang="en-US" smtClean="0"/>
              <a:pPr>
                <a:defRPr/>
              </a:pPr>
              <a:t>2015/7/1</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98E32405-3B05-479D-979A-BFEBB6310DA5}" type="slidenum">
              <a:rPr lang="zh-TW" altLang="en-US" smtClean="0"/>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pPr>
              <a:defRPr/>
            </a:pPr>
            <a:fld id="{9515F62B-1A26-4C81-B237-C8828974B2FC}" type="datetime1">
              <a:rPr lang="zh-TW" altLang="en-US" smtClean="0"/>
              <a:pPr>
                <a:defRPr/>
              </a:pPr>
              <a:t>2015/7/1</a:t>
            </a:fld>
            <a:endParaRPr lang="en-US" altLang="zh-TW"/>
          </a:p>
        </p:txBody>
      </p:sp>
      <p:sp>
        <p:nvSpPr>
          <p:cNvPr id="9" name="投影片編號版面配置區 8"/>
          <p:cNvSpPr>
            <a:spLocks noGrp="1"/>
          </p:cNvSpPr>
          <p:nvPr>
            <p:ph type="sldNum" sz="quarter" idx="15"/>
          </p:nvPr>
        </p:nvSpPr>
        <p:spPr/>
        <p:txBody>
          <a:bodyPr rtlCol="0"/>
          <a:lstStyle/>
          <a:p>
            <a:pPr>
              <a:defRPr/>
            </a:pPr>
            <a:fld id="{12386BAB-030F-45DD-B2B8-93CDE7C8D50C}" type="slidenum">
              <a:rPr lang="zh-TW" altLang="en-US" smtClean="0"/>
              <a:pPr>
                <a:defRPr/>
              </a:pPr>
              <a:t>‹#›</a:t>
            </a:fld>
            <a:endParaRPr lang="en-US" altLang="zh-TW"/>
          </a:p>
        </p:txBody>
      </p:sp>
      <p:sp>
        <p:nvSpPr>
          <p:cNvPr id="10" name="頁尾版面配置區 9"/>
          <p:cNvSpPr>
            <a:spLocks noGrp="1"/>
          </p:cNvSpPr>
          <p:nvPr>
            <p:ph type="ftr" sz="quarter" idx="16"/>
          </p:nvPr>
        </p:nvSpPr>
        <p:spPr/>
        <p:txBody>
          <a:bodyPr rtlCol="0"/>
          <a:lstStyle/>
          <a:p>
            <a:pPr>
              <a:defRPr/>
            </a:pPr>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pPr>
              <a:defRPr/>
            </a:pPr>
            <a:fld id="{F4CF077E-AA0B-4179-BBFE-2147F3D6A9D8}" type="datetime1">
              <a:rPr lang="zh-TW" altLang="en-US" smtClean="0"/>
              <a:pPr>
                <a:defRPr/>
              </a:pPr>
              <a:t>2015/7/1</a:t>
            </a:fld>
            <a:endParaRPr lang="en-US" altLang="zh-TW"/>
          </a:p>
        </p:txBody>
      </p:sp>
      <p:sp>
        <p:nvSpPr>
          <p:cNvPr id="5" name="頁尾版面配置區 4"/>
          <p:cNvSpPr>
            <a:spLocks noGrp="1"/>
          </p:cNvSpPr>
          <p:nvPr>
            <p:ph type="ftr" sz="quarter" idx="11"/>
          </p:nvPr>
        </p:nvSpPr>
        <p:spPr bwMode="auto">
          <a:xfrm rot="5400000">
            <a:off x="7077456" y="4178808"/>
            <a:ext cx="3657600" cy="384048"/>
          </a:xfrm>
        </p:spPr>
        <p:txBody>
          <a:bodyPr/>
          <a:lstStyle/>
          <a:p>
            <a:pPr>
              <a:defRPr/>
            </a:pPr>
            <a:endParaRPr lang="en-US" altLang="zh-TW"/>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pPr>
              <a:defRPr/>
            </a:pPr>
            <a:fld id="{7113F821-0D00-4F1A-B744-61F83C97BB3F}" type="slidenum">
              <a:rPr lang="zh-TW" altLang="en-US" smtClean="0"/>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pPr>
              <a:defRPr/>
            </a:pPr>
            <a:fld id="{E442DC9B-0F99-41EF-BCA1-235296507A21}" type="datetime1">
              <a:rPr lang="zh-TW" altLang="en-US" smtClean="0"/>
              <a:pPr>
                <a:defRPr/>
              </a:pPr>
              <a:t>2015/7/1</a:t>
            </a:fld>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D173E4E3-7E9D-4FC3-858C-0398127EC469}" type="slidenum">
              <a:rPr lang="zh-TW" altLang="en-US" smtClean="0"/>
              <a:pPr>
                <a:defRPr/>
              </a:pPr>
              <a:t>‹#›</a:t>
            </a:fld>
            <a:endParaRPr lang="en-US" altLang="zh-TW"/>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pPr>
              <a:defRPr/>
            </a:pPr>
            <a:fld id="{6C3CC869-6A29-416D-9E8B-BF12487CEC42}" type="datetime1">
              <a:rPr lang="zh-TW" altLang="en-US" smtClean="0"/>
              <a:pPr>
                <a:defRPr/>
              </a:pPr>
              <a:t>2015/7/1</a:t>
            </a:fld>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p:txBody>
          <a:bodyPr/>
          <a:lstStyle/>
          <a:p>
            <a:pPr>
              <a:defRPr/>
            </a:pPr>
            <a:fld id="{62F17C26-8ACB-40CD-BF49-9F2F04145B34}" type="slidenum">
              <a:rPr lang="zh-TW" altLang="en-US" smtClean="0"/>
              <a:pPr>
                <a:defRPr/>
              </a:pPr>
              <a:t>‹#›</a:t>
            </a:fld>
            <a:endParaRPr lang="en-US" altLang="zh-TW"/>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pPr>
              <a:defRPr/>
            </a:pPr>
            <a:fld id="{7588D793-1D81-4A31-B097-B2DCA57EA869}" type="datetime1">
              <a:rPr lang="zh-TW" altLang="en-US" smtClean="0"/>
              <a:pPr>
                <a:defRPr/>
              </a:pPr>
              <a:t>2015/7/1</a:t>
            </a:fld>
            <a:endParaRPr lang="en-US" altLang="zh-TW"/>
          </a:p>
        </p:txBody>
      </p:sp>
      <p:sp>
        <p:nvSpPr>
          <p:cNvPr id="7" name="投影片編號版面配置區 6"/>
          <p:cNvSpPr>
            <a:spLocks noGrp="1"/>
          </p:cNvSpPr>
          <p:nvPr>
            <p:ph type="sldNum" sz="quarter" idx="11"/>
          </p:nvPr>
        </p:nvSpPr>
        <p:spPr/>
        <p:txBody>
          <a:bodyPr rtlCol="0"/>
          <a:lstStyle/>
          <a:p>
            <a:pPr>
              <a:defRPr/>
            </a:pPr>
            <a:fld id="{62467A02-1815-4531-8712-E410B74122FC}" type="slidenum">
              <a:rPr lang="zh-TW" altLang="en-US" smtClean="0"/>
              <a:pPr>
                <a:defRPr/>
              </a:pPr>
              <a:t>‹#›</a:t>
            </a:fld>
            <a:endParaRPr lang="en-US" altLang="zh-TW"/>
          </a:p>
        </p:txBody>
      </p:sp>
      <p:sp>
        <p:nvSpPr>
          <p:cNvPr id="8" name="頁尾版面配置區 7"/>
          <p:cNvSpPr>
            <a:spLocks noGrp="1"/>
          </p:cNvSpPr>
          <p:nvPr>
            <p:ph type="ftr" sz="quarter" idx="12"/>
          </p:nvPr>
        </p:nvSpPr>
        <p:spPr/>
        <p:txBody>
          <a:bodyPr rtlCol="0"/>
          <a:lstStyle/>
          <a:p>
            <a:pPr>
              <a:defRPr/>
            </a:pP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471E474F-EB23-4C46-8135-A722E8A00FFC}" type="datetime1">
              <a:rPr lang="zh-TW" altLang="en-US" smtClean="0"/>
              <a:pPr>
                <a:defRPr/>
              </a:pPr>
              <a:t>2015/7/1</a:t>
            </a:fld>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
        <p:nvSpPr>
          <p:cNvPr id="4" name="投影片編號版面配置區 3"/>
          <p:cNvSpPr>
            <a:spLocks noGrp="1"/>
          </p:cNvSpPr>
          <p:nvPr>
            <p:ph type="sldNum" sz="quarter" idx="12"/>
          </p:nvPr>
        </p:nvSpPr>
        <p:spPr/>
        <p:txBody>
          <a:bodyPr/>
          <a:lstStyle/>
          <a:p>
            <a:pPr>
              <a:defRPr/>
            </a:pPr>
            <a:fld id="{B7DA7FB6-BBC8-4E22-92DB-5F4C231FF8B4}" type="slidenum">
              <a:rPr lang="zh-TW" altLang="en-US" smtClean="0"/>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pPr>
              <a:defRPr/>
            </a:pPr>
            <a:fld id="{0D101F30-76D8-4128-9410-B718CFB9D083}" type="datetime1">
              <a:rPr lang="zh-TW" altLang="en-US" smtClean="0"/>
              <a:pPr>
                <a:defRPr/>
              </a:pPr>
              <a:t>2015/7/1</a:t>
            </a:fld>
            <a:endParaRPr lang="en-US" altLang="zh-TW"/>
          </a:p>
        </p:txBody>
      </p:sp>
      <p:sp>
        <p:nvSpPr>
          <p:cNvPr id="22" name="投影片編號版面配置區 21"/>
          <p:cNvSpPr>
            <a:spLocks noGrp="1"/>
          </p:cNvSpPr>
          <p:nvPr>
            <p:ph type="sldNum" sz="quarter" idx="15"/>
          </p:nvPr>
        </p:nvSpPr>
        <p:spPr/>
        <p:txBody>
          <a:bodyPr rtlCol="0"/>
          <a:lstStyle/>
          <a:p>
            <a:pPr>
              <a:defRPr/>
            </a:pPr>
            <a:fld id="{84D25ABA-1063-4145-AA61-1462F151E5DB}" type="slidenum">
              <a:rPr lang="zh-TW" altLang="en-US" smtClean="0"/>
              <a:pPr>
                <a:defRPr/>
              </a:pPr>
              <a:t>‹#›</a:t>
            </a:fld>
            <a:endParaRPr lang="en-US" altLang="zh-TW"/>
          </a:p>
        </p:txBody>
      </p:sp>
      <p:sp>
        <p:nvSpPr>
          <p:cNvPr id="23" name="頁尾版面配置區 22"/>
          <p:cNvSpPr>
            <a:spLocks noGrp="1"/>
          </p:cNvSpPr>
          <p:nvPr>
            <p:ph type="ftr" sz="quarter" idx="16"/>
          </p:nvPr>
        </p:nvSpPr>
        <p:spPr/>
        <p:txBody>
          <a:bodyPr rtlCol="0"/>
          <a:lstStyle/>
          <a:p>
            <a:pPr>
              <a:defRPr/>
            </a:pPr>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pPr>
              <a:defRPr/>
            </a:pPr>
            <a:fld id="{82E40564-2051-4B14-AEED-634069E68923}" type="datetime1">
              <a:rPr lang="zh-TW" altLang="en-US" smtClean="0"/>
              <a:pPr>
                <a:defRPr/>
              </a:pPr>
              <a:t>2015/7/1</a:t>
            </a:fld>
            <a:endParaRPr lang="en-US" altLang="zh-TW"/>
          </a:p>
        </p:txBody>
      </p:sp>
      <p:sp>
        <p:nvSpPr>
          <p:cNvPr id="18" name="投影片編號版面配置區 17"/>
          <p:cNvSpPr>
            <a:spLocks noGrp="1"/>
          </p:cNvSpPr>
          <p:nvPr>
            <p:ph type="sldNum" sz="quarter" idx="11"/>
          </p:nvPr>
        </p:nvSpPr>
        <p:spPr/>
        <p:txBody>
          <a:bodyPr rtlCol="0"/>
          <a:lstStyle/>
          <a:p>
            <a:pPr>
              <a:defRPr/>
            </a:pPr>
            <a:fld id="{AF1ACAD2-BBED-4BE4-A52C-E32EECCB76F7}" type="slidenum">
              <a:rPr lang="zh-TW" altLang="en-US" smtClean="0"/>
              <a:pPr>
                <a:defRPr/>
              </a:pPr>
              <a:t>‹#›</a:t>
            </a:fld>
            <a:endParaRPr lang="en-US" altLang="zh-TW"/>
          </a:p>
        </p:txBody>
      </p:sp>
      <p:sp>
        <p:nvSpPr>
          <p:cNvPr id="21" name="頁尾版面配置區 20"/>
          <p:cNvSpPr>
            <a:spLocks noGrp="1"/>
          </p:cNvSpPr>
          <p:nvPr>
            <p:ph type="ftr" sz="quarter" idx="12"/>
          </p:nvPr>
        </p:nvSpPr>
        <p:spPr/>
        <p:txBody>
          <a:bodyPr rtlCol="0"/>
          <a:lstStyle/>
          <a:p>
            <a:pPr>
              <a:defRPr/>
            </a:pP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870D06F2-0352-436F-90B7-A34E5FCD002E}" type="datetime1">
              <a:rPr lang="zh-TW" altLang="en-US" smtClean="0"/>
              <a:pPr>
                <a:defRPr/>
              </a:pPr>
              <a:t>2015/7/1</a:t>
            </a:fld>
            <a:endParaRPr lang="en-US" altLang="zh-TW"/>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zh-TW"/>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00B85518-9511-4407-B54A-934714474295}" type="slidenum">
              <a:rPr lang="zh-TW" altLang="en-US" smtClean="0"/>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0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google.com.tw/url?sa=i&amp;rct=j&amp;q=&amp;esrc=s&amp;frm=1&amp;source=images&amp;cd=&amp;cad=rja&amp;uact=8&amp;ved=0CAcQjRw&amp;url=http://www.minshengsauce.com.tw/ecommerce/aeoe-ae-c-a/190g-160ml-1.html&amp;ei=AUEKVa33G4_o8AWK1IDYDg&amp;psig=AFQjCNGkeAVQrhT2mQ2f-QibabsSOx1jpA&amp;ust=1426821760891795" TargetMode="External"/><Relationship Id="rId7" Type="http://schemas.openxmlformats.org/officeDocument/2006/relationships/hyperlink" Target="http://www.google.com.tw/url?sa=i&amp;rct=j&amp;q=&amp;esrc=s&amp;frm=1&amp;source=images&amp;cd=&amp;cad=rja&amp;uact=8&amp;ved=0CAcQjRw&amp;url=http://webyp.url.com.tw/store?q%3Djec1djox&amp;ei=mkEKVajwF4uf8QWBrYCYCw&amp;psig=AFQjCNHnmmM51A-VtVa4TVnYGJvwo93a4g&amp;ust=142682190381607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www.google.com.tw/url?sa=i&amp;rct=j&amp;q=&amp;esrc=s&amp;frm=1&amp;source=images&amp;cd=&amp;cad=rja&amp;uact=8&amp;ved=0CAcQjRw&amp;url=http://www.cwnp.com.tw/forum.php?mod%3Dviewthread%26tid%3D9163&amp;ei=TUEKVZrLPNTX8gW_uoKICA&amp;psig=AFQjCNGKaTU8fvyaiBrdbMaM8HsWWZSU6w&amp;ust=1426821814308494" TargetMode="External"/><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image" Target="../media/image4.gif"/></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m.tw/url?sa=i&amp;rct=j&amp;q=&amp;esrc=s&amp;frm=1&amp;source=images&amp;cd=&amp;cad=rja&amp;uact=8&amp;ved=0CAcQjRw&amp;url=http://www.nature-time.com/product-list.asp?pd_type%3D316&amp;ei=TUoKVc7iBYaB8gWw_4KwCA&amp;psig=AFQjCNHzNouIZ4cWGshKMBlwUjIPP0oOIg&amp;ust=1426824079438137" TargetMode="External"/><Relationship Id="rId3" Type="http://schemas.openxmlformats.org/officeDocument/2006/relationships/image" Target="../media/image24.png"/><Relationship Id="rId7" Type="http://schemas.openxmlformats.org/officeDocument/2006/relationships/image" Target="../media/image26.jpeg"/><Relationship Id="rId2" Type="http://schemas.openxmlformats.org/officeDocument/2006/relationships/hyperlink" Target="http://www.google.com.tw/url?sa=i&amp;rct=j&amp;q=&amp;esrc=s&amp;frm=1&amp;source=images&amp;cd=&amp;cad=rja&amp;uact=8&amp;ved=0CAcQjRw&amp;url=http://www.linfuzhen.com/product/detail/%E6%9C%AC%E8%8D%89%E7%AC%AC%E4%B8%80%E5%AE%B6%EF%B8%BD%E6%9D%8F%E4%BB%81%E8%8C%B6%E7%B2%89%EF%B8%BE&amp;ei=-EgKVe_uIJD-8QXxp4CICg&amp;psig=AFQjCNHpAlmSGlkvbw4PFgGK6u5vBfymFw&amp;ust=1426823781452649" TargetMode="External"/><Relationship Id="rId1" Type="http://schemas.openxmlformats.org/officeDocument/2006/relationships/slideLayout" Target="../slideLayouts/slideLayout2.xml"/><Relationship Id="rId6" Type="http://schemas.openxmlformats.org/officeDocument/2006/relationships/hyperlink" Target="http://www.google.com.tw/url?sa=i&amp;rct=j&amp;q=&amp;esrc=s&amp;frm=1&amp;source=images&amp;cd=&amp;cad=rja&amp;uact=8&amp;ved=0CAcQjRw&amp;url=http://www.1688.com/tw/chanpin/-C3C0C2BBB5F7CEB6B7DB.html&amp;ei=7EkKVd_lAtfx8gWl0IDgCg&amp;psig=AFQjCNGjh_yNHoarrcnoc0tbX8jw_KnWqQ&amp;ust=1426824020387432" TargetMode="External"/><Relationship Id="rId5" Type="http://schemas.openxmlformats.org/officeDocument/2006/relationships/image" Target="../media/image25.jpeg"/><Relationship Id="rId10" Type="http://schemas.openxmlformats.org/officeDocument/2006/relationships/image" Target="../media/image4.gif"/><Relationship Id="rId4" Type="http://schemas.openxmlformats.org/officeDocument/2006/relationships/hyperlink" Target="http://www.google.com.tw/url?sa=i&amp;rct=j&amp;q=&amp;esrc=s&amp;frm=1&amp;source=images&amp;cd=&amp;cad=rja&amp;uact=8&amp;ved=0CAcQjRw&amp;url=http://www.justbook.com.tw:8081/sublist.asp?LarCode%3DB1%E7%BE%8E%E9%A3%9F%E9%A5%97%E5%AE%B4%26MidCode%3D%E9%A3%B2%E6%96%99/%E6%B2%96%E6%B3%A1%E9%A3%B2%E5%93%81%26page%3D8&amp;ei=u0kKVa2VBcXi8AW21ID4Cw&amp;psig=AFQjCNETJhBOMbAtaliqyB7hJ7C2s-k-vA&amp;ust=1426823865858503" TargetMode="External"/><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www.google.com.tw/url?sa=i&amp;rct=j&amp;q=&amp;esrc=s&amp;frm=1&amp;source=images&amp;cd=&amp;cad=rja&amp;uact=8&amp;ved=0CAcQjRw&amp;url=https://tw.mall.yahoo.com/152983901-category.html&amp;ei=Z5oKVbnMFOLAmQW9-YGQDQ&amp;psig=AFQjCNElqKIVCDuY-DhOCXTQtn6mp_TKZw&amp;ust=1426844478716848" TargetMode="External"/><Relationship Id="rId7" Type="http://schemas.openxmlformats.org/officeDocument/2006/relationships/hyperlink" Target="https://www.google.com.tw/url?sa=i&amp;rct=j&amp;q=&amp;esrc=s&amp;frm=1&amp;source=images&amp;cd=&amp;cad=rja&amp;uact=8&amp;ved=0CAcQjRw&amp;url=https://tw.buy.yahoo.com/gdsale/%E8%88%B9%E4%BA%95%E9%85%B8%E7%97%9B%E6%8C%89%E6%91%A9%E6%A9%9F%E5%B0%88%E7%94%A8%E6%89%8B%E5%AF%AB%E8%B2%BC%E7%89%87%E5%BF%83%E6%84%8F%E7%B5%84-5171787.html&amp;ei=ipwKVebGK8PsmAXtzIDIAQ&amp;psig=AFQjCNHvNpsj_Vt4uYKPWLDOv1_7r8PhKg&amp;ust=142684512933118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google.com.tw/url?sa=i&amp;rct=j&amp;q=&amp;esrc=s&amp;frm=1&amp;source=images&amp;cd=&amp;cad=rja&amp;uact=8&amp;ved=0CAcQjRw&amp;url=http://www.08logo.com/baozhuang.asp&amp;ei=7poKVY3SCMbdmAXan4HoBw&amp;psig=AFQjCNFBqX9Q16euq-0GHuY6rEax3oU-tg&amp;ust=1426844699939883" TargetMode="External"/><Relationship Id="rId4" Type="http://schemas.openxmlformats.org/officeDocument/2006/relationships/image" Target="../media/image31.jpeg"/><Relationship Id="rId9"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www.mtmd.tw/mtmd_8054.htm&amp;ei=FUcKVbrbGsTz8gXEgIFQ&amp;psig=AFQjCNHmZhMdokOLhcFe8JYzHaZpWNuRag&amp;ust=1426823298674351"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oogle.com.tw/url?sa=i&amp;rct=j&amp;q=&amp;esrc=s&amp;frm=1&amp;source=images&amp;cd=&amp;cad=rja&amp;uact=8&amp;ved=0CAcQjRw&amp;url=http://www.pcstore.com.tw/goodluck/M00771075.htm&amp;ei=_Gs3VcTtE4iO8QWIi4CIDw&amp;psig=AFQjCNEyAN9Vise03gshjxnkwdVCq8jrEg&amp;ust=1429781829913965" TargetMode="External"/><Relationship Id="rId5" Type="http://schemas.openxmlformats.org/officeDocument/2006/relationships/image" Target="../media/image35.jpeg"/><Relationship Id="rId4" Type="http://schemas.openxmlformats.org/officeDocument/2006/relationships/hyperlink" Target="http://www.google.com.tw/url?sa=i&amp;rct=j&amp;q=&amp;esrc=s&amp;frm=1&amp;source=images&amp;cd=&amp;cad=rja&amp;uact=8&amp;ved=0CAcQjRw&amp;url=http://blog.yam.com/s43mam92o3b/article/62083938&amp;ei=VWs3VZivBYWF8gWTrIDYDw&amp;psig=AFQjCNHeW0uB7h_5NPYeJky9wsBe2d80Gg&amp;ust=1429781681105246"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076623087.tranews.com/&amp;ei=3iMKVeb6Bsvz8gW7y4HQDQ&amp;psig=AFQjCNFhmGUqvIacqE9LVNitJIehplIVlQ&amp;ust=1426814273381501"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descr="f dfea ru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79512" y="1268760"/>
            <a:ext cx="4752528" cy="1775048"/>
          </a:xfrm>
        </p:spPr>
        <p:txBody>
          <a:bodyPr>
            <a:normAutofit/>
          </a:bodyPr>
          <a:lstStyle/>
          <a:p>
            <a:pPr algn="ctr"/>
            <a:r>
              <a:rPr lang="zh-TW" altLang="en-US" sz="4000" dirty="0">
                <a:solidFill>
                  <a:srgbClr val="7030A0"/>
                </a:solidFill>
                <a:latin typeface="Calibri" panose="020F0502020204030204" pitchFamily="34" charset="0"/>
                <a:ea typeface="標楷體" panose="03000509000000000000" pitchFamily="65" charset="-120"/>
              </a:rPr>
              <a:t>包裝</a:t>
            </a:r>
            <a:r>
              <a:rPr lang="zh-TW" altLang="zh-TW" sz="4000" dirty="0">
                <a:solidFill>
                  <a:srgbClr val="7030A0"/>
                </a:solidFill>
                <a:latin typeface="Calibri" panose="020F0502020204030204" pitchFamily="34" charset="0"/>
                <a:ea typeface="標楷體" panose="03000509000000000000" pitchFamily="65" charset="-120"/>
              </a:rPr>
              <a:t>食品營養標示及營養</a:t>
            </a:r>
            <a:r>
              <a:rPr lang="zh-TW" altLang="zh-TW" sz="4000" dirty="0" smtClean="0">
                <a:solidFill>
                  <a:srgbClr val="7030A0"/>
                </a:solidFill>
                <a:latin typeface="Calibri" panose="020F0502020204030204" pitchFamily="34" charset="0"/>
                <a:ea typeface="標楷體" panose="03000509000000000000" pitchFamily="65" charset="-120"/>
              </a:rPr>
              <a:t>宣稱</a:t>
            </a:r>
            <a:r>
              <a:rPr lang="zh-TW" altLang="en-US" sz="4000" dirty="0" smtClean="0">
                <a:solidFill>
                  <a:srgbClr val="7030A0"/>
                </a:solidFill>
                <a:latin typeface="Calibri" panose="020F0502020204030204" pitchFamily="34" charset="0"/>
                <a:ea typeface="標楷體" panose="03000509000000000000" pitchFamily="65" charset="-120"/>
              </a:rPr>
              <a:t>說明</a:t>
            </a:r>
            <a:endParaRPr lang="zh-TW" altLang="en-US" sz="3600" dirty="0">
              <a:solidFill>
                <a:srgbClr val="002060"/>
              </a:solidFill>
              <a:latin typeface="標楷體" panose="03000509000000000000" pitchFamily="65" charset="-120"/>
              <a:ea typeface="標楷體" panose="03000509000000000000" pitchFamily="65" charset="-120"/>
              <a:cs typeface="+mn-cs"/>
            </a:endParaRPr>
          </a:p>
        </p:txBody>
      </p:sp>
      <p:pic>
        <p:nvPicPr>
          <p:cNvPr id="4" name="Picture 2" descr="C:\Users\401\Pictures\衛生福利部logo\署含全銜.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215734"/>
            <a:ext cx="3780981" cy="1370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827089" y="-243408"/>
            <a:ext cx="7417320" cy="1143001"/>
          </a:xfrm>
        </p:spPr>
        <p:txBody>
          <a:bodyPr>
            <a:normAutofit/>
          </a:bodyPr>
          <a:lstStyle/>
          <a:p>
            <a:pPr algn="ctr"/>
            <a:r>
              <a:rPr kumimoji="1" lang="zh-TW" altLang="en-US" sz="3600" b="1" dirty="0">
                <a:solidFill>
                  <a:srgbClr val="006600"/>
                </a:solidFill>
                <a:latin typeface="標楷體" panose="03000509000000000000" pitchFamily="65" charset="-120"/>
                <a:ea typeface="標楷體" panose="03000509000000000000" pitchFamily="65" charset="-120"/>
                <a:cs typeface="+mn-cs"/>
              </a:rPr>
              <a:t>法源依據</a:t>
            </a:r>
            <a:r>
              <a:rPr kumimoji="1" lang="en-US" altLang="zh-TW" sz="3600" b="1" dirty="0">
                <a:solidFill>
                  <a:srgbClr val="006600"/>
                </a:solidFill>
                <a:latin typeface="標楷體" panose="03000509000000000000" pitchFamily="65" charset="-120"/>
                <a:ea typeface="標楷體" panose="03000509000000000000" pitchFamily="65" charset="-120"/>
                <a:cs typeface="+mn-cs"/>
              </a:rPr>
              <a:t>:</a:t>
            </a:r>
            <a:r>
              <a:rPr kumimoji="1" lang="zh-TW" altLang="en-US" sz="3600" b="1" dirty="0">
                <a:solidFill>
                  <a:srgbClr val="006600"/>
                </a:solidFill>
                <a:latin typeface="標楷體" panose="03000509000000000000" pitchFamily="65" charset="-120"/>
                <a:ea typeface="標楷體" panose="03000509000000000000" pitchFamily="65" charset="-120"/>
                <a:cs typeface="+mn-cs"/>
              </a:rPr>
              <a:t>食品安全衛生管理法</a:t>
            </a:r>
          </a:p>
        </p:txBody>
      </p:sp>
      <p:sp>
        <p:nvSpPr>
          <p:cNvPr id="9220" name="文字方塊 6"/>
          <p:cNvSpPr txBox="1">
            <a:spLocks noChangeArrowheads="1"/>
          </p:cNvSpPr>
          <p:nvPr/>
        </p:nvSpPr>
        <p:spPr bwMode="auto">
          <a:xfrm>
            <a:off x="539750" y="981075"/>
            <a:ext cx="82804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000" b="1">
                <a:latin typeface="標楷體" pitchFamily="65" charset="-120"/>
                <a:ea typeface="標楷體" pitchFamily="65" charset="-120"/>
              </a:rPr>
              <a:t>第二十二條　食品之容器或外包裝，應以中文及通用符號，明顯標示</a:t>
            </a:r>
            <a:endParaRPr lang="en-US" altLang="zh-TW" sz="2000" b="1">
              <a:latin typeface="標楷體" pitchFamily="65" charset="-120"/>
              <a:ea typeface="標楷體" pitchFamily="65" charset="-120"/>
            </a:endParaRPr>
          </a:p>
          <a:p>
            <a:pPr eaLnBrk="1" hangingPunct="1">
              <a:spcBef>
                <a:spcPct val="0"/>
              </a:spcBef>
              <a:buClrTx/>
              <a:buSzTx/>
              <a:buFontTx/>
              <a:buNone/>
            </a:pPr>
            <a:r>
              <a:rPr lang="en-US" altLang="zh-TW" sz="2000" b="1">
                <a:latin typeface="標楷體" pitchFamily="65" charset="-120"/>
                <a:ea typeface="標楷體" pitchFamily="65" charset="-120"/>
              </a:rPr>
              <a:t>            </a:t>
            </a:r>
            <a:r>
              <a:rPr lang="zh-TW" altLang="en-US" sz="2000" b="1">
                <a:latin typeface="標楷體" pitchFamily="65" charset="-120"/>
                <a:ea typeface="標楷體" pitchFamily="65" charset="-120"/>
              </a:rPr>
              <a:t>下列事項：</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一、品名。</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二、內容物名稱；其為二種以上混合物時，應依其含量多寡由高至低分</a:t>
            </a: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別標示之。</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三、淨重、容量或數量。</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四、食品添加物名稱；混合二種以上食品添加物，以功能性命名者，應</a:t>
            </a:r>
            <a:endParaRPr lang="en-US" altLang="zh-TW" sz="1800" b="1">
              <a:latin typeface="標楷體" pitchFamily="65" charset="-120"/>
              <a:ea typeface="標楷體" pitchFamily="65" charset="-120"/>
            </a:endParaRP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分別標明添加物名稱。</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五、製造廠商或臺灣負責廠商名稱、電話號碼及地址。</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六、原產地（國）。</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七、有效日期。</a:t>
            </a:r>
          </a:p>
          <a:p>
            <a:pPr eaLnBrk="1" hangingPunct="1">
              <a:spcBef>
                <a:spcPct val="0"/>
              </a:spcBef>
              <a:buClrTx/>
              <a:buSzTx/>
              <a:buFontTx/>
              <a:buNone/>
            </a:pPr>
            <a:r>
              <a:rPr lang="en-US" altLang="zh-TW" sz="1800" b="1">
                <a:solidFill>
                  <a:srgbClr val="FF0000"/>
                </a:solidFill>
                <a:latin typeface="標楷體" pitchFamily="65" charset="-120"/>
                <a:ea typeface="標楷體" pitchFamily="65" charset="-120"/>
              </a:rPr>
              <a:t>	</a:t>
            </a:r>
            <a:r>
              <a:rPr lang="zh-TW" altLang="en-US" sz="1800" b="1" u="sng">
                <a:solidFill>
                  <a:srgbClr val="FF0000"/>
                </a:solidFill>
                <a:latin typeface="標楷體" pitchFamily="65" charset="-120"/>
                <a:ea typeface="標楷體" pitchFamily="65" charset="-120"/>
              </a:rPr>
              <a:t>八、營養標示。</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九、含基因改造食品原料。</a:t>
            </a:r>
          </a:p>
          <a:p>
            <a:pPr eaLnBrk="1" hangingPunct="1">
              <a:spcBef>
                <a:spcPct val="0"/>
              </a:spcBef>
              <a:buClrTx/>
              <a:buSzTx/>
              <a:buFontTx/>
              <a:buNone/>
            </a:pPr>
            <a:r>
              <a:rPr lang="en-US" altLang="zh-TW" sz="1800" b="1">
                <a:latin typeface="標楷體" pitchFamily="65" charset="-120"/>
                <a:ea typeface="標楷體" pitchFamily="65" charset="-120"/>
              </a:rPr>
              <a:t>	</a:t>
            </a:r>
            <a:r>
              <a:rPr lang="zh-TW" altLang="en-US" sz="1800" b="1">
                <a:latin typeface="標楷體" pitchFamily="65" charset="-120"/>
                <a:ea typeface="標楷體" pitchFamily="65" charset="-120"/>
              </a:rPr>
              <a:t>十、其他經中央主管機關公告之事項。</a:t>
            </a:r>
            <a:endParaRPr lang="en-US" altLang="zh-TW" sz="1800" b="1">
              <a:latin typeface="標楷體" pitchFamily="65" charset="-120"/>
              <a:ea typeface="標楷體" pitchFamily="65" charset="-120"/>
            </a:endParaRPr>
          </a:p>
          <a:p>
            <a:pPr eaLnBrk="1" hangingPunct="1">
              <a:spcBef>
                <a:spcPct val="0"/>
              </a:spcBef>
              <a:buClrTx/>
              <a:buSzTx/>
              <a:buFontTx/>
              <a:buNone/>
            </a:pPr>
            <a:endParaRPr lang="zh-TW" altLang="en-US" sz="1100" b="1">
              <a:latin typeface="標楷體" pitchFamily="65" charset="-120"/>
              <a:ea typeface="標楷體" pitchFamily="65" charset="-120"/>
            </a:endParaRPr>
          </a:p>
          <a:p>
            <a:pPr eaLnBrk="1" hangingPunct="1">
              <a:spcBef>
                <a:spcPct val="0"/>
              </a:spcBef>
              <a:buClrTx/>
              <a:buSzTx/>
              <a:buFontTx/>
              <a:buNone/>
            </a:pPr>
            <a:r>
              <a:rPr lang="zh-TW" altLang="en-US" sz="2000" b="1">
                <a:latin typeface="標楷體" pitchFamily="65" charset="-120"/>
                <a:ea typeface="標楷體" pitchFamily="65" charset="-120"/>
              </a:rPr>
              <a:t>前項第二款內容物之主成分應標明所佔百分比，其應標示之產品、主成分項目、標示內容、方式及各該產品實施日期，由中央主管機關另定之。</a:t>
            </a:r>
            <a:endParaRPr lang="en-US" altLang="zh-TW" sz="2000" b="1">
              <a:latin typeface="標楷體" pitchFamily="65" charset="-120"/>
              <a:ea typeface="標楷體" pitchFamily="65" charset="-120"/>
            </a:endParaRPr>
          </a:p>
          <a:p>
            <a:pPr eaLnBrk="1" hangingPunct="1">
              <a:spcBef>
                <a:spcPct val="0"/>
              </a:spcBef>
              <a:buClrTx/>
              <a:buSzTx/>
              <a:buFontTx/>
              <a:buNone/>
            </a:pPr>
            <a:endParaRPr lang="zh-TW" altLang="en-US" sz="1100" b="1">
              <a:latin typeface="標楷體" pitchFamily="65" charset="-120"/>
              <a:ea typeface="標楷體" pitchFamily="65" charset="-120"/>
            </a:endParaRPr>
          </a:p>
          <a:p>
            <a:pPr eaLnBrk="1" hangingPunct="1">
              <a:spcBef>
                <a:spcPct val="0"/>
              </a:spcBef>
              <a:buClrTx/>
              <a:buSzTx/>
              <a:buFontTx/>
              <a:buNone/>
            </a:pPr>
            <a:r>
              <a:rPr lang="zh-TW" altLang="en-US" sz="2000" b="1">
                <a:solidFill>
                  <a:srgbClr val="FF0000"/>
                </a:solidFill>
                <a:latin typeface="標楷體" pitchFamily="65" charset="-120"/>
                <a:ea typeface="標楷體" pitchFamily="65" charset="-120"/>
              </a:rPr>
              <a:t>第一項</a:t>
            </a:r>
            <a:r>
              <a:rPr lang="zh-TW" altLang="en-US" sz="2000" b="1" u="sng">
                <a:solidFill>
                  <a:srgbClr val="FF0000"/>
                </a:solidFill>
                <a:latin typeface="標楷體" pitchFamily="65" charset="-120"/>
                <a:ea typeface="標楷體" pitchFamily="65" charset="-120"/>
              </a:rPr>
              <a:t>第八款</a:t>
            </a:r>
            <a:r>
              <a:rPr lang="zh-TW" altLang="en-US" sz="2000" b="1">
                <a:latin typeface="標楷體" pitchFamily="65" charset="-120"/>
                <a:ea typeface="標楷體" pitchFamily="65" charset="-120"/>
              </a:rPr>
              <a:t>及第九款</a:t>
            </a:r>
            <a:r>
              <a:rPr lang="zh-TW" altLang="en-US" sz="2000" b="1">
                <a:solidFill>
                  <a:srgbClr val="FF0000"/>
                </a:solidFill>
                <a:latin typeface="標楷體" pitchFamily="65" charset="-120"/>
                <a:ea typeface="標楷體" pitchFamily="65" charset="-120"/>
              </a:rPr>
              <a:t>標示之應遵行事項，由中央主管機關公告之。</a:t>
            </a:r>
          </a:p>
        </p:txBody>
      </p:sp>
      <p:sp>
        <p:nvSpPr>
          <p:cNvPr id="5" name="投影片編號版面配置區 3"/>
          <p:cNvSpPr>
            <a:spLocks noGrp="1"/>
          </p:cNvSpPr>
          <p:nvPr>
            <p:ph type="sldNum" sz="quarter" idx="15"/>
          </p:nvPr>
        </p:nvSpPr>
        <p:spPr>
          <a:xfrm>
            <a:off x="8129016" y="5734050"/>
            <a:ext cx="609600" cy="521208"/>
          </a:xfr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10</a:t>
            </a:fld>
            <a:endParaRPr kumimoji="0" lang="en-US" altLang="zh-TW" sz="1400" dirty="0" smtClean="0">
              <a:solidFill>
                <a:schemeClr val="bg1"/>
              </a:solidFill>
            </a:endParaRPr>
          </a:p>
        </p:txBody>
      </p:sp>
    </p:spTree>
    <p:extLst>
      <p:ext uri="{BB962C8B-B14F-4D97-AF65-F5344CB8AC3E}">
        <p14:creationId xmlns:p14="http://schemas.microsoft.com/office/powerpoint/2010/main" val="1319565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latin typeface="Calibri" panose="020F0502020204030204" pitchFamily="34" charset="0"/>
                <a:ea typeface="標楷體" panose="03000509000000000000" pitchFamily="65" charset="-120"/>
              </a:rPr>
              <a:t>新法 </a:t>
            </a:r>
            <a:r>
              <a:rPr lang="en-US" altLang="zh-TW" sz="2800" b="1" dirty="0" smtClean="0">
                <a:latin typeface="Calibri" panose="020F0502020204030204" pitchFamily="34" charset="0"/>
                <a:ea typeface="標楷體" panose="03000509000000000000" pitchFamily="65" charset="-120"/>
              </a:rPr>
              <a:t>vs. </a:t>
            </a:r>
            <a:r>
              <a:rPr lang="zh-TW" altLang="en-US" sz="2800" b="1" dirty="0">
                <a:latin typeface="Calibri" panose="020F0502020204030204" pitchFamily="34" charset="0"/>
                <a:ea typeface="標楷體" panose="03000509000000000000" pitchFamily="65" charset="-120"/>
              </a:rPr>
              <a:t>舊</a:t>
            </a:r>
            <a:r>
              <a:rPr lang="zh-TW" altLang="en-US" sz="2800" b="1" dirty="0" smtClean="0">
                <a:latin typeface="Calibri" panose="020F0502020204030204" pitchFamily="34" charset="0"/>
                <a:ea typeface="標楷體" panose="03000509000000000000" pitchFamily="65" charset="-120"/>
              </a:rPr>
              <a:t>法</a:t>
            </a:r>
            <a:endParaRPr lang="zh-TW" altLang="en-US" sz="2800" b="1" dirty="0">
              <a:latin typeface="Calibri" panose="020F0502020204030204" pitchFamily="34" charset="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468287141"/>
              </p:ext>
            </p:extLst>
          </p:nvPr>
        </p:nvGraphicFramePr>
        <p:xfrm>
          <a:off x="323527" y="1592804"/>
          <a:ext cx="8496945" cy="4463156"/>
        </p:xfrm>
        <a:graphic>
          <a:graphicData uri="http://schemas.openxmlformats.org/drawingml/2006/table">
            <a:tbl>
              <a:tblPr firstRow="1" bandRow="1">
                <a:tableStyleId>{5C22544A-7EE6-4342-B048-85BDC9FD1C3A}</a:tableStyleId>
              </a:tblPr>
              <a:tblGrid>
                <a:gridCol w="504057"/>
                <a:gridCol w="4608512"/>
                <a:gridCol w="3384376"/>
              </a:tblGrid>
              <a:tr h="424556">
                <a:tc>
                  <a:txBody>
                    <a:bodyPr/>
                    <a:lstStyle/>
                    <a:p>
                      <a:endParaRPr lang="zh-TW"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900" dirty="0" smtClean="0">
                          <a:solidFill>
                            <a:schemeClr val="tx1"/>
                          </a:solidFill>
                          <a:latin typeface="標楷體" pitchFamily="65" charset="-120"/>
                          <a:ea typeface="標楷體" pitchFamily="65" charset="-120"/>
                        </a:rPr>
                        <a:t>新法</a:t>
                      </a:r>
                      <a:endParaRPr lang="zh-TW" altLang="en-US" sz="19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900" dirty="0" smtClean="0">
                          <a:solidFill>
                            <a:schemeClr val="tx1"/>
                          </a:solidFill>
                          <a:latin typeface="標楷體" pitchFamily="65" charset="-120"/>
                          <a:ea typeface="標楷體" pitchFamily="65" charset="-120"/>
                        </a:rPr>
                        <a:t>舊法</a:t>
                      </a:r>
                      <a:endParaRPr lang="zh-TW" altLang="en-US" sz="19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1708">
                <a:tc>
                  <a:txBody>
                    <a:bodyPr/>
                    <a:lstStyle/>
                    <a:p>
                      <a:r>
                        <a:rPr lang="zh-TW" altLang="en-US" sz="2000" b="1" dirty="0" smtClean="0">
                          <a:latin typeface="標楷體" panose="03000509000000000000" pitchFamily="65" charset="-120"/>
                          <a:ea typeface="標楷體" panose="03000509000000000000" pitchFamily="65" charset="-120"/>
                        </a:rPr>
                        <a:t>含碘鹽</a:t>
                      </a:r>
                      <a:endParaRPr lang="en-US" altLang="zh-TW" sz="2000" b="1" dirty="0" smtClean="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zh-TW" altLang="en-US" sz="1900" dirty="0" smtClean="0">
                          <a:latin typeface="Calibri" panose="020F0502020204030204" pitchFamily="34" charset="0"/>
                          <a:ea typeface="標楷體" panose="03000509000000000000" pitchFamily="65" charset="-120"/>
                        </a:rPr>
                        <a:t>宣稱</a:t>
                      </a:r>
                      <a:r>
                        <a:rPr lang="zh-TW" altLang="en-US" sz="1900" b="1" dirty="0" smtClean="0">
                          <a:solidFill>
                            <a:srgbClr val="FF0000"/>
                          </a:solidFill>
                          <a:latin typeface="Calibri" panose="020F0502020204030204" pitchFamily="34" charset="0"/>
                          <a:ea typeface="標楷體" panose="03000509000000000000" pitchFamily="65" charset="-120"/>
                        </a:rPr>
                        <a:t>「碘鹽」、「含碘鹽」或是「加碘鹽」</a:t>
                      </a:r>
                      <a:r>
                        <a:rPr lang="zh-TW" altLang="en-US" sz="1900" dirty="0" smtClean="0">
                          <a:latin typeface="Calibri" panose="020F0502020204030204" pitchFamily="34" charset="0"/>
                          <a:ea typeface="標楷體" panose="03000509000000000000" pitchFamily="65" charset="-120"/>
                        </a:rPr>
                        <a:t>等同意義字之鹽品，除碘含量必須達到或超過百萬分之十二，亦須符合「食品添加物使用範圍及限量暨規格標準」，並加註標示醒語：「本產品含有碘，為必須營養素之一，但不適用於高碘性甲狀腺機能亢進患者及碘</a:t>
                      </a:r>
                      <a:r>
                        <a:rPr lang="en-US" altLang="zh-TW" sz="1900" dirty="0" smtClean="0">
                          <a:latin typeface="Calibri" panose="020F0502020204030204" pitchFamily="34" charset="0"/>
                          <a:ea typeface="標楷體" panose="03000509000000000000" pitchFamily="65" charset="-120"/>
                        </a:rPr>
                        <a:t>131</a:t>
                      </a:r>
                      <a:r>
                        <a:rPr lang="zh-TW" altLang="en-US" sz="1900" dirty="0" smtClean="0">
                          <a:latin typeface="Calibri" panose="020F0502020204030204" pitchFamily="34" charset="0"/>
                          <a:ea typeface="標楷體" panose="03000509000000000000" pitchFamily="65" charset="-120"/>
                        </a:rPr>
                        <a:t>放射治療患者。」</a:t>
                      </a:r>
                      <a:endParaRPr lang="zh-TW" altLang="en-US" sz="1900"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900" dirty="0" smtClean="0">
                          <a:latin typeface="標楷體" panose="03000509000000000000" pitchFamily="65" charset="-120"/>
                          <a:ea typeface="標楷體" panose="03000509000000000000" pitchFamily="65" charset="-120"/>
                        </a:rPr>
                        <a:t>-</a:t>
                      </a:r>
                      <a:endParaRPr lang="zh-TW" altLang="en-US" sz="19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244">
                <a:tc>
                  <a:txBody>
                    <a:bodyPr/>
                    <a:lstStyle/>
                    <a:p>
                      <a:r>
                        <a:rPr lang="zh-TW" altLang="en-US" sz="2000" b="1" dirty="0" smtClean="0">
                          <a:latin typeface="標楷體" panose="03000509000000000000" pitchFamily="65" charset="-120"/>
                          <a:ea typeface="標楷體" panose="03000509000000000000" pitchFamily="65" charset="-120"/>
                        </a:rPr>
                        <a:t>膠囊錠狀食品</a:t>
                      </a:r>
                      <a:endParaRPr lang="zh-TW" altLang="en-US" sz="20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zh-TW" altLang="en-US" sz="1900" dirty="0" smtClean="0">
                          <a:latin typeface="Calibri" panose="020F0502020204030204" pitchFamily="34" charset="0"/>
                          <a:ea typeface="標楷體" panose="03000509000000000000" pitchFamily="65" charset="-120"/>
                        </a:rPr>
                        <a:t>形態屬膠囊狀、錠狀且標示有每日食用限量之食品，每日最低攝取量達到或超過表三第二欄所示之量時，得作「高、多、強化、富含」之宣稱；每日最低攝取量達到或超過表四第二欄所示之量時，得作「來源、供給、含、含有」之宣稱。</a:t>
                      </a:r>
                      <a:endParaRPr lang="zh-TW" altLang="en-US" sz="1900"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900" dirty="0" smtClean="0">
                          <a:latin typeface="標楷體" panose="03000509000000000000" pitchFamily="65" charset="-120"/>
                          <a:ea typeface="標楷體" panose="03000509000000000000" pitchFamily="65" charset="-120"/>
                        </a:rPr>
                        <a:t>-</a:t>
                      </a:r>
                      <a:endParaRPr lang="zh-TW" altLang="en-US" sz="19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100</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1690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latin typeface="Calibri" panose="020F0502020204030204" pitchFamily="34" charset="0"/>
                <a:ea typeface="標楷體" panose="03000509000000000000" pitchFamily="65" charset="-120"/>
              </a:rPr>
              <a:t>新法 </a:t>
            </a:r>
            <a:r>
              <a:rPr lang="en-US" altLang="zh-TW" sz="2800" b="1" dirty="0" smtClean="0">
                <a:latin typeface="Calibri" panose="020F0502020204030204" pitchFamily="34" charset="0"/>
                <a:ea typeface="標楷體" panose="03000509000000000000" pitchFamily="65" charset="-120"/>
              </a:rPr>
              <a:t>vs. </a:t>
            </a:r>
            <a:r>
              <a:rPr lang="zh-TW" altLang="en-US" sz="2800" b="1" dirty="0">
                <a:latin typeface="Calibri" panose="020F0502020204030204" pitchFamily="34" charset="0"/>
                <a:ea typeface="標楷體" panose="03000509000000000000" pitchFamily="65" charset="-120"/>
              </a:rPr>
              <a:t>舊</a:t>
            </a:r>
            <a:r>
              <a:rPr lang="zh-TW" altLang="en-US" sz="2800" b="1" dirty="0" smtClean="0">
                <a:latin typeface="Calibri" panose="020F0502020204030204" pitchFamily="34" charset="0"/>
                <a:ea typeface="標楷體" panose="03000509000000000000" pitchFamily="65" charset="-120"/>
              </a:rPr>
              <a:t>法</a:t>
            </a:r>
            <a:endParaRPr lang="zh-TW" altLang="en-US" sz="2800" b="1" dirty="0">
              <a:latin typeface="Calibri" panose="020F0502020204030204" pitchFamily="34" charset="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66890937"/>
              </p:ext>
            </p:extLst>
          </p:nvPr>
        </p:nvGraphicFramePr>
        <p:xfrm>
          <a:off x="323528" y="1484783"/>
          <a:ext cx="8496945" cy="4846320"/>
        </p:xfrm>
        <a:graphic>
          <a:graphicData uri="http://schemas.openxmlformats.org/drawingml/2006/table">
            <a:tbl>
              <a:tblPr firstRow="1" bandRow="1">
                <a:tableStyleId>{5C22544A-7EE6-4342-B048-85BDC9FD1C3A}</a:tableStyleId>
              </a:tblPr>
              <a:tblGrid>
                <a:gridCol w="504057"/>
                <a:gridCol w="4104457"/>
                <a:gridCol w="3888431"/>
              </a:tblGrid>
              <a:tr h="359216">
                <a:tc>
                  <a:txBody>
                    <a:bodyPr/>
                    <a:lstStyle/>
                    <a:p>
                      <a:endParaRPr lang="zh-TW"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900" dirty="0" smtClean="0">
                          <a:solidFill>
                            <a:schemeClr val="tx1"/>
                          </a:solidFill>
                          <a:latin typeface="標楷體" pitchFamily="65" charset="-120"/>
                          <a:ea typeface="標楷體" pitchFamily="65" charset="-120"/>
                        </a:rPr>
                        <a:t>新法</a:t>
                      </a:r>
                      <a:endParaRPr lang="zh-TW" altLang="en-US" sz="19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900" dirty="0" smtClean="0">
                          <a:solidFill>
                            <a:schemeClr val="tx1"/>
                          </a:solidFill>
                          <a:latin typeface="標楷體" pitchFamily="65" charset="-120"/>
                          <a:ea typeface="標楷體" pitchFamily="65" charset="-120"/>
                        </a:rPr>
                        <a:t>舊法</a:t>
                      </a:r>
                      <a:endParaRPr lang="zh-TW" altLang="en-US" sz="19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6321">
                <a:tc>
                  <a:txBody>
                    <a:bodyPr/>
                    <a:lstStyle/>
                    <a:p>
                      <a:r>
                        <a:rPr lang="zh-TW" altLang="en-US" sz="1800" b="1" dirty="0" smtClean="0">
                          <a:latin typeface="標楷體" panose="03000509000000000000" pitchFamily="65" charset="-120"/>
                          <a:ea typeface="標楷體" panose="03000509000000000000" pitchFamily="65" charset="-120"/>
                        </a:rPr>
                        <a:t>宣稱低鈉</a:t>
                      </a:r>
                      <a:endParaRPr lang="zh-TW" altLang="en-US" sz="18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zh-TW" altLang="zh-TW" sz="1900" u="none" kern="1200" dirty="0" smtClean="0">
                          <a:solidFill>
                            <a:schemeClr val="dk1"/>
                          </a:solidFill>
                          <a:effectLst/>
                          <a:latin typeface="標楷體" panose="03000509000000000000" pitchFamily="65" charset="-120"/>
                          <a:ea typeface="標楷體" panose="03000509000000000000" pitchFamily="65" charset="-120"/>
                          <a:cs typeface="+mn-cs"/>
                        </a:rPr>
                        <a:t>宣稱「低鈉」之食品，除鈉含量不得超過</a:t>
                      </a:r>
                      <a:r>
                        <a:rPr lang="zh-TW" altLang="en-US" sz="1900" u="none" kern="1200" dirty="0" smtClean="0">
                          <a:solidFill>
                            <a:schemeClr val="dk1"/>
                          </a:solidFill>
                          <a:effectLst/>
                          <a:latin typeface="標楷體" panose="03000509000000000000" pitchFamily="65" charset="-120"/>
                          <a:ea typeface="標楷體" panose="03000509000000000000" pitchFamily="65" charset="-120"/>
                          <a:cs typeface="+mn-cs"/>
                        </a:rPr>
                        <a:t>所定含量外，</a:t>
                      </a:r>
                      <a:r>
                        <a:rPr lang="zh-TW" altLang="en-US" sz="1900" u="sng" dirty="0" smtClean="0">
                          <a:solidFill>
                            <a:srgbClr val="FF0000"/>
                          </a:solidFill>
                          <a:latin typeface="標楷體" panose="03000509000000000000" pitchFamily="65" charset="-120"/>
                          <a:ea typeface="標楷體" panose="03000509000000000000" pitchFamily="65" charset="-120"/>
                        </a:rPr>
                        <a:t>亦須於營養標示中標示「鉀」含量</a:t>
                      </a:r>
                      <a:r>
                        <a:rPr lang="zh-TW" altLang="en-US" sz="1900" u="none" dirty="0" smtClean="0">
                          <a:latin typeface="標楷體" panose="03000509000000000000" pitchFamily="65" charset="-120"/>
                          <a:ea typeface="標楷體" panose="03000509000000000000" pitchFamily="65" charset="-120"/>
                        </a:rPr>
                        <a:t>。</a:t>
                      </a:r>
                      <a:endParaRPr lang="zh-TW" altLang="en-US" sz="1900" u="none"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900" dirty="0" smtClean="0">
                          <a:latin typeface="標楷體" panose="03000509000000000000" pitchFamily="65" charset="-120"/>
                          <a:ea typeface="標楷體" panose="03000509000000000000" pitchFamily="65" charset="-120"/>
                        </a:rPr>
                        <a:t>-</a:t>
                      </a:r>
                      <a:endParaRPr lang="zh-TW" altLang="en-US" sz="1900" dirty="0" smtClean="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7761">
                <a:tc>
                  <a:txBody>
                    <a:bodyPr/>
                    <a:lstStyle/>
                    <a:p>
                      <a:r>
                        <a:rPr lang="zh-TW" altLang="en-US" sz="1800" b="1" dirty="0" smtClean="0">
                          <a:latin typeface="標楷體" panose="03000509000000000000" pitchFamily="65" charset="-120"/>
                          <a:ea typeface="標楷體" panose="03000509000000000000" pitchFamily="65" charset="-120"/>
                        </a:rPr>
                        <a:t>沖泡型食品</a:t>
                      </a:r>
                      <a:endParaRPr lang="zh-TW" altLang="en-US" sz="18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zh-TW" altLang="en-US" sz="1900" dirty="0" smtClean="0">
                          <a:latin typeface="標楷體" panose="03000509000000000000" pitchFamily="65" charset="-120"/>
                          <a:ea typeface="標楷體" panose="03000509000000000000" pitchFamily="65" charset="-120"/>
                        </a:rPr>
                        <a:t>類型屬沖泡且不直接食用內容物之食品（例如：茶包</a:t>
                      </a:r>
                      <a:r>
                        <a:rPr lang="en-US" altLang="zh-TW" sz="1900" dirty="0" smtClean="0">
                          <a:latin typeface="標楷體" panose="03000509000000000000" pitchFamily="65" charset="-120"/>
                          <a:ea typeface="標楷體" panose="03000509000000000000" pitchFamily="65" charset="-120"/>
                        </a:rPr>
                        <a:t>…</a:t>
                      </a:r>
                      <a:r>
                        <a:rPr lang="zh-TW" altLang="en-US" sz="1900" dirty="0" smtClean="0">
                          <a:latin typeface="標楷體" panose="03000509000000000000" pitchFamily="65" charset="-120"/>
                          <a:ea typeface="標楷體" panose="03000509000000000000" pitchFamily="65" charset="-120"/>
                        </a:rPr>
                        <a:t>等），應依其所列沖泡方式之沖泡液作為營養宣稱之衡量基準，且其營養標示方式應與營養宣稱之衡量基準一致。</a:t>
                      </a:r>
                      <a:endParaRPr lang="zh-TW" altLang="en-US" sz="19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900" dirty="0" smtClean="0">
                          <a:latin typeface="標楷體" panose="03000509000000000000" pitchFamily="65" charset="-120"/>
                          <a:ea typeface="標楷體" panose="03000509000000000000" pitchFamily="65" charset="-120"/>
                        </a:rPr>
                        <a:t>-</a:t>
                      </a:r>
                      <a:endParaRPr lang="zh-TW" altLang="en-US" sz="19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97">
                <a:tc>
                  <a:txBody>
                    <a:bodyPr/>
                    <a:lstStyle/>
                    <a:p>
                      <a:r>
                        <a:rPr lang="zh-TW" altLang="en-US" sz="1800" b="1" dirty="0" smtClean="0">
                          <a:latin typeface="標楷體" panose="03000509000000000000" pitchFamily="65" charset="-120"/>
                          <a:ea typeface="標楷體" panose="03000509000000000000" pitchFamily="65" charset="-120"/>
                        </a:rPr>
                        <a:t>二項以上宣稱</a:t>
                      </a:r>
                      <a:endParaRPr lang="zh-TW" altLang="en-US" sz="18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zh-TW" altLang="en-US" sz="1900" dirty="0" smtClean="0">
                          <a:latin typeface="標楷體" panose="03000509000000000000" pitchFamily="65" charset="-120"/>
                          <a:ea typeface="標楷體" panose="03000509000000000000" pitchFamily="65" charset="-120"/>
                        </a:rPr>
                        <a:t>當一食品有二項以上之營養素符合營養含量宣稱之條件時，得同時作此等營養宣稱</a:t>
                      </a:r>
                      <a:r>
                        <a:rPr lang="zh-TW" altLang="en-US" sz="1900" u="none"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900" b="1" u="sng" dirty="0" smtClean="0">
                          <a:solidFill>
                            <a:srgbClr val="FF0000"/>
                          </a:solidFill>
                          <a:latin typeface="標楷體" panose="03000509000000000000" pitchFamily="65" charset="-120"/>
                          <a:ea typeface="標楷體" panose="03000509000000000000" pitchFamily="65" charset="-120"/>
                        </a:rPr>
                        <a:t>但同一食品須以同型態</a:t>
                      </a:r>
                      <a:r>
                        <a:rPr lang="en-US" altLang="zh-TW" sz="1900" b="1" u="sng" dirty="0" smtClean="0">
                          <a:solidFill>
                            <a:srgbClr val="FF0000"/>
                          </a:solidFill>
                          <a:latin typeface="標楷體" panose="03000509000000000000" pitchFamily="65" charset="-120"/>
                          <a:ea typeface="標楷體" panose="03000509000000000000" pitchFamily="65" charset="-120"/>
                        </a:rPr>
                        <a:t>【</a:t>
                      </a:r>
                      <a:r>
                        <a:rPr lang="zh-TW" altLang="en-US" sz="1900" b="1" u="sng" dirty="0" smtClean="0">
                          <a:solidFill>
                            <a:srgbClr val="FF0000"/>
                          </a:solidFill>
                          <a:latin typeface="標楷體" panose="03000509000000000000" pitchFamily="65" charset="-120"/>
                          <a:ea typeface="標楷體" panose="03000509000000000000" pitchFamily="65" charset="-120"/>
                        </a:rPr>
                        <a:t>固體</a:t>
                      </a:r>
                      <a:r>
                        <a:rPr lang="en-US" altLang="zh-TW" sz="1900" b="1" u="sng" dirty="0" smtClean="0">
                          <a:solidFill>
                            <a:srgbClr val="FF0000"/>
                          </a:solidFill>
                          <a:latin typeface="標楷體" panose="03000509000000000000" pitchFamily="65" charset="-120"/>
                          <a:ea typeface="標楷體" panose="03000509000000000000" pitchFamily="65" charset="-120"/>
                        </a:rPr>
                        <a:t>(</a:t>
                      </a:r>
                      <a:r>
                        <a:rPr lang="zh-TW" altLang="en-US" sz="1900" b="1" u="sng" dirty="0" smtClean="0">
                          <a:solidFill>
                            <a:srgbClr val="FF0000"/>
                          </a:solidFill>
                          <a:latin typeface="標楷體" panose="03000509000000000000" pitchFamily="65" charset="-120"/>
                          <a:ea typeface="標楷體" panose="03000509000000000000" pitchFamily="65" charset="-120"/>
                        </a:rPr>
                        <a:t>半固體</a:t>
                      </a:r>
                      <a:r>
                        <a:rPr lang="en-US" altLang="zh-TW" sz="1900" b="1" u="sng" dirty="0" smtClean="0">
                          <a:solidFill>
                            <a:srgbClr val="FF0000"/>
                          </a:solidFill>
                          <a:latin typeface="標楷體" panose="03000509000000000000" pitchFamily="65" charset="-120"/>
                          <a:ea typeface="標楷體" panose="03000509000000000000" pitchFamily="65" charset="-120"/>
                        </a:rPr>
                        <a:t>)</a:t>
                      </a:r>
                      <a:r>
                        <a:rPr lang="zh-TW" altLang="en-US" sz="1900" b="1" u="sng" dirty="0" smtClean="0">
                          <a:solidFill>
                            <a:srgbClr val="FF0000"/>
                          </a:solidFill>
                          <a:latin typeface="標楷體" panose="03000509000000000000" pitchFamily="65" charset="-120"/>
                          <a:ea typeface="標楷體" panose="03000509000000000000" pitchFamily="65" charset="-120"/>
                        </a:rPr>
                        <a:t>或液體</a:t>
                      </a:r>
                      <a:r>
                        <a:rPr lang="en-US" altLang="zh-TW" sz="1900" b="1" u="sng" dirty="0" smtClean="0">
                          <a:solidFill>
                            <a:srgbClr val="FF0000"/>
                          </a:solidFill>
                          <a:latin typeface="標楷體" panose="03000509000000000000" pitchFamily="65" charset="-120"/>
                          <a:ea typeface="標楷體" panose="03000509000000000000" pitchFamily="65" charset="-120"/>
                        </a:rPr>
                        <a:t>】</a:t>
                      </a:r>
                      <a:r>
                        <a:rPr lang="zh-TW" altLang="en-US" sz="1900" b="1" u="sng" dirty="0" smtClean="0">
                          <a:solidFill>
                            <a:srgbClr val="FF0000"/>
                          </a:solidFill>
                          <a:latin typeface="標楷體" panose="03000509000000000000" pitchFamily="65" charset="-120"/>
                          <a:ea typeface="標楷體" panose="03000509000000000000" pitchFamily="65" charset="-120"/>
                        </a:rPr>
                        <a:t>作為衡量基準。</a:t>
                      </a:r>
                      <a:endParaRPr lang="zh-TW" altLang="en-US" sz="1900" b="1" u="sng"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1900" kern="1200" dirty="0" smtClean="0">
                          <a:solidFill>
                            <a:schemeClr val="dk1"/>
                          </a:solidFill>
                          <a:effectLst/>
                          <a:latin typeface="標楷體" panose="03000509000000000000" pitchFamily="65" charset="-120"/>
                          <a:ea typeface="標楷體" panose="03000509000000000000" pitchFamily="65" charset="-120"/>
                          <a:cs typeface="+mn-cs"/>
                        </a:rPr>
                        <a:t>當一產品有兩項或以上之營養素符合營養含量宣稱之條件時，得同時做此等營養宣稱，</a:t>
                      </a:r>
                      <a:endParaRPr lang="zh-TW" altLang="en-US" sz="19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4294967295"/>
          </p:nvPr>
        </p:nvSpPr>
        <p:spPr>
          <a:xfrm>
            <a:off x="6553200" y="6265118"/>
            <a:ext cx="2133600" cy="476250"/>
          </a:xfrm>
          <a:prstGeom prst="rect">
            <a:avLst/>
          </a:prstGeom>
        </p:spPr>
        <p:txBody>
          <a:bodyPr/>
          <a:lstStyle/>
          <a:p>
            <a:fld id="{8B30A49B-F890-436F-9C5E-98B6420EC7E3}" type="slidenum">
              <a:rPr lang="zh-TW" altLang="en-US" smtClean="0"/>
              <a:pPr/>
              <a:t>101</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4912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a:ea typeface="標楷體" panose="03000509000000000000" pitchFamily="65" charset="-120"/>
              </a:rPr>
              <a:t>新法 </a:t>
            </a:r>
            <a:r>
              <a:rPr lang="en-US" altLang="zh-TW" sz="2800" b="1" dirty="0">
                <a:ea typeface="標楷體" panose="03000509000000000000" pitchFamily="65" charset="-120"/>
              </a:rPr>
              <a:t>vs. </a:t>
            </a:r>
            <a:r>
              <a:rPr lang="zh-TW" altLang="en-US" sz="2800" b="1" dirty="0">
                <a:ea typeface="標楷體" panose="03000509000000000000" pitchFamily="65" charset="-120"/>
              </a:rPr>
              <a:t>舊法</a:t>
            </a:r>
            <a:endParaRPr lang="zh-TW" altLang="en-US" sz="2800"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4294967295"/>
          </p:nvPr>
        </p:nvSpPr>
        <p:spPr>
          <a:xfrm>
            <a:off x="6830888" y="6481142"/>
            <a:ext cx="2133600" cy="476250"/>
          </a:xfrm>
          <a:prstGeom prst="rect">
            <a:avLst/>
          </a:prstGeom>
        </p:spPr>
        <p:txBody>
          <a:bodyPr/>
          <a:lstStyle/>
          <a:p>
            <a:fld id="{8B30A49B-F890-436F-9C5E-98B6420EC7E3}" type="slidenum">
              <a:rPr lang="zh-TW" altLang="en-US" smtClean="0"/>
              <a:pPr/>
              <a:t>102</a:t>
            </a:fld>
            <a:endParaRPr lang="zh-TW" altLang="en-US" dirty="0"/>
          </a:p>
        </p:txBody>
      </p:sp>
      <p:graphicFrame>
        <p:nvGraphicFramePr>
          <p:cNvPr id="5" name="內容版面配置區 3"/>
          <p:cNvGraphicFramePr>
            <a:graphicFrameLocks/>
          </p:cNvGraphicFramePr>
          <p:nvPr>
            <p:extLst>
              <p:ext uri="{D42A27DB-BD31-4B8C-83A1-F6EECF244321}">
                <p14:modId xmlns:p14="http://schemas.microsoft.com/office/powerpoint/2010/main" val="2363983230"/>
              </p:ext>
            </p:extLst>
          </p:nvPr>
        </p:nvGraphicFramePr>
        <p:xfrm>
          <a:off x="395537" y="1498633"/>
          <a:ext cx="8424935" cy="4832608"/>
        </p:xfrm>
        <a:graphic>
          <a:graphicData uri="http://schemas.openxmlformats.org/drawingml/2006/table">
            <a:tbl>
              <a:tblPr firstRow="1" bandRow="1">
                <a:tableStyleId>{5C22544A-7EE6-4342-B048-85BDC9FD1C3A}</a:tableStyleId>
              </a:tblPr>
              <a:tblGrid>
                <a:gridCol w="414342"/>
                <a:gridCol w="3867182"/>
                <a:gridCol w="4143411"/>
              </a:tblGrid>
              <a:tr h="447855">
                <a:tc>
                  <a:txBody>
                    <a:bodyPr/>
                    <a:lstStyle/>
                    <a:p>
                      <a:endParaRPr lang="zh-TW"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900" dirty="0" smtClean="0">
                          <a:solidFill>
                            <a:schemeClr val="tx1"/>
                          </a:solidFill>
                          <a:latin typeface="標楷體" pitchFamily="65" charset="-120"/>
                          <a:ea typeface="標楷體" pitchFamily="65" charset="-120"/>
                        </a:rPr>
                        <a:t>新法</a:t>
                      </a:r>
                      <a:endParaRPr lang="zh-TW" altLang="en-US" sz="19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900" dirty="0" smtClean="0">
                          <a:solidFill>
                            <a:schemeClr val="tx1"/>
                          </a:solidFill>
                          <a:latin typeface="標楷體" pitchFamily="65" charset="-120"/>
                          <a:ea typeface="標楷體" pitchFamily="65" charset="-120"/>
                        </a:rPr>
                        <a:t>舊法</a:t>
                      </a:r>
                      <a:endParaRPr lang="zh-TW" altLang="en-US" sz="19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4753">
                <a:tc>
                  <a:txBody>
                    <a:bodyPr/>
                    <a:lstStyle/>
                    <a:p>
                      <a:r>
                        <a:rPr lang="zh-TW" altLang="en-US" sz="2000" b="1" dirty="0" smtClean="0">
                          <a:latin typeface="標楷體" panose="03000509000000000000" pitchFamily="65" charset="-120"/>
                          <a:ea typeface="標楷體" panose="03000509000000000000" pitchFamily="65" charset="-120"/>
                        </a:rPr>
                        <a:t>附表五</a:t>
                      </a:r>
                      <a:endParaRPr lang="en-US" altLang="zh-TW" sz="2000" b="1" dirty="0" smtClean="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之食品</a:t>
                      </a:r>
                      <a:endParaRPr lang="zh-TW" altLang="en-US"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起司、起司粉、乳油（</a:t>
                      </a:r>
                      <a:r>
                        <a:rPr lang="en-US" altLang="zh-TW" sz="1900" u="none" dirty="0" smtClean="0">
                          <a:latin typeface="Calibri" panose="020F0502020204030204" pitchFamily="34" charset="0"/>
                          <a:ea typeface="標楷體" panose="03000509000000000000" pitchFamily="65" charset="-120"/>
                        </a:rPr>
                        <a:t>Cream</a:t>
                      </a:r>
                      <a:r>
                        <a:rPr lang="zh-TW" altLang="en-US" sz="1900" u="none" dirty="0" smtClean="0">
                          <a:latin typeface="Calibri" panose="020F0502020204030204" pitchFamily="34" charset="0"/>
                          <a:ea typeface="標楷體" panose="03000509000000000000" pitchFamily="65" charset="-120"/>
                        </a:rPr>
                        <a:t>）、</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奶精</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肉鬆、肉醬、肉燥、肉酥、肉脯、</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肉絨、醃燻肉品</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魚鬆、魚醬、醃漬水產類、海苔</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醬</a:t>
                      </a:r>
                    </a:p>
                    <a:p>
                      <a:r>
                        <a:rPr lang="en-US" altLang="zh-TW" sz="1900" u="none" dirty="0" smtClean="0">
                          <a:latin typeface="Calibri" panose="020F0502020204030204" pitchFamily="34" charset="0"/>
                          <a:ea typeface="標楷體" panose="03000509000000000000" pitchFamily="65" charset="-120"/>
                        </a:rPr>
                        <a:t>-</a:t>
                      </a:r>
                      <a:r>
                        <a:rPr lang="zh-TW" altLang="en-US" sz="1900" u="sng" dirty="0" smtClean="0">
                          <a:latin typeface="Calibri" panose="020F0502020204030204" pitchFamily="34" charset="0"/>
                          <a:ea typeface="標楷體" panose="03000509000000000000" pitchFamily="65" charset="-120"/>
                        </a:rPr>
                        <a:t>豆腐乳、素肉鬆、素肉醬、拌飯 </a:t>
                      </a:r>
                      <a:endParaRPr lang="en-US" altLang="zh-TW" sz="1900" u="sng" dirty="0" smtClean="0">
                        <a:latin typeface="Calibri" panose="020F0502020204030204" pitchFamily="34" charset="0"/>
                        <a:ea typeface="標楷體" panose="03000509000000000000" pitchFamily="65" charset="-120"/>
                      </a:endParaRPr>
                    </a:p>
                    <a:p>
                      <a:r>
                        <a:rPr lang="en-US" altLang="zh-TW" sz="1900" u="none" baseline="0" dirty="0" smtClean="0">
                          <a:latin typeface="Calibri" panose="020F0502020204030204" pitchFamily="34" charset="0"/>
                          <a:ea typeface="標楷體" panose="03000509000000000000" pitchFamily="65" charset="-120"/>
                        </a:rPr>
                        <a:t> </a:t>
                      </a:r>
                      <a:r>
                        <a:rPr lang="zh-TW" altLang="en-US" sz="1900" u="sng" dirty="0" smtClean="0">
                          <a:latin typeface="Calibri" panose="020F0502020204030204" pitchFamily="34" charset="0"/>
                          <a:ea typeface="標楷體" panose="03000509000000000000" pitchFamily="65" charset="-120"/>
                        </a:rPr>
                        <a:t>料</a:t>
                      </a:r>
                    </a:p>
                    <a:p>
                      <a:r>
                        <a:rPr lang="en-US" altLang="zh-TW" sz="1900" u="none" dirty="0" smtClean="0">
                          <a:latin typeface="Calibri" panose="020F0502020204030204" pitchFamily="34" charset="0"/>
                          <a:ea typeface="標楷體" panose="03000509000000000000" pitchFamily="65" charset="-120"/>
                        </a:rPr>
                        <a:t>-</a:t>
                      </a:r>
                      <a:r>
                        <a:rPr lang="zh-TW" altLang="en-US" sz="1900" u="sng" dirty="0" smtClean="0">
                          <a:latin typeface="Calibri" panose="020F0502020204030204" pitchFamily="34" charset="0"/>
                          <a:ea typeface="標楷體" panose="03000509000000000000" pitchFamily="65" charset="-120"/>
                        </a:rPr>
                        <a:t>果醬、花生醬、芝麻醬、花生粉</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西式烘焙食品（</a:t>
                      </a:r>
                      <a:r>
                        <a:rPr lang="zh-TW" altLang="en-US" sz="1900" b="1" u="sng" kern="1200" dirty="0" smtClean="0">
                          <a:solidFill>
                            <a:srgbClr val="FF0000"/>
                          </a:solidFill>
                          <a:latin typeface="Calibri" panose="020F0502020204030204" pitchFamily="34" charset="0"/>
                          <a:ea typeface="標楷體" panose="03000509000000000000" pitchFamily="65" charset="-120"/>
                          <a:cs typeface="+mn-cs"/>
                        </a:rPr>
                        <a:t>包括餅乾類</a:t>
                      </a:r>
                      <a:r>
                        <a:rPr lang="zh-TW" altLang="en-US" sz="1900" u="none" dirty="0" smtClean="0">
                          <a:latin typeface="Calibri" panose="020F0502020204030204" pitchFamily="34" charset="0"/>
                          <a:ea typeface="標楷體" panose="03000509000000000000" pitchFamily="65" charset="-120"/>
                        </a:rPr>
                        <a:t>，不</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包括蛋糕類、麵包類、披薩）</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中式糕餅（</a:t>
                      </a:r>
                      <a:r>
                        <a:rPr lang="zh-TW" altLang="en-US" sz="1900" b="1" u="sng" kern="1200" dirty="0" smtClean="0">
                          <a:solidFill>
                            <a:srgbClr val="FF0000"/>
                          </a:solidFill>
                          <a:latin typeface="Calibri" panose="020F0502020204030204" pitchFamily="34" charset="0"/>
                          <a:ea typeface="標楷體" panose="03000509000000000000" pitchFamily="65" charset="-120"/>
                          <a:cs typeface="+mn-cs"/>
                        </a:rPr>
                        <a:t>包括餅乾類</a:t>
                      </a:r>
                      <a:r>
                        <a:rPr lang="zh-TW" altLang="en-US" sz="1900" u="none" dirty="0" smtClean="0">
                          <a:latin typeface="Calibri" panose="020F0502020204030204" pitchFamily="34" charset="0"/>
                          <a:ea typeface="標楷體" panose="03000509000000000000" pitchFamily="65" charset="-120"/>
                        </a:rPr>
                        <a:t>）</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其他經中央主管機關公告指定之</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食品</a:t>
                      </a:r>
                      <a:endParaRPr lang="zh-TW" altLang="en-US" sz="1900" u="none"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900" dirty="0" smtClean="0">
                          <a:latin typeface="Calibri" panose="020F0502020204030204" pitchFamily="34" charset="0"/>
                          <a:ea typeface="標楷體" panose="03000509000000000000" pitchFamily="65" charset="-120"/>
                        </a:rPr>
                        <a:t> </a:t>
                      </a:r>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起司、起司粉、乳油（</a:t>
                      </a:r>
                      <a:r>
                        <a:rPr lang="en-US" altLang="zh-TW" sz="1900" u="none" dirty="0" smtClean="0">
                          <a:latin typeface="Calibri" panose="020F0502020204030204" pitchFamily="34" charset="0"/>
                          <a:ea typeface="標楷體" panose="03000509000000000000" pitchFamily="65" charset="-120"/>
                        </a:rPr>
                        <a:t>Cream</a:t>
                      </a:r>
                      <a:r>
                        <a:rPr lang="zh-TW" altLang="en-US" sz="1900" u="none" dirty="0" smtClean="0">
                          <a:latin typeface="Calibri" panose="020F0502020204030204" pitchFamily="34" charset="0"/>
                          <a:ea typeface="標楷體" panose="03000509000000000000" pitchFamily="65" charset="-120"/>
                        </a:rPr>
                        <a:t>）、奶</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精</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肉鬆、肉醬、肉燥、肉酥、肉脯、肉</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絨、醃燻肉品</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魚鬆、魚醬、醃漬水產類、海苔醬</a:t>
                      </a:r>
                    </a:p>
                    <a:p>
                      <a:r>
                        <a:rPr lang="en-US" altLang="zh-TW" sz="1900" u="none" dirty="0" smtClean="0">
                          <a:latin typeface="Calibri" panose="020F0502020204030204" pitchFamily="34" charset="0"/>
                          <a:ea typeface="標楷體" panose="03000509000000000000" pitchFamily="65" charset="-120"/>
                        </a:rPr>
                        <a:t>-</a:t>
                      </a:r>
                      <a:r>
                        <a:rPr lang="zh-TW" altLang="en-US" sz="1900" dirty="0" smtClean="0">
                          <a:latin typeface="Calibri" panose="020F0502020204030204" pitchFamily="34" charset="0"/>
                          <a:ea typeface="標楷體" panose="03000509000000000000" pitchFamily="65" charset="-120"/>
                        </a:rPr>
                        <a:t>豆豉、</a:t>
                      </a:r>
                      <a:r>
                        <a:rPr lang="zh-TW" altLang="en-US" sz="1900" u="none" dirty="0" smtClean="0">
                          <a:latin typeface="Calibri" panose="020F0502020204030204" pitchFamily="34" charset="0"/>
                          <a:ea typeface="標楷體" panose="03000509000000000000" pitchFamily="65" charset="-120"/>
                        </a:rPr>
                        <a:t>豆腐乳、素肉鬆、素肉醬、拌</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飯料</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果醬、花生醬、芝麻醬、花生粉</a:t>
                      </a:r>
                      <a:r>
                        <a:rPr lang="zh-TW" altLang="en-US" sz="1900" dirty="0" smtClean="0">
                          <a:latin typeface="Calibri" panose="020F0502020204030204" pitchFamily="34" charset="0"/>
                          <a:ea typeface="標楷體" panose="03000509000000000000" pitchFamily="65" charset="-120"/>
                        </a:rPr>
                        <a:t>、醃</a:t>
                      </a:r>
                      <a:endParaRPr lang="en-US" altLang="zh-TW" sz="1900" dirty="0" smtClean="0">
                        <a:latin typeface="Calibri" panose="020F0502020204030204" pitchFamily="34" charset="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900" dirty="0" smtClean="0">
                          <a:latin typeface="Calibri" panose="020F0502020204030204" pitchFamily="34" charset="0"/>
                          <a:ea typeface="標楷體" panose="03000509000000000000" pitchFamily="65" charset="-120"/>
                        </a:rPr>
                        <a:t>  </a:t>
                      </a:r>
                      <a:r>
                        <a:rPr lang="zh-TW" altLang="en-US" sz="1900" dirty="0" smtClean="0">
                          <a:latin typeface="Calibri" panose="020F0502020204030204" pitchFamily="34" charset="0"/>
                          <a:ea typeface="標楷體" panose="03000509000000000000" pitchFamily="65" charset="-120"/>
                        </a:rPr>
                        <a:t>漬醬菜類 </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西式烘焙食品（不包括蛋糕類、麵包</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  </a:t>
                      </a:r>
                      <a:r>
                        <a:rPr lang="zh-TW" altLang="en-US" sz="1900" u="none" dirty="0" smtClean="0">
                          <a:latin typeface="Calibri" panose="020F0502020204030204" pitchFamily="34" charset="0"/>
                          <a:ea typeface="標楷體" panose="03000509000000000000" pitchFamily="65" charset="-120"/>
                        </a:rPr>
                        <a:t>類、披薩）</a:t>
                      </a: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中式糕餅</a:t>
                      </a:r>
                      <a:endParaRPr lang="en-US" altLang="zh-TW" sz="1900" u="none" dirty="0" smtClean="0">
                        <a:latin typeface="Calibri" panose="020F0502020204030204" pitchFamily="34" charset="0"/>
                        <a:ea typeface="標楷體" panose="03000509000000000000" pitchFamily="65" charset="-120"/>
                      </a:endParaRPr>
                    </a:p>
                    <a:p>
                      <a:r>
                        <a:rPr lang="en-US" altLang="zh-TW" sz="1900" u="none" dirty="0" smtClean="0">
                          <a:latin typeface="Calibri" panose="020F0502020204030204" pitchFamily="34" charset="0"/>
                          <a:ea typeface="標楷體" panose="03000509000000000000" pitchFamily="65" charset="-120"/>
                        </a:rPr>
                        <a:t>-</a:t>
                      </a:r>
                      <a:r>
                        <a:rPr lang="zh-TW" altLang="en-US" sz="1900" u="none" dirty="0" smtClean="0">
                          <a:latin typeface="Calibri" panose="020F0502020204030204" pitchFamily="34" charset="0"/>
                          <a:ea typeface="標楷體" panose="03000509000000000000" pitchFamily="65" charset="-120"/>
                        </a:rPr>
                        <a:t>其他經中央主管機關公告指定之食品</a:t>
                      </a:r>
                      <a:endParaRPr lang="zh-TW" altLang="en-US" sz="1900" dirty="0" smtClean="0">
                        <a:latin typeface="Calibri" panose="020F0502020204030204" pitchFamily="34" charset="0"/>
                        <a:ea typeface="標楷體" panose="03000509000000000000"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900" dirty="0" smtClean="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0323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latin typeface="Calibri" panose="020F0502020204030204" pitchFamily="34" charset="0"/>
                <a:ea typeface="標楷體" panose="03000509000000000000" pitchFamily="65" charset="-120"/>
              </a:rPr>
              <a:t>新法 </a:t>
            </a:r>
            <a:r>
              <a:rPr lang="en-US" altLang="zh-TW" sz="2800" b="1" dirty="0" smtClean="0">
                <a:latin typeface="Calibri" panose="020F0502020204030204" pitchFamily="34" charset="0"/>
                <a:ea typeface="標楷體" panose="03000509000000000000" pitchFamily="65" charset="-120"/>
              </a:rPr>
              <a:t>vs. </a:t>
            </a:r>
            <a:r>
              <a:rPr lang="zh-TW" altLang="en-US" sz="2800" b="1" dirty="0">
                <a:latin typeface="Calibri" panose="020F0502020204030204" pitchFamily="34" charset="0"/>
                <a:ea typeface="標楷體" panose="03000509000000000000" pitchFamily="65" charset="-120"/>
              </a:rPr>
              <a:t>舊</a:t>
            </a:r>
            <a:r>
              <a:rPr lang="zh-TW" altLang="en-US" sz="2800" b="1" dirty="0" smtClean="0">
                <a:latin typeface="Calibri" panose="020F0502020204030204" pitchFamily="34" charset="0"/>
                <a:ea typeface="標楷體" panose="03000509000000000000" pitchFamily="65" charset="-120"/>
              </a:rPr>
              <a:t>法</a:t>
            </a:r>
            <a:endParaRPr lang="zh-TW" altLang="en-US" sz="2800" b="1" dirty="0">
              <a:latin typeface="Calibri" panose="020F0502020204030204" pitchFamily="34" charset="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415996"/>
              </p:ext>
            </p:extLst>
          </p:nvPr>
        </p:nvGraphicFramePr>
        <p:xfrm>
          <a:off x="251519" y="1484784"/>
          <a:ext cx="8712969" cy="5172255"/>
        </p:xfrm>
        <a:graphic>
          <a:graphicData uri="http://schemas.openxmlformats.org/drawingml/2006/table">
            <a:tbl>
              <a:tblPr firstRow="1" bandRow="1">
                <a:tableStyleId>{5C22544A-7EE6-4342-B048-85BDC9FD1C3A}</a:tableStyleId>
              </a:tblPr>
              <a:tblGrid>
                <a:gridCol w="516872"/>
                <a:gridCol w="4208808"/>
                <a:gridCol w="3987289"/>
              </a:tblGrid>
              <a:tr h="447855">
                <a:tc>
                  <a:txBody>
                    <a:bodyPr/>
                    <a:lstStyle/>
                    <a:p>
                      <a:endParaRPr lang="zh-TW"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900" dirty="0" smtClean="0">
                          <a:solidFill>
                            <a:schemeClr val="tx1"/>
                          </a:solidFill>
                          <a:latin typeface="標楷體" pitchFamily="65" charset="-120"/>
                          <a:ea typeface="標楷體" pitchFamily="65" charset="-120"/>
                        </a:rPr>
                        <a:t>新法</a:t>
                      </a:r>
                      <a:endParaRPr lang="zh-TW" altLang="en-US" sz="19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900" dirty="0" smtClean="0">
                          <a:solidFill>
                            <a:schemeClr val="tx1"/>
                          </a:solidFill>
                          <a:latin typeface="標楷體" pitchFamily="65" charset="-120"/>
                          <a:ea typeface="標楷體" pitchFamily="65" charset="-120"/>
                        </a:rPr>
                        <a:t>舊法</a:t>
                      </a:r>
                      <a:endParaRPr lang="zh-TW" altLang="en-US" sz="19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2420">
                <a:tc>
                  <a:txBody>
                    <a:bodyPr/>
                    <a:lstStyle/>
                    <a:p>
                      <a:r>
                        <a:rPr lang="zh-TW" altLang="en-US" sz="2000" b="1" dirty="0" smtClean="0">
                          <a:latin typeface="標楷體" panose="03000509000000000000" pitchFamily="65" charset="-120"/>
                          <a:ea typeface="標楷體" panose="03000509000000000000" pitchFamily="65" charset="-120"/>
                        </a:rPr>
                        <a:t>限制宣稱之食品</a:t>
                      </a:r>
                      <a:endParaRPr lang="zh-TW" altLang="en-US" sz="20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900" dirty="0" smtClean="0">
                          <a:latin typeface="標楷體" panose="03000509000000000000" pitchFamily="65" charset="-120"/>
                          <a:ea typeface="標楷體" panose="03000509000000000000" pitchFamily="65" charset="-120"/>
                        </a:rPr>
                        <a:t>「醃漬醬菜類」列為</a:t>
                      </a:r>
                      <a:r>
                        <a:rPr lang="zh-TW" altLang="en-US" sz="1900" b="1" u="sng" dirty="0" smtClean="0">
                          <a:solidFill>
                            <a:srgbClr val="FF0000"/>
                          </a:solidFill>
                          <a:latin typeface="標楷體" panose="03000509000000000000" pitchFamily="65" charset="-120"/>
                          <a:ea typeface="標楷體" panose="03000509000000000000" pitchFamily="65" charset="-120"/>
                        </a:rPr>
                        <a:t>不得</a:t>
                      </a:r>
                      <a:r>
                        <a:rPr lang="zh-TW" altLang="en-US" sz="1900" dirty="0" smtClean="0">
                          <a:latin typeface="標楷體" panose="03000509000000000000" pitchFamily="65" charset="-120"/>
                          <a:ea typeface="標楷體" panose="03000509000000000000" pitchFamily="65" charset="-120"/>
                        </a:rPr>
                        <a:t>宣稱「高」、「多」、「強化」、「富含」、「來源」、「供給」「含」及「含有」，以及營養素生理功能例句之食品。</a:t>
                      </a:r>
                      <a:endParaRPr lang="en-US" altLang="zh-TW" sz="1900" dirty="0" smtClean="0">
                        <a:latin typeface="標楷體" panose="03000509000000000000" pitchFamily="65" charset="-120"/>
                        <a:ea typeface="標楷體" panose="03000509000000000000" pitchFamily="65" charset="-12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900" dirty="0" smtClean="0">
                          <a:latin typeface="標楷體" panose="03000509000000000000" pitchFamily="65" charset="-120"/>
                          <a:ea typeface="標楷體" panose="03000509000000000000" pitchFamily="65" charset="-120"/>
                        </a:rPr>
                        <a:t>糖所含熱量</a:t>
                      </a:r>
                      <a:r>
                        <a:rPr lang="zh-TW" altLang="en-US" sz="1900" b="1" i="0" u="sng" dirty="0" smtClean="0">
                          <a:solidFill>
                            <a:srgbClr val="FF0000"/>
                          </a:solidFill>
                          <a:latin typeface="標楷體" panose="03000509000000000000" pitchFamily="65" charset="-120"/>
                          <a:ea typeface="標楷體" panose="03000509000000000000" pitchFamily="65" charset="-120"/>
                        </a:rPr>
                        <a:t>不超過總熱量百分之十的汽水及可樂</a:t>
                      </a:r>
                      <a:r>
                        <a:rPr lang="zh-TW" altLang="en-US" sz="1900" kern="1200" dirty="0" smtClean="0">
                          <a:solidFill>
                            <a:schemeClr val="dk1"/>
                          </a:solidFill>
                          <a:latin typeface="標楷體" panose="03000509000000000000" pitchFamily="65" charset="-120"/>
                          <a:ea typeface="標楷體" panose="03000509000000000000" pitchFamily="65" charset="-120"/>
                          <a:cs typeface="+mn-cs"/>
                        </a:rPr>
                        <a:t>列為可宣稱</a:t>
                      </a:r>
                      <a:r>
                        <a:rPr lang="zh-TW" altLang="en-US" sz="1900" dirty="0" smtClean="0">
                          <a:latin typeface="標楷體" panose="03000509000000000000" pitchFamily="65" charset="-120"/>
                          <a:ea typeface="標楷體" panose="03000509000000000000" pitchFamily="65" charset="-120"/>
                        </a:rPr>
                        <a:t>「高」、「多」、「強化」、「富含」、「來源」、「供給」、「含」及「含有」，以及營養素生理功能例句之食品。</a:t>
                      </a:r>
                      <a:endParaRPr lang="en-US" altLang="zh-TW" sz="1900" dirty="0" smtClean="0">
                        <a:latin typeface="標楷體" panose="03000509000000000000" pitchFamily="65" charset="-120"/>
                        <a:ea typeface="標楷體" panose="03000509000000000000" pitchFamily="65" charset="-12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900" u="sng" dirty="0" smtClean="0">
                          <a:solidFill>
                            <a:srgbClr val="FF0000"/>
                          </a:solidFill>
                          <a:latin typeface="標楷體" panose="03000509000000000000" pitchFamily="65" charset="-120"/>
                          <a:ea typeface="標楷體" panose="03000509000000000000" pitchFamily="65" charset="-120"/>
                        </a:rPr>
                        <a:t>無（不含）糖口香糖</a:t>
                      </a:r>
                      <a:r>
                        <a:rPr lang="en-US" altLang="zh-TW" sz="1900" u="sng" dirty="0" smtClean="0">
                          <a:solidFill>
                            <a:srgbClr val="FF0000"/>
                          </a:solidFill>
                          <a:latin typeface="標楷體" panose="03000509000000000000" pitchFamily="65" charset="-120"/>
                          <a:ea typeface="標楷體" panose="03000509000000000000" pitchFamily="65" charset="-120"/>
                        </a:rPr>
                        <a:t>/</a:t>
                      </a:r>
                      <a:r>
                        <a:rPr lang="zh-TW" altLang="en-US" sz="1900" u="sng" dirty="0" smtClean="0">
                          <a:solidFill>
                            <a:srgbClr val="FF0000"/>
                          </a:solidFill>
                          <a:latin typeface="標楷體" panose="03000509000000000000" pitchFamily="65" charset="-120"/>
                          <a:ea typeface="標楷體" panose="03000509000000000000" pitchFamily="65" charset="-120"/>
                        </a:rPr>
                        <a:t>泡泡糖</a:t>
                      </a:r>
                      <a:r>
                        <a:rPr lang="zh-TW" altLang="en-US" sz="1900" kern="1200" dirty="0" smtClean="0">
                          <a:solidFill>
                            <a:schemeClr val="dk1"/>
                          </a:solidFill>
                          <a:latin typeface="標楷體" panose="03000509000000000000" pitchFamily="65" charset="-120"/>
                          <a:ea typeface="標楷體" panose="03000509000000000000" pitchFamily="65" charset="-120"/>
                          <a:cs typeface="+mn-cs"/>
                        </a:rPr>
                        <a:t>列為可宣稱</a:t>
                      </a:r>
                      <a:r>
                        <a:rPr lang="zh-TW" altLang="en-US" sz="1900" dirty="0" smtClean="0">
                          <a:latin typeface="標楷體" panose="03000509000000000000" pitchFamily="65" charset="-120"/>
                          <a:ea typeface="標楷體" panose="03000509000000000000" pitchFamily="65" charset="-120"/>
                        </a:rPr>
                        <a:t>「高」、「多」、「強化」、「富含」、「來源」、「供給」、「含」及「含有」，以及營養素生理功能例句之食品。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buFont typeface="Arial" panose="020B0604020202020204" pitchFamily="34" charset="0"/>
                        <a:buChar char="•"/>
                      </a:pPr>
                      <a:r>
                        <a:rPr lang="zh-TW" altLang="en-US" sz="1900" dirty="0" smtClean="0">
                          <a:latin typeface="標楷體" panose="03000509000000000000" pitchFamily="65" charset="-120"/>
                          <a:ea typeface="標楷體" panose="03000509000000000000" pitchFamily="65" charset="-120"/>
                        </a:rPr>
                        <a:t>「醃漬醬菜類」屬標示可補充攝取之營養宣稱。</a:t>
                      </a:r>
                      <a:endParaRPr lang="en-US" altLang="zh-TW" sz="1900" dirty="0" smtClean="0">
                        <a:latin typeface="標楷體" panose="03000509000000000000" pitchFamily="65" charset="-120"/>
                        <a:ea typeface="標楷體" panose="03000509000000000000" pitchFamily="65" charset="-12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900" dirty="0" smtClean="0">
                          <a:latin typeface="標楷體" panose="03000509000000000000" pitchFamily="65" charset="-120"/>
                          <a:ea typeface="標楷體" panose="03000509000000000000" pitchFamily="65" charset="-120"/>
                        </a:rPr>
                        <a:t>汽水、可樂列為不得宣稱「高」、「多」、「強化」、「富含」、「來源」、「供給」及「含有」之食品。</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900" dirty="0" smtClean="0">
                          <a:latin typeface="標楷體" panose="03000509000000000000" pitchFamily="65" charset="-120"/>
                          <a:ea typeface="標楷體" panose="03000509000000000000" pitchFamily="65" charset="-120"/>
                        </a:rPr>
                        <a:t>口香糖列為不得宣稱「高」、「多」、「強化」、「富含」、「來源」、「供給」及「含有」之食品。</a:t>
                      </a:r>
                    </a:p>
                    <a:p>
                      <a:pPr marL="342900" indent="-342900" algn="l">
                        <a:buFont typeface="Arial" panose="020B0604020202020204" pitchFamily="34" charset="0"/>
                        <a:buChar char="•"/>
                      </a:pPr>
                      <a:endParaRPr lang="zh-TW" altLang="en-US" sz="19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4294967295"/>
          </p:nvPr>
        </p:nvSpPr>
        <p:spPr>
          <a:xfrm>
            <a:off x="6804248" y="6337126"/>
            <a:ext cx="2133600" cy="476250"/>
          </a:xfrm>
          <a:prstGeom prst="rect">
            <a:avLst/>
          </a:prstGeom>
        </p:spPr>
        <p:txBody>
          <a:bodyPr/>
          <a:lstStyle/>
          <a:p>
            <a:fld id="{8B30A49B-F890-436F-9C5E-98B6420EC7E3}" type="slidenum">
              <a:rPr lang="zh-TW" altLang="en-US" smtClean="0"/>
              <a:pPr/>
              <a:t>103</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059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latin typeface="Calibri" panose="020F0502020204030204" pitchFamily="34" charset="0"/>
                <a:ea typeface="標楷體" panose="03000509000000000000" pitchFamily="65" charset="-120"/>
              </a:rPr>
              <a:t>新法 </a:t>
            </a:r>
            <a:r>
              <a:rPr lang="en-US" altLang="zh-TW" sz="2800" b="1" dirty="0" smtClean="0">
                <a:latin typeface="Calibri" panose="020F0502020204030204" pitchFamily="34" charset="0"/>
                <a:ea typeface="標楷體" panose="03000509000000000000" pitchFamily="65" charset="-120"/>
              </a:rPr>
              <a:t>vs. </a:t>
            </a:r>
            <a:r>
              <a:rPr lang="zh-TW" altLang="en-US" sz="2800" b="1" dirty="0">
                <a:latin typeface="Calibri" panose="020F0502020204030204" pitchFamily="34" charset="0"/>
                <a:ea typeface="標楷體" panose="03000509000000000000" pitchFamily="65" charset="-120"/>
              </a:rPr>
              <a:t>舊</a:t>
            </a:r>
            <a:r>
              <a:rPr lang="zh-TW" altLang="en-US" sz="2800" b="1" dirty="0" smtClean="0">
                <a:latin typeface="Calibri" panose="020F0502020204030204" pitchFamily="34" charset="0"/>
                <a:ea typeface="標楷體" panose="03000509000000000000" pitchFamily="65" charset="-120"/>
              </a:rPr>
              <a:t>法</a:t>
            </a:r>
            <a:endParaRPr lang="zh-TW" altLang="en-US" sz="2800" b="1" dirty="0">
              <a:latin typeface="Calibri" panose="020F0502020204030204" pitchFamily="34" charset="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60350343"/>
              </p:ext>
            </p:extLst>
          </p:nvPr>
        </p:nvGraphicFramePr>
        <p:xfrm>
          <a:off x="251520" y="1556792"/>
          <a:ext cx="8568952" cy="4248472"/>
        </p:xfrm>
        <a:graphic>
          <a:graphicData uri="http://schemas.openxmlformats.org/drawingml/2006/table">
            <a:tbl>
              <a:tblPr firstRow="1" bandRow="1">
                <a:tableStyleId>{5C22544A-7EE6-4342-B048-85BDC9FD1C3A}</a:tableStyleId>
              </a:tblPr>
              <a:tblGrid>
                <a:gridCol w="504056"/>
                <a:gridCol w="3600400"/>
                <a:gridCol w="504056"/>
                <a:gridCol w="3960440"/>
              </a:tblGrid>
              <a:tr h="447855">
                <a:tc>
                  <a:txBody>
                    <a:bodyPr/>
                    <a:lstStyle/>
                    <a:p>
                      <a:endParaRPr lang="zh-TW"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solidFill>
                            <a:schemeClr val="tx1"/>
                          </a:solidFill>
                          <a:latin typeface="標楷體" pitchFamily="65" charset="-120"/>
                          <a:ea typeface="標楷體" pitchFamily="65" charset="-120"/>
                        </a:rPr>
                        <a:t>新法</a:t>
                      </a:r>
                      <a:endParaRPr lang="zh-TW" altLang="en-US" sz="24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endParaRPr lang="zh-TW" altLang="en-US" sz="2000" b="1" kern="1200" dirty="0">
                        <a:solidFill>
                          <a:schemeClr val="dk1"/>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solidFill>
                            <a:schemeClr val="tx1"/>
                          </a:solidFill>
                          <a:latin typeface="標楷體" pitchFamily="65" charset="-120"/>
                          <a:ea typeface="標楷體" pitchFamily="65" charset="-120"/>
                        </a:rPr>
                        <a:t>舊法</a:t>
                      </a:r>
                      <a:endParaRPr lang="zh-TW" altLang="en-US" sz="24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1272">
                <a:tc>
                  <a:txBody>
                    <a:bodyPr/>
                    <a:lstStyle/>
                    <a:p>
                      <a:r>
                        <a:rPr lang="zh-TW" altLang="en-US" sz="2000" b="1" dirty="0" smtClean="0">
                          <a:latin typeface="標楷體" panose="03000509000000000000" pitchFamily="65" charset="-120"/>
                          <a:ea typeface="標楷體" panose="03000509000000000000" pitchFamily="65" charset="-120"/>
                        </a:rPr>
                        <a:t>不受本規定限制食品</a:t>
                      </a:r>
                      <a:endParaRPr lang="zh-TW" altLang="en-US" sz="20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dirty="0" smtClean="0">
                          <a:latin typeface="標楷體" panose="03000509000000000000" pitchFamily="65" charset="-120"/>
                          <a:ea typeface="標楷體" panose="03000509000000000000" pitchFamily="65" charset="-120"/>
                        </a:rPr>
                        <a:t>「特殊營養食品」由不適用本規定，修改成不受本規定限制。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b="1" kern="1200" dirty="0" smtClean="0">
                          <a:solidFill>
                            <a:schemeClr val="dk1"/>
                          </a:solidFill>
                          <a:latin typeface="標楷體" panose="03000509000000000000" pitchFamily="65" charset="-120"/>
                          <a:ea typeface="標楷體" panose="03000509000000000000" pitchFamily="65" charset="-120"/>
                          <a:cs typeface="+mn-cs"/>
                        </a:rPr>
                        <a:t>不適用本規定</a:t>
                      </a:r>
                      <a:endParaRPr lang="en-US" altLang="zh-TW" sz="2000" b="1" kern="1200" dirty="0" smtClean="0">
                        <a:solidFill>
                          <a:schemeClr val="dk1"/>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b="1" kern="1200" dirty="0" smtClean="0">
                          <a:solidFill>
                            <a:schemeClr val="dk1"/>
                          </a:solidFill>
                          <a:latin typeface="標楷體" panose="03000509000000000000" pitchFamily="65" charset="-120"/>
                          <a:ea typeface="標楷體" panose="03000509000000000000" pitchFamily="65" charset="-120"/>
                          <a:cs typeface="+mn-cs"/>
                        </a:rPr>
                        <a:t>之食品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42900" indent="-342900" algn="l">
                        <a:buFont typeface="Arial" panose="020B0604020202020204" pitchFamily="34" charset="0"/>
                        <a:buChar char="•"/>
                      </a:pPr>
                      <a:r>
                        <a:rPr lang="zh-TW" altLang="en-US" sz="2000" dirty="0" smtClean="0">
                          <a:latin typeface="標楷體" panose="03000509000000000000" pitchFamily="65" charset="-120"/>
                          <a:ea typeface="標楷體" panose="03000509000000000000" pitchFamily="65" charset="-120"/>
                        </a:rPr>
                        <a:t>「形態屬膠囊狀、錠狀且標示  </a:t>
                      </a:r>
                      <a:endParaRPr lang="en-US" altLang="zh-TW" sz="2000" dirty="0" smtClean="0">
                        <a:latin typeface="標楷體" panose="03000509000000000000" pitchFamily="65" charset="-120"/>
                        <a:ea typeface="標楷體" panose="03000509000000000000" pitchFamily="65" charset="-120"/>
                      </a:endParaRPr>
                    </a:p>
                    <a:p>
                      <a:pPr marL="0" indent="0" algn="l">
                        <a:buFont typeface="Arial" panose="020B0604020202020204" pitchFamily="34" charset="0"/>
                        <a:buNone/>
                      </a:pPr>
                      <a:r>
                        <a:rPr lang="en-US" altLang="zh-TW" sz="2000" baseline="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有每日食用限量之食品」</a:t>
                      </a:r>
                      <a:endParaRPr lang="en-US" altLang="zh-TW" sz="2000" dirty="0" smtClean="0">
                        <a:latin typeface="標楷體" panose="03000509000000000000" pitchFamily="65" charset="-120"/>
                        <a:ea typeface="標楷體" panose="03000509000000000000" pitchFamily="65" charset="-120"/>
                      </a:endParaRPr>
                    </a:p>
                    <a:p>
                      <a:pPr marL="342900" indent="-342900" algn="l">
                        <a:buFont typeface="Arial" panose="020B0604020202020204" pitchFamily="34" charset="0"/>
                        <a:buChar char="•"/>
                      </a:pPr>
                      <a:r>
                        <a:rPr lang="zh-TW" altLang="en-US" sz="2000" dirty="0" smtClean="0">
                          <a:latin typeface="標楷體" panose="03000509000000000000" pitchFamily="65" charset="-120"/>
                          <a:ea typeface="標楷體" panose="03000509000000000000" pitchFamily="65" charset="-120"/>
                        </a:rPr>
                        <a:t>「健康食品」</a:t>
                      </a:r>
                      <a:endParaRPr lang="en-US" altLang="zh-TW" sz="2000" dirty="0" smtClean="0">
                        <a:latin typeface="標楷體" panose="03000509000000000000" pitchFamily="65" charset="-120"/>
                        <a:ea typeface="標楷體" panose="03000509000000000000" pitchFamily="65" charset="-120"/>
                      </a:endParaRPr>
                    </a:p>
                    <a:p>
                      <a:pPr marL="342900" indent="-342900" algn="l">
                        <a:buFont typeface="Arial" panose="020B0604020202020204" pitchFamily="34" charset="0"/>
                        <a:buChar char="•"/>
                      </a:pPr>
                      <a:r>
                        <a:rPr lang="zh-TW" altLang="en-US" sz="2000" dirty="0" smtClean="0">
                          <a:latin typeface="標楷體" panose="03000509000000000000" pitchFamily="65" charset="-120"/>
                          <a:ea typeface="標楷體" panose="03000509000000000000" pitchFamily="65" charset="-120"/>
                        </a:rPr>
                        <a:t>「特殊營養食品」</a:t>
                      </a:r>
                      <a:endParaRPr lang="zh-TW" altLang="en-US" sz="20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104</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投影片編號版面配置區 1"/>
          <p:cNvSpPr>
            <a:spLocks noGrp="1"/>
          </p:cNvSpPr>
          <p:nvPr>
            <p:ph type="sldNum" sz="quarter" idx="4294967295"/>
          </p:nvPr>
        </p:nvSpPr>
        <p:spPr>
          <a:xfrm>
            <a:off x="8172400" y="5860120"/>
            <a:ext cx="609600" cy="521208"/>
          </a:xfrm>
          <a:prstGeom prst="rect">
            <a:avLst/>
          </a:prstGeom>
        </p:spPr>
        <p:txBody>
          <a:bodyPr/>
          <a:lstStyle/>
          <a:p>
            <a:pPr>
              <a:defRPr/>
            </a:pPr>
            <a:fld id="{B7DA7FB6-BBC8-4E22-92DB-5F4C231FF8B4}" type="slidenum">
              <a:rPr lang="zh-TW" altLang="en-US" sz="1600" b="1" smtClean="0">
                <a:solidFill>
                  <a:schemeClr val="bg1"/>
                </a:solidFill>
                <a:latin typeface="Calibri" panose="020F0502020204030204" pitchFamily="34" charset="0"/>
              </a:rPr>
              <a:pPr>
                <a:defRPr/>
              </a:pPr>
              <a:t>104</a:t>
            </a:fld>
            <a:endParaRPr lang="en-US" altLang="zh-TW"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626647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endParaRPr lang="zh-TW" altLang="en-US" smtClean="0"/>
          </a:p>
        </p:txBody>
      </p:sp>
      <p:sp>
        <p:nvSpPr>
          <p:cNvPr id="86019" name="內容版面配置區 2"/>
          <p:cNvSpPr>
            <a:spLocks noGrp="1"/>
          </p:cNvSpPr>
          <p:nvPr>
            <p:ph idx="1"/>
          </p:nvPr>
        </p:nvSpPr>
        <p:spPr/>
        <p:txBody>
          <a:bodyPr/>
          <a:lstStyle/>
          <a:p>
            <a:endParaRPr lang="zh-TW" altLang="en-US" smtClean="0"/>
          </a:p>
        </p:txBody>
      </p:sp>
      <p:sp>
        <p:nvSpPr>
          <p:cNvPr id="4" name="投影片編號版面配置區 3"/>
          <p:cNvSpPr>
            <a:spLocks noGrp="1"/>
          </p:cNvSpPr>
          <p:nvPr>
            <p:ph type="sldNum" sz="quarter" idx="4294967295"/>
          </p:nvPr>
        </p:nvSpPr>
        <p:spPr>
          <a:xfrm>
            <a:off x="6781800" y="6324600"/>
            <a:ext cx="1905000" cy="457200"/>
          </a:xfrm>
          <a:prstGeom prst="rect">
            <a:avLst/>
          </a:prstGeom>
        </p:spPr>
        <p:txBody>
          <a:bodyPr/>
          <a:lstStyle/>
          <a:p>
            <a:pPr>
              <a:defRPr/>
            </a:pPr>
            <a:fld id="{14915D11-5E8D-42C1-9439-490A0A0A0843}" type="slidenum">
              <a:rPr lang="zh-TW" altLang="en-US" smtClean="0"/>
              <a:pPr>
                <a:defRPr/>
              </a:pPr>
              <a:t>105</a:t>
            </a:fld>
            <a:endParaRPr lang="en-US" altLang="zh-TW"/>
          </a:p>
        </p:txBody>
      </p:sp>
      <p:pic>
        <p:nvPicPr>
          <p:cNvPr id="860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022" name="投影片編號版面配置區 1"/>
          <p:cNvSpPr txBox="1">
            <a:spLocks/>
          </p:cNvSpPr>
          <p:nvPr/>
        </p:nvSpPr>
        <p:spPr bwMode="auto">
          <a:xfrm>
            <a:off x="7059488" y="6068144"/>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r" eaLnBrk="1" hangingPunct="1">
              <a:spcBef>
                <a:spcPct val="0"/>
              </a:spcBef>
              <a:buClrTx/>
              <a:buSzTx/>
              <a:buFontTx/>
              <a:buNone/>
            </a:pPr>
            <a:fld id="{B4004FAB-D0DD-41A2-A11B-8D535F20B23E}" type="slidenum">
              <a:rPr kumimoji="0" lang="zh-TW" altLang="en-US" sz="1400"/>
              <a:pPr algn="r" eaLnBrk="1" hangingPunct="1">
                <a:spcBef>
                  <a:spcPct val="0"/>
                </a:spcBef>
                <a:buClrTx/>
                <a:buSzTx/>
                <a:buFontTx/>
                <a:buNone/>
              </a:pPr>
              <a:t>105</a:t>
            </a:fld>
            <a:endParaRPr kumimoji="0" lang="en-US" altLang="zh-TW" sz="1400"/>
          </a:p>
        </p:txBody>
      </p:sp>
      <p:pic>
        <p:nvPicPr>
          <p:cNvPr id="13313"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046"/>
          <a:stretch/>
        </p:blipFill>
        <p:spPr bwMode="auto">
          <a:xfrm>
            <a:off x="1043608" y="2672705"/>
            <a:ext cx="7368260" cy="385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8330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4294967295"/>
          </p:nvPr>
        </p:nvSpPr>
        <p:spPr>
          <a:xfrm>
            <a:off x="6781800" y="6021388"/>
            <a:ext cx="1905000" cy="457200"/>
          </a:xfrm>
          <a:prstGeom prst="rect">
            <a:avLst/>
          </a:prstGeom>
        </p:spPr>
        <p:txBody>
          <a:bodyPr/>
          <a:lstStyle/>
          <a:p>
            <a:pPr>
              <a:defRPr/>
            </a:pPr>
            <a:fld id="{AD006585-9D86-4E8A-8371-055B4180209E}" type="slidenum">
              <a:rPr lang="zh-TW" altLang="en-US"/>
              <a:pPr>
                <a:defRPr/>
              </a:pPr>
              <a:t>106</a:t>
            </a:fld>
            <a:endParaRPr lang="en-US" altLang="zh-TW"/>
          </a:p>
        </p:txBody>
      </p:sp>
      <p:sp>
        <p:nvSpPr>
          <p:cNvPr id="87043" name="Rectangle 2"/>
          <p:cNvSpPr>
            <a:spLocks noGrp="1" noChangeArrowheads="1"/>
          </p:cNvSpPr>
          <p:nvPr>
            <p:ph type="title"/>
          </p:nvPr>
        </p:nvSpPr>
        <p:spPr>
          <a:xfrm>
            <a:off x="1043608" y="404664"/>
            <a:ext cx="7469187" cy="1143000"/>
          </a:xfrm>
        </p:spPr>
        <p:txBody>
          <a:bodyPr>
            <a:normAutofit/>
          </a:bodyPr>
          <a:lstStyle/>
          <a:p>
            <a:pPr algn="ctr"/>
            <a:r>
              <a:rPr lang="zh-TW" altLang="en-US" sz="3600" b="1" dirty="0">
                <a:solidFill>
                  <a:srgbClr val="006600"/>
                </a:solidFill>
                <a:latin typeface="Calibri" panose="020F0502020204030204" pitchFamily="34" charset="0"/>
                <a:ea typeface="標楷體" panose="03000509000000000000" pitchFamily="65" charset="-120"/>
              </a:rPr>
              <a:t>相關法規資料查詢網址</a:t>
            </a:r>
          </a:p>
        </p:txBody>
      </p:sp>
      <p:sp>
        <p:nvSpPr>
          <p:cNvPr id="78852" name="Rectangle 3"/>
          <p:cNvSpPr>
            <a:spLocks noGrp="1" noChangeArrowheads="1"/>
          </p:cNvSpPr>
          <p:nvPr>
            <p:ph type="body" idx="1"/>
          </p:nvPr>
        </p:nvSpPr>
        <p:spPr>
          <a:xfrm>
            <a:off x="611560" y="2037159"/>
            <a:ext cx="8343900" cy="4840288"/>
          </a:xfrm>
        </p:spPr>
        <p:txBody>
          <a:bodyPr/>
          <a:lstStyle/>
          <a:p>
            <a:pPr eaLnBrk="1" hangingPunct="1">
              <a:lnSpc>
                <a:spcPct val="80000"/>
              </a:lnSpc>
              <a:buSzPct val="80000"/>
              <a:defRPr/>
            </a:pPr>
            <a:r>
              <a:rPr lang="zh-TW" altLang="en-US" sz="2400" b="1" dirty="0" smtClean="0">
                <a:solidFill>
                  <a:srgbClr val="0000FF"/>
                </a:solidFill>
                <a:latin typeface="Calibri" pitchFamily="34" charset="0"/>
                <a:ea typeface="標楷體" pitchFamily="65" charset="-120"/>
                <a:cs typeface="Calibri" pitchFamily="34" charset="0"/>
              </a:rPr>
              <a:t>法規：</a:t>
            </a:r>
          </a:p>
          <a:p>
            <a:pPr lvl="1" eaLnBrk="1" hangingPunct="1">
              <a:lnSpc>
                <a:spcPct val="80000"/>
              </a:lnSpc>
              <a:buSzPct val="60000"/>
              <a:buFont typeface="Wingdings" pitchFamily="2" charset="2"/>
              <a:buNone/>
              <a:defRPr/>
            </a:pPr>
            <a:endParaRPr lang="en-US" altLang="zh-TW" sz="800" b="1" dirty="0" smtClean="0">
              <a:solidFill>
                <a:srgbClr val="0000FF"/>
              </a:solidFill>
              <a:latin typeface="Calibri" pitchFamily="34" charset="0"/>
              <a:ea typeface="標楷體" pitchFamily="65" charset="-120"/>
            </a:endParaRPr>
          </a:p>
          <a:p>
            <a:pPr lvl="1" eaLnBrk="1" hangingPunct="1">
              <a:lnSpc>
                <a:spcPct val="80000"/>
              </a:lnSpc>
              <a:buSzPct val="100000"/>
              <a:defRPr/>
            </a:pPr>
            <a:r>
              <a:rPr lang="zh-TW" altLang="en-US" sz="2000" b="1" dirty="0" smtClean="0">
                <a:solidFill>
                  <a:srgbClr val="0000FF"/>
                </a:solidFill>
                <a:latin typeface="Calibri" pitchFamily="34" charset="0"/>
                <a:ea typeface="標楷體" pitchFamily="65" charset="-120"/>
              </a:rPr>
              <a:t>食品標示專區</a:t>
            </a:r>
            <a:r>
              <a:rPr lang="en-US" altLang="zh-TW" sz="2000" b="1" dirty="0" smtClean="0">
                <a:solidFill>
                  <a:srgbClr val="0000FF"/>
                </a:solidFill>
                <a:latin typeface="Calibri" pitchFamily="34" charset="0"/>
                <a:ea typeface="標楷體" pitchFamily="65" charset="-120"/>
              </a:rPr>
              <a:t>http://www.fda.gov.tw </a:t>
            </a:r>
          </a:p>
          <a:p>
            <a:pPr marL="0" indent="0">
              <a:buFont typeface="Wingdings" pitchFamily="2" charset="2"/>
              <a:buNone/>
              <a:defRPr/>
            </a:pPr>
            <a:r>
              <a:rPr lang="zh-TW" altLang="en-US" sz="2000" b="1" dirty="0" smtClean="0">
                <a:solidFill>
                  <a:srgbClr val="0000FF"/>
                </a:solidFill>
                <a:latin typeface="Calibri" pitchFamily="34" charset="0"/>
                <a:ea typeface="標楷體" pitchFamily="65" charset="-120"/>
              </a:rPr>
              <a:t>               </a:t>
            </a:r>
            <a:r>
              <a:rPr lang="en-US" altLang="zh-TW" sz="2000" b="1" dirty="0" smtClean="0">
                <a:solidFill>
                  <a:srgbClr val="0000FF"/>
                </a:solidFill>
                <a:latin typeface="Calibri" pitchFamily="34" charset="0"/>
                <a:ea typeface="標楷體" pitchFamily="65" charset="-120"/>
              </a:rPr>
              <a:t>(</a:t>
            </a:r>
            <a:r>
              <a:rPr lang="zh-TW" altLang="en-US" sz="2000" b="1" dirty="0" smtClean="0">
                <a:solidFill>
                  <a:srgbClr val="0000FF"/>
                </a:solidFill>
                <a:latin typeface="Calibri" pitchFamily="34" charset="0"/>
                <a:ea typeface="標楷體" pitchFamily="65" charset="-120"/>
              </a:rPr>
              <a:t>首頁 </a:t>
            </a:r>
            <a:r>
              <a:rPr lang="en-US" altLang="zh-TW" sz="2000" b="1" dirty="0" smtClean="0">
                <a:solidFill>
                  <a:srgbClr val="0000FF"/>
                </a:solidFill>
                <a:latin typeface="Calibri" pitchFamily="34" charset="0"/>
                <a:ea typeface="標楷體" pitchFamily="65" charset="-120"/>
              </a:rPr>
              <a:t>&gt; </a:t>
            </a:r>
            <a:r>
              <a:rPr lang="zh-TW" altLang="en-US" sz="2000" b="1" dirty="0" smtClean="0">
                <a:solidFill>
                  <a:srgbClr val="0000FF"/>
                </a:solidFill>
                <a:latin typeface="Calibri" pitchFamily="34" charset="0"/>
                <a:ea typeface="標楷體" pitchFamily="65" charset="-120"/>
              </a:rPr>
              <a:t>業務專區 </a:t>
            </a:r>
            <a:r>
              <a:rPr lang="en-US" altLang="zh-TW" sz="2000" b="1" dirty="0" smtClean="0">
                <a:solidFill>
                  <a:srgbClr val="0000FF"/>
                </a:solidFill>
                <a:latin typeface="Calibri" pitchFamily="34" charset="0"/>
                <a:ea typeface="標楷體" pitchFamily="65" charset="-120"/>
              </a:rPr>
              <a:t>&gt; </a:t>
            </a:r>
            <a:r>
              <a:rPr lang="zh-TW" altLang="en-US" sz="2000" b="1" dirty="0" smtClean="0">
                <a:solidFill>
                  <a:srgbClr val="0000FF"/>
                </a:solidFill>
                <a:latin typeface="Calibri" pitchFamily="34" charset="0"/>
                <a:ea typeface="標楷體" pitchFamily="65" charset="-120"/>
              </a:rPr>
              <a:t>食品 </a:t>
            </a:r>
            <a:r>
              <a:rPr lang="en-US" altLang="zh-TW" sz="2000" b="1" dirty="0">
                <a:solidFill>
                  <a:srgbClr val="0000FF"/>
                </a:solidFill>
                <a:latin typeface="Calibri" pitchFamily="34" charset="0"/>
                <a:ea typeface="標楷體" pitchFamily="65" charset="-120"/>
              </a:rPr>
              <a:t>&gt;</a:t>
            </a:r>
            <a:r>
              <a:rPr lang="zh-TW" altLang="en-US" sz="2000" b="1" dirty="0">
                <a:solidFill>
                  <a:srgbClr val="0000FF"/>
                </a:solidFill>
                <a:latin typeface="Calibri" pitchFamily="34" charset="0"/>
                <a:ea typeface="標楷體" pitchFamily="65" charset="-120"/>
              </a:rPr>
              <a:t>食品、食品添加物、食品容器具及食品</a:t>
            </a:r>
            <a:endParaRPr lang="en-US" altLang="zh-TW" sz="2000" b="1" dirty="0">
              <a:solidFill>
                <a:srgbClr val="0000FF"/>
              </a:solidFill>
              <a:latin typeface="Calibri" pitchFamily="34" charset="0"/>
              <a:ea typeface="標楷體" pitchFamily="65" charset="-120"/>
            </a:endParaRPr>
          </a:p>
          <a:p>
            <a:pPr marL="0" indent="0">
              <a:buFont typeface="Wingdings" pitchFamily="2" charset="2"/>
              <a:buNone/>
              <a:defRPr/>
            </a:pPr>
            <a:r>
              <a:rPr lang="zh-TW" altLang="en-US" sz="2000" b="1" dirty="0">
                <a:solidFill>
                  <a:srgbClr val="0000FF"/>
                </a:solidFill>
                <a:latin typeface="Calibri" pitchFamily="34" charset="0"/>
                <a:ea typeface="標楷體" pitchFamily="65" charset="-120"/>
              </a:rPr>
              <a:t>                用洗潔劑標示專區 </a:t>
            </a:r>
            <a:r>
              <a:rPr lang="en-US" altLang="zh-TW" sz="2000" b="1" dirty="0">
                <a:solidFill>
                  <a:srgbClr val="0000FF"/>
                </a:solidFill>
                <a:latin typeface="Calibri" pitchFamily="34" charset="0"/>
                <a:ea typeface="標楷體" pitchFamily="65" charset="-120"/>
              </a:rPr>
              <a:t>&gt; </a:t>
            </a:r>
            <a:r>
              <a:rPr lang="zh-TW" altLang="en-US" sz="2000" b="1" dirty="0">
                <a:solidFill>
                  <a:srgbClr val="0000FF"/>
                </a:solidFill>
                <a:latin typeface="Calibri" pitchFamily="34" charset="0"/>
                <a:ea typeface="標楷體" pitchFamily="65" charset="-120"/>
              </a:rPr>
              <a:t>食品及食品</a:t>
            </a:r>
            <a:r>
              <a:rPr lang="zh-TW" altLang="en-US" sz="2000" b="1" dirty="0" smtClean="0">
                <a:solidFill>
                  <a:srgbClr val="0000FF"/>
                </a:solidFill>
                <a:latin typeface="Calibri" pitchFamily="34" charset="0"/>
                <a:ea typeface="標楷體" pitchFamily="65" charset="-120"/>
              </a:rPr>
              <a:t>添加物</a:t>
            </a:r>
            <a:r>
              <a:rPr lang="en-US" altLang="zh-TW" sz="2000" b="1" dirty="0" smtClean="0">
                <a:solidFill>
                  <a:srgbClr val="0000FF"/>
                </a:solidFill>
                <a:latin typeface="Calibri" pitchFamily="34" charset="0"/>
                <a:ea typeface="標楷體" pitchFamily="65" charset="-120"/>
              </a:rPr>
              <a:t>&gt; </a:t>
            </a:r>
            <a:r>
              <a:rPr lang="zh-TW" altLang="en-US" sz="2000" b="1" dirty="0" smtClean="0">
                <a:solidFill>
                  <a:srgbClr val="0000FF"/>
                </a:solidFill>
                <a:latin typeface="Calibri" pitchFamily="34" charset="0"/>
                <a:ea typeface="標楷體" pitchFamily="65" charset="-120"/>
              </a:rPr>
              <a:t>營養標示及宣稱</a:t>
            </a:r>
            <a:r>
              <a:rPr lang="en-US" altLang="zh-TW" sz="2000" b="1" dirty="0" smtClean="0">
                <a:solidFill>
                  <a:srgbClr val="0000FF"/>
                </a:solidFill>
                <a:latin typeface="Calibri" pitchFamily="34" charset="0"/>
                <a:ea typeface="標楷體" pitchFamily="65" charset="-120"/>
              </a:rPr>
              <a:t>) </a:t>
            </a:r>
            <a:endParaRPr lang="en-US" altLang="zh-TW" sz="2000" b="1" dirty="0">
              <a:solidFill>
                <a:srgbClr val="0000FF"/>
              </a:solidFill>
              <a:latin typeface="Calibri" pitchFamily="34" charset="0"/>
              <a:ea typeface="標楷體" pitchFamily="65" charset="-120"/>
            </a:endParaRPr>
          </a:p>
          <a:p>
            <a:pPr eaLnBrk="1" hangingPunct="1">
              <a:lnSpc>
                <a:spcPct val="80000"/>
              </a:lnSpc>
              <a:buFont typeface="Wingdings" pitchFamily="2" charset="2"/>
              <a:buNone/>
              <a:defRPr/>
            </a:pPr>
            <a:endParaRPr lang="en-US" altLang="zh-TW" sz="1600" b="1" dirty="0" smtClean="0">
              <a:latin typeface="Calibri" pitchFamily="34" charset="0"/>
              <a:ea typeface="標楷體" pitchFamily="65" charset="-120"/>
            </a:endParaRPr>
          </a:p>
          <a:p>
            <a:pPr eaLnBrk="1" hangingPunct="1">
              <a:lnSpc>
                <a:spcPct val="80000"/>
              </a:lnSpc>
              <a:buSzPct val="80000"/>
              <a:defRPr/>
            </a:pPr>
            <a:r>
              <a:rPr lang="zh-TW" altLang="en-US" sz="2400" b="1" dirty="0" smtClean="0">
                <a:solidFill>
                  <a:srgbClr val="FF0066"/>
                </a:solidFill>
                <a:latin typeface="Calibri" pitchFamily="34" charset="0"/>
                <a:ea typeface="標楷體" pitchFamily="65" charset="-120"/>
              </a:rPr>
              <a:t>台灣地區食品營養成分資料庫：</a:t>
            </a:r>
          </a:p>
          <a:p>
            <a:pPr eaLnBrk="1" hangingPunct="1">
              <a:lnSpc>
                <a:spcPct val="80000"/>
              </a:lnSpc>
              <a:buSzPct val="80000"/>
              <a:buFont typeface="Wingdings" pitchFamily="2" charset="2"/>
              <a:buNone/>
              <a:defRPr/>
            </a:pPr>
            <a:r>
              <a:rPr lang="zh-TW" altLang="en-US" sz="1800" b="1" dirty="0" smtClean="0">
                <a:solidFill>
                  <a:srgbClr val="FF0066"/>
                </a:solidFill>
                <a:latin typeface="Calibri" pitchFamily="34" charset="0"/>
                <a:ea typeface="標楷體" pitchFamily="65" charset="-120"/>
              </a:rPr>
              <a:t>	</a:t>
            </a:r>
            <a:r>
              <a:rPr lang="zh-TW" altLang="en-US" sz="1800" b="1" dirty="0" smtClean="0">
                <a:solidFill>
                  <a:srgbClr val="FF0066"/>
                </a:solidFill>
                <a:latin typeface="Calibri" pitchFamily="34" charset="0"/>
                <a:cs typeface="Calibri" pitchFamily="34" charset="0"/>
              </a:rPr>
              <a:t> </a:t>
            </a:r>
            <a:r>
              <a:rPr lang="en-US" altLang="zh-TW" sz="1800" b="1" dirty="0" smtClean="0">
                <a:solidFill>
                  <a:srgbClr val="FF0066"/>
                </a:solidFill>
                <a:latin typeface="Calibri" pitchFamily="34" charset="0"/>
                <a:cs typeface="Calibri" pitchFamily="34" charset="0"/>
              </a:rPr>
              <a:t>http://consumer.fda.gov.tw</a:t>
            </a:r>
            <a:r>
              <a:rPr lang="zh-TW" altLang="en-US" sz="1800" b="1" dirty="0" smtClean="0">
                <a:solidFill>
                  <a:srgbClr val="FF0066"/>
                </a:solidFill>
                <a:latin typeface="Calibri" pitchFamily="34" charset="0"/>
                <a:cs typeface="Calibri" pitchFamily="34" charset="0"/>
              </a:rPr>
              <a:t> </a:t>
            </a:r>
            <a:r>
              <a:rPr lang="en-US" altLang="zh-TW" sz="1800" b="1" dirty="0" smtClean="0">
                <a:solidFill>
                  <a:srgbClr val="FF0066"/>
                </a:solidFill>
                <a:latin typeface="Calibri" pitchFamily="34" charset="0"/>
                <a:cs typeface="Calibri" pitchFamily="34" charset="0"/>
              </a:rPr>
              <a:t>   </a:t>
            </a:r>
            <a:r>
              <a:rPr lang="en-US" altLang="zh-TW" sz="1800" b="1" dirty="0" smtClean="0">
                <a:solidFill>
                  <a:srgbClr val="FF0066"/>
                </a:solidFill>
                <a:latin typeface="Calibri" pitchFamily="34" charset="0"/>
                <a:ea typeface="標楷體" pitchFamily="65" charset="-120"/>
              </a:rPr>
              <a:t>(</a:t>
            </a:r>
            <a:r>
              <a:rPr lang="zh-TW" altLang="en-US" sz="1800" b="1" dirty="0" smtClean="0">
                <a:solidFill>
                  <a:srgbClr val="FF0066"/>
                </a:solidFill>
                <a:latin typeface="Calibri" pitchFamily="34" charset="0"/>
                <a:ea typeface="標楷體" pitchFamily="65" charset="-120"/>
              </a:rPr>
              <a:t>首頁 </a:t>
            </a:r>
            <a:r>
              <a:rPr lang="en-US" altLang="zh-TW" sz="1800" b="1" dirty="0" smtClean="0">
                <a:solidFill>
                  <a:srgbClr val="FF0066"/>
                </a:solidFill>
                <a:latin typeface="Calibri" pitchFamily="34" charset="0"/>
                <a:ea typeface="標楷體" pitchFamily="65" charset="-120"/>
              </a:rPr>
              <a:t>&gt; </a:t>
            </a:r>
            <a:r>
              <a:rPr lang="zh-TW" altLang="en-US" sz="1800" b="1" dirty="0" smtClean="0">
                <a:solidFill>
                  <a:srgbClr val="FF0066"/>
                </a:solidFill>
                <a:latin typeface="Calibri" pitchFamily="34" charset="0"/>
                <a:ea typeface="標楷體" pitchFamily="65" charset="-120"/>
              </a:rPr>
              <a:t>食在安心 </a:t>
            </a:r>
            <a:r>
              <a:rPr lang="en-US" altLang="zh-TW" sz="1800" b="1" dirty="0" smtClean="0">
                <a:solidFill>
                  <a:srgbClr val="FF0066"/>
                </a:solidFill>
                <a:latin typeface="Calibri" pitchFamily="34" charset="0"/>
                <a:ea typeface="標楷體" pitchFamily="65" charset="-120"/>
              </a:rPr>
              <a:t>&gt; </a:t>
            </a:r>
            <a:r>
              <a:rPr lang="zh-TW" altLang="en-US" sz="1800" b="1" dirty="0" smtClean="0">
                <a:solidFill>
                  <a:srgbClr val="FF0066"/>
                </a:solidFill>
                <a:latin typeface="Calibri" pitchFamily="34" charset="0"/>
                <a:ea typeface="標楷體" pitchFamily="65" charset="-120"/>
              </a:rPr>
              <a:t>營養與健康 </a:t>
            </a:r>
            <a:r>
              <a:rPr lang="en-US" altLang="zh-TW" sz="1800" b="1" dirty="0" smtClean="0">
                <a:solidFill>
                  <a:srgbClr val="FF0066"/>
                </a:solidFill>
                <a:latin typeface="Calibri" pitchFamily="34" charset="0"/>
                <a:ea typeface="標楷體" pitchFamily="65" charset="-120"/>
              </a:rPr>
              <a:t>&gt; </a:t>
            </a:r>
            <a:r>
              <a:rPr lang="zh-TW" altLang="en-US" sz="1800" b="1" dirty="0" smtClean="0">
                <a:solidFill>
                  <a:srgbClr val="FF0066"/>
                </a:solidFill>
                <a:latin typeface="Calibri" pitchFamily="34" charset="0"/>
                <a:ea typeface="標楷體" pitchFamily="65" charset="-120"/>
              </a:rPr>
              <a:t>食物與營養 </a:t>
            </a:r>
            <a:r>
              <a:rPr lang="en-US" altLang="zh-TW" sz="1800" b="1" dirty="0" smtClean="0">
                <a:solidFill>
                  <a:srgbClr val="FF0066"/>
                </a:solidFill>
                <a:latin typeface="Calibri" pitchFamily="34" charset="0"/>
                <a:ea typeface="標楷體" pitchFamily="65" charset="-120"/>
              </a:rPr>
              <a:t>)</a:t>
            </a:r>
          </a:p>
          <a:p>
            <a:pPr eaLnBrk="1" hangingPunct="1">
              <a:lnSpc>
                <a:spcPct val="80000"/>
              </a:lnSpc>
              <a:buSzPct val="80000"/>
              <a:buFont typeface="Wingdings" pitchFamily="2" charset="2"/>
              <a:buNone/>
              <a:defRPr/>
            </a:pPr>
            <a:endParaRPr lang="en-US" altLang="zh-TW" sz="1600" b="1" dirty="0" smtClean="0">
              <a:latin typeface="Calibri" pitchFamily="34" charset="0"/>
              <a:ea typeface="標楷體" pitchFamily="65" charset="-120"/>
            </a:endParaRPr>
          </a:p>
          <a:p>
            <a:pPr eaLnBrk="1" hangingPunct="1">
              <a:lnSpc>
                <a:spcPct val="80000"/>
              </a:lnSpc>
              <a:buSzPct val="80000"/>
              <a:defRPr/>
            </a:pPr>
            <a:r>
              <a:rPr lang="zh-TW" altLang="en-US" sz="2400" b="1" dirty="0" smtClean="0">
                <a:solidFill>
                  <a:srgbClr val="FF9900"/>
                </a:solidFill>
                <a:latin typeface="Calibri" pitchFamily="34" charset="0"/>
                <a:ea typeface="標楷體" pitchFamily="65" charset="-120"/>
              </a:rPr>
              <a:t>檢驗方法：</a:t>
            </a:r>
            <a:r>
              <a:rPr lang="en-US" altLang="zh-TW" sz="2400" b="1" dirty="0" smtClean="0">
                <a:solidFill>
                  <a:srgbClr val="FF9900"/>
                </a:solidFill>
                <a:latin typeface="Calibri" pitchFamily="34" charset="0"/>
                <a:ea typeface="標楷體" pitchFamily="65" charset="-120"/>
              </a:rPr>
              <a:t>(</a:t>
            </a:r>
            <a:r>
              <a:rPr lang="zh-TW" altLang="en-US" sz="2400" b="1" dirty="0" smtClean="0">
                <a:solidFill>
                  <a:srgbClr val="FF9900"/>
                </a:solidFill>
                <a:latin typeface="Calibri" pitchFamily="34" charset="0"/>
                <a:ea typeface="標楷體" pitchFamily="65" charset="-120"/>
              </a:rPr>
              <a:t>營養成分檢驗方法 </a:t>
            </a:r>
            <a:r>
              <a:rPr lang="en-US" altLang="zh-TW" sz="2400" b="1" dirty="0" smtClean="0">
                <a:solidFill>
                  <a:srgbClr val="FF9900"/>
                </a:solidFill>
                <a:latin typeface="Calibri" pitchFamily="34" charset="0"/>
                <a:ea typeface="標楷體" pitchFamily="65" charset="-120"/>
              </a:rPr>
              <a:t>)</a:t>
            </a:r>
          </a:p>
          <a:p>
            <a:pPr eaLnBrk="1" hangingPunct="1">
              <a:lnSpc>
                <a:spcPct val="80000"/>
              </a:lnSpc>
              <a:buSzPct val="80000"/>
              <a:buFont typeface="Wingdings" pitchFamily="2" charset="2"/>
              <a:buNone/>
              <a:defRPr/>
            </a:pPr>
            <a:r>
              <a:rPr lang="zh-TW" altLang="en-US" sz="1800" b="1" dirty="0" smtClean="0">
                <a:solidFill>
                  <a:srgbClr val="FF9900"/>
                </a:solidFill>
                <a:latin typeface="Calibri" pitchFamily="34" charset="0"/>
                <a:ea typeface="標楷體" pitchFamily="65" charset="-120"/>
              </a:rPr>
              <a:t>	 </a:t>
            </a:r>
            <a:r>
              <a:rPr lang="en-US" altLang="zh-TW" sz="1800" b="1" dirty="0" smtClean="0">
                <a:solidFill>
                  <a:srgbClr val="FF9900"/>
                </a:solidFill>
                <a:latin typeface="Calibri" pitchFamily="34" charset="0"/>
                <a:cs typeface="Calibri" pitchFamily="34" charset="0"/>
              </a:rPr>
              <a:t>http://www.fda.gov.tw</a:t>
            </a:r>
            <a:r>
              <a:rPr lang="en-US" altLang="zh-TW" sz="1800" b="1" dirty="0" smtClean="0">
                <a:solidFill>
                  <a:srgbClr val="FF9900"/>
                </a:solidFill>
                <a:latin typeface="Calibri" pitchFamily="34" charset="0"/>
                <a:ea typeface="標楷體" pitchFamily="65" charset="-120"/>
              </a:rPr>
              <a:t>   (</a:t>
            </a:r>
            <a:r>
              <a:rPr lang="zh-TW" altLang="en-US" sz="1800" b="1" dirty="0" smtClean="0">
                <a:solidFill>
                  <a:srgbClr val="FF9900"/>
                </a:solidFill>
                <a:latin typeface="Calibri" pitchFamily="34" charset="0"/>
                <a:ea typeface="標楷體" pitchFamily="65" charset="-120"/>
              </a:rPr>
              <a:t>首頁 </a:t>
            </a:r>
            <a:r>
              <a:rPr lang="en-US" altLang="zh-TW" sz="1800" b="1" dirty="0" smtClean="0">
                <a:solidFill>
                  <a:srgbClr val="FF9900"/>
                </a:solidFill>
                <a:latin typeface="Calibri" pitchFamily="34" charset="0"/>
                <a:ea typeface="標楷體" pitchFamily="65" charset="-120"/>
              </a:rPr>
              <a:t>&gt; </a:t>
            </a:r>
            <a:r>
              <a:rPr lang="zh-TW" altLang="en-US" sz="1800" b="1" dirty="0" smtClean="0">
                <a:solidFill>
                  <a:srgbClr val="FF9900"/>
                </a:solidFill>
                <a:latin typeface="Calibri" pitchFamily="34" charset="0"/>
                <a:ea typeface="標楷體" pitchFamily="65" charset="-120"/>
              </a:rPr>
              <a:t>業務專區 </a:t>
            </a:r>
            <a:r>
              <a:rPr lang="en-US" altLang="zh-TW" sz="1800" b="1" dirty="0" smtClean="0">
                <a:solidFill>
                  <a:srgbClr val="FF9900"/>
                </a:solidFill>
                <a:latin typeface="Calibri" pitchFamily="34" charset="0"/>
                <a:ea typeface="標楷體" pitchFamily="65" charset="-120"/>
              </a:rPr>
              <a:t>&gt; </a:t>
            </a:r>
            <a:r>
              <a:rPr lang="zh-TW" altLang="en-US" sz="1800" b="1" dirty="0" smtClean="0">
                <a:solidFill>
                  <a:srgbClr val="FF9900"/>
                </a:solidFill>
                <a:latin typeface="Calibri" pitchFamily="34" charset="0"/>
                <a:ea typeface="標楷體" pitchFamily="65" charset="-120"/>
              </a:rPr>
              <a:t>研究檢驗 </a:t>
            </a:r>
            <a:r>
              <a:rPr lang="en-US" altLang="zh-TW" sz="1800" b="1" dirty="0" smtClean="0">
                <a:solidFill>
                  <a:srgbClr val="FF9900"/>
                </a:solidFill>
                <a:latin typeface="Calibri" pitchFamily="34" charset="0"/>
                <a:ea typeface="標楷體" pitchFamily="65" charset="-120"/>
              </a:rPr>
              <a:t>&gt; </a:t>
            </a:r>
            <a:r>
              <a:rPr lang="zh-TW" altLang="en-US" sz="1800" b="1" dirty="0" smtClean="0">
                <a:solidFill>
                  <a:srgbClr val="FF9900"/>
                </a:solidFill>
                <a:latin typeface="Calibri" pitchFamily="34" charset="0"/>
                <a:ea typeface="標楷體" pitchFamily="65" charset="-120"/>
              </a:rPr>
              <a:t>建議檢驗方法 </a:t>
            </a:r>
            <a:r>
              <a:rPr lang="en-US" altLang="zh-TW" sz="1800" b="1" dirty="0" smtClean="0">
                <a:solidFill>
                  <a:srgbClr val="FF9900"/>
                </a:solidFill>
                <a:latin typeface="Calibri" pitchFamily="34" charset="0"/>
                <a:ea typeface="標楷體" pitchFamily="65" charset="-120"/>
              </a:rPr>
              <a:t>)</a:t>
            </a:r>
          </a:p>
        </p:txBody>
      </p:sp>
      <p:sp>
        <p:nvSpPr>
          <p:cNvPr id="5" name="投影片編號版面配置區 3"/>
          <p:cNvSpPr>
            <a:spLocks noGrp="1"/>
          </p:cNvSpPr>
          <p:nvPr>
            <p:ph type="sldNum" sz="quarter" idx="15"/>
          </p:nvPr>
        </p:nvSpPr>
        <p:spPr>
          <a:xfrm>
            <a:off x="8129016" y="5734050"/>
            <a:ext cx="609600" cy="521208"/>
          </a:xfrm>
        </p:spPr>
        <p:txBody>
          <a:bodyPr/>
          <a:lstStyle/>
          <a:p>
            <a:fld id="{5844BAF3-9A77-4149-9D35-6B2F21713807}" type="slidenum">
              <a:rPr lang="zh-TW" altLang="en-US" smtClean="0"/>
              <a:t>106</a:t>
            </a:fld>
            <a:endParaRPr lang="zh-TW" altLang="en-US" dirty="0"/>
          </a:p>
        </p:txBody>
      </p:sp>
      <p:pic>
        <p:nvPicPr>
          <p:cNvPr id="6"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7910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矩形 6"/>
          <p:cNvSpPr>
            <a:spLocks noChangeArrowheads="1"/>
          </p:cNvSpPr>
          <p:nvPr/>
        </p:nvSpPr>
        <p:spPr bwMode="auto">
          <a:xfrm>
            <a:off x="493713" y="508000"/>
            <a:ext cx="8207375" cy="5991225"/>
          </a:xfrm>
          <a:prstGeom prst="rect">
            <a:avLst/>
          </a:prstGeom>
          <a:solidFill>
            <a:schemeClr val="bg1"/>
          </a:solidFill>
          <a:ln w="9525" algn="ctr">
            <a:solidFill>
              <a:schemeClr val="bg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pic>
        <p:nvPicPr>
          <p:cNvPr id="102403"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00808"/>
            <a:ext cx="64801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投影片編號版面配置區 3"/>
          <p:cNvSpPr>
            <a:spLocks noGrp="1"/>
          </p:cNvSpPr>
          <p:nvPr>
            <p:ph type="sldNum" sz="quarter" idx="4294967295"/>
          </p:nvPr>
        </p:nvSpPr>
        <p:spPr>
          <a:xfrm>
            <a:off x="6781800" y="6021388"/>
            <a:ext cx="1905000" cy="457200"/>
          </a:xfrm>
          <a:prstGeom prst="rect">
            <a:avLst/>
          </a:prstGeom>
        </p:spPr>
        <p:txBody>
          <a:bodyPr/>
          <a:lstStyle/>
          <a:p>
            <a:pPr>
              <a:defRPr/>
            </a:pPr>
            <a:fld id="{C334E115-6258-48C7-8E7A-36226BD005C0}" type="slidenum">
              <a:rPr lang="zh-TW" altLang="en-US"/>
              <a:pPr>
                <a:defRPr/>
              </a:pPr>
              <a:t>107</a:t>
            </a:fld>
            <a:endParaRPr lang="en-US" altLang="zh-TW" dirty="0"/>
          </a:p>
        </p:txBody>
      </p:sp>
      <p:pic>
        <p:nvPicPr>
          <p:cNvPr id="102405" name="圖片 2"/>
          <p:cNvPicPr>
            <a:picLocks noChangeAspect="1"/>
          </p:cNvPicPr>
          <p:nvPr/>
        </p:nvPicPr>
        <p:blipFill>
          <a:blip r:embed="rId3">
            <a:extLst>
              <a:ext uri="{28A0092B-C50C-407E-A947-70E740481C1C}">
                <a14:useLocalDpi xmlns:a14="http://schemas.microsoft.com/office/drawing/2010/main" val="0"/>
              </a:ext>
            </a:extLst>
          </a:blip>
          <a:srcRect b="14827"/>
          <a:stretch>
            <a:fillRect/>
          </a:stretch>
        </p:blipFill>
        <p:spPr bwMode="auto">
          <a:xfrm>
            <a:off x="755576" y="260648"/>
            <a:ext cx="1657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Text Box 4"/>
          <p:cNvSpPr txBox="1">
            <a:spLocks noChangeArrowheads="1"/>
          </p:cNvSpPr>
          <p:nvPr/>
        </p:nvSpPr>
        <p:spPr bwMode="auto">
          <a:xfrm>
            <a:off x="4062016" y="2459633"/>
            <a:ext cx="7493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4400" b="1">
                <a:solidFill>
                  <a:srgbClr val="FF8205"/>
                </a:solidFill>
                <a:latin typeface="Arial" charset="0"/>
                <a:ea typeface="標楷體" pitchFamily="65" charset="-120"/>
              </a:rPr>
              <a:t>敬</a:t>
            </a:r>
            <a:endParaRPr lang="en-US" altLang="zh-TW" sz="4400" b="1">
              <a:solidFill>
                <a:srgbClr val="FF8205"/>
              </a:solidFill>
              <a:latin typeface="Arial" charset="0"/>
              <a:ea typeface="標楷體" pitchFamily="65" charset="-120"/>
            </a:endParaRPr>
          </a:p>
        </p:txBody>
      </p:sp>
      <p:pic>
        <p:nvPicPr>
          <p:cNvPr id="102407" name="Picture 7" descr="fda_logo"/>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8" name="Text Box 4"/>
          <p:cNvSpPr txBox="1">
            <a:spLocks noChangeArrowheads="1"/>
          </p:cNvSpPr>
          <p:nvPr/>
        </p:nvSpPr>
        <p:spPr bwMode="auto">
          <a:xfrm>
            <a:off x="4987529" y="2797770"/>
            <a:ext cx="7493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4400" b="1">
                <a:solidFill>
                  <a:srgbClr val="C00000"/>
                </a:solidFill>
                <a:latin typeface="Arial" charset="0"/>
                <a:ea typeface="標楷體" pitchFamily="65" charset="-120"/>
              </a:rPr>
              <a:t>請</a:t>
            </a:r>
            <a:endParaRPr lang="en-US" altLang="zh-TW" sz="4400" b="1">
              <a:solidFill>
                <a:srgbClr val="C00000"/>
              </a:solidFill>
              <a:latin typeface="Arial" charset="0"/>
              <a:ea typeface="標楷體" pitchFamily="65" charset="-120"/>
            </a:endParaRPr>
          </a:p>
        </p:txBody>
      </p:sp>
      <p:sp>
        <p:nvSpPr>
          <p:cNvPr id="102409" name="Text Box 4"/>
          <p:cNvSpPr txBox="1">
            <a:spLocks noChangeArrowheads="1"/>
          </p:cNvSpPr>
          <p:nvPr/>
        </p:nvSpPr>
        <p:spPr bwMode="auto">
          <a:xfrm>
            <a:off x="5967016" y="2581870"/>
            <a:ext cx="74771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4400" b="1">
                <a:solidFill>
                  <a:srgbClr val="008000"/>
                </a:solidFill>
                <a:latin typeface="Arial" charset="0"/>
                <a:ea typeface="標楷體" pitchFamily="65" charset="-120"/>
              </a:rPr>
              <a:t>指</a:t>
            </a:r>
            <a:endParaRPr lang="en-US" altLang="zh-TW" sz="4400" b="1">
              <a:solidFill>
                <a:srgbClr val="008000"/>
              </a:solidFill>
              <a:latin typeface="Arial" charset="0"/>
              <a:ea typeface="標楷體" pitchFamily="65" charset="-120"/>
            </a:endParaRPr>
          </a:p>
        </p:txBody>
      </p:sp>
      <p:sp>
        <p:nvSpPr>
          <p:cNvPr id="102410" name="Text Box 4"/>
          <p:cNvSpPr txBox="1">
            <a:spLocks noChangeArrowheads="1"/>
          </p:cNvSpPr>
          <p:nvPr/>
        </p:nvSpPr>
        <p:spPr bwMode="auto">
          <a:xfrm>
            <a:off x="6743304" y="2197695"/>
            <a:ext cx="747712"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4400" b="1">
                <a:solidFill>
                  <a:srgbClr val="0000FF"/>
                </a:solidFill>
                <a:latin typeface="Arial" charset="0"/>
                <a:ea typeface="標楷體" pitchFamily="65" charset="-120"/>
              </a:rPr>
              <a:t>教</a:t>
            </a:r>
            <a:endParaRPr lang="en-US" altLang="zh-TW" sz="4400" b="1">
              <a:solidFill>
                <a:srgbClr val="0000FF"/>
              </a:solidFill>
              <a:latin typeface="Arial" charset="0"/>
              <a:ea typeface="標楷體" pitchFamily="65" charset="-120"/>
            </a:endParaRPr>
          </a:p>
        </p:txBody>
      </p:sp>
      <p:pic>
        <p:nvPicPr>
          <p:cNvPr id="11" name="Picture 2" descr="C:\Users\401\Pictures\衛生福利部logo\署含全銜.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5386" y="5229200"/>
            <a:ext cx="3780981" cy="137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8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2386BAB-030F-45DD-B2B8-93CDE7C8D50C}" type="slidenum">
              <a:rPr lang="zh-TW" altLang="en-US" smtClean="0"/>
              <a:pPr>
                <a:defRPr/>
              </a:pPr>
              <a:t>11</a:t>
            </a:fld>
            <a:endParaRPr lang="en-US" altLang="zh-TW" dirty="0"/>
          </a:p>
        </p:txBody>
      </p:sp>
      <p:graphicFrame>
        <p:nvGraphicFramePr>
          <p:cNvPr id="5" name="Group 48"/>
          <p:cNvGraphicFramePr>
            <a:graphicFrameLocks noGrp="1"/>
          </p:cNvGraphicFramePr>
          <p:nvPr>
            <p:extLst>
              <p:ext uri="{D42A27DB-BD31-4B8C-83A1-F6EECF244321}">
                <p14:modId xmlns:p14="http://schemas.microsoft.com/office/powerpoint/2010/main" val="2283516408"/>
              </p:ext>
            </p:extLst>
          </p:nvPr>
        </p:nvGraphicFramePr>
        <p:xfrm>
          <a:off x="251520" y="1622990"/>
          <a:ext cx="4248473" cy="3492904"/>
        </p:xfrm>
        <a:graphic>
          <a:graphicData uri="http://schemas.openxmlformats.org/drawingml/2006/table">
            <a:tbl>
              <a:tblPr/>
              <a:tblGrid>
                <a:gridCol w="1419880"/>
                <a:gridCol w="1404892"/>
                <a:gridCol w="1423701"/>
              </a:tblGrid>
              <a:tr h="265789">
                <a:tc gridSpan="3">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營 養 標 示</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r h="407547">
                <a:tc gridSpan="3">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本包裝含    份</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r h="407547">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1200" b="1" i="0" u="none" strike="noStrike" cap="none" normalizeH="0" baseline="0" smtClean="0">
                        <a:ln>
                          <a:noFill/>
                        </a:ln>
                        <a:solidFill>
                          <a:schemeClr val="tx1"/>
                        </a:solidFill>
                        <a:effectLst/>
                        <a:latin typeface="Calibri" pitchFamily="34" charset="0"/>
                        <a:ea typeface="標楷體" pitchFamily="65" charset="-120"/>
                      </a:endParaRP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每份</a:t>
                      </a:r>
                    </a:p>
                  </a:txBody>
                  <a:tcPr marT="45716" marB="4571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rgbClr val="CC00CC"/>
                          </a:solidFill>
                          <a:effectLst/>
                          <a:latin typeface="Calibri" pitchFamily="34" charset="0"/>
                          <a:ea typeface="標楷體" pitchFamily="65" charset="-120"/>
                        </a:rPr>
                        <a:t>每</a:t>
                      </a:r>
                      <a:r>
                        <a:rPr kumimoji="1" lang="en-US" altLang="zh-TW" sz="1200" b="1" i="0" u="none" strike="noStrike" cap="none" normalizeH="0" baseline="0" dirty="0" smtClean="0">
                          <a:ln>
                            <a:noFill/>
                          </a:ln>
                          <a:solidFill>
                            <a:srgbClr val="CC00CC"/>
                          </a:solidFill>
                          <a:effectLst/>
                          <a:latin typeface="Calibri" pitchFamily="34" charset="0"/>
                          <a:ea typeface="標楷體" pitchFamily="65" charset="-120"/>
                        </a:rPr>
                        <a:t>100</a:t>
                      </a:r>
                      <a:r>
                        <a:rPr kumimoji="1" lang="zh-TW" altLang="en-US" sz="1200" b="1" i="0" u="none" strike="noStrike" cap="none" normalizeH="0" baseline="0" dirty="0" smtClean="0">
                          <a:ln>
                            <a:noFill/>
                          </a:ln>
                          <a:solidFill>
                            <a:srgbClr val="CC00CC"/>
                          </a:solidFill>
                          <a:effectLst/>
                          <a:latin typeface="Calibri" pitchFamily="34" charset="0"/>
                          <a:ea typeface="標楷體" pitchFamily="65" charset="-120"/>
                        </a:rPr>
                        <a:t>公克</a:t>
                      </a:r>
                    </a:p>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200" b="1" i="0" u="none" strike="noStrike" cap="none" normalizeH="0" baseline="0" dirty="0" smtClean="0">
                          <a:ln>
                            <a:noFill/>
                          </a:ln>
                          <a:solidFill>
                            <a:srgbClr val="CC00CC"/>
                          </a:solidFill>
                          <a:effectLst/>
                          <a:latin typeface="Calibri" pitchFamily="34" charset="0"/>
                          <a:ea typeface="標楷體" pitchFamily="65" charset="-120"/>
                        </a:rPr>
                        <a:t>(</a:t>
                      </a:r>
                      <a:r>
                        <a:rPr kumimoji="1" lang="zh-TW" altLang="en-US" sz="1200" b="1" i="0" u="none" strike="noStrike" cap="none" normalizeH="0" baseline="0" dirty="0" smtClean="0">
                          <a:ln>
                            <a:noFill/>
                          </a:ln>
                          <a:solidFill>
                            <a:srgbClr val="CC00CC"/>
                          </a:solidFill>
                          <a:effectLst/>
                          <a:latin typeface="Calibri" pitchFamily="34" charset="0"/>
                          <a:ea typeface="標楷體" pitchFamily="65" charset="-120"/>
                        </a:rPr>
                        <a:t>或每</a:t>
                      </a:r>
                      <a:r>
                        <a:rPr kumimoji="1" lang="en-US" altLang="zh-TW" sz="1200" b="1" i="0" u="none" strike="noStrike" cap="none" normalizeH="0" baseline="0" dirty="0" smtClean="0">
                          <a:ln>
                            <a:noFill/>
                          </a:ln>
                          <a:solidFill>
                            <a:srgbClr val="CC00CC"/>
                          </a:solidFill>
                          <a:effectLst/>
                          <a:latin typeface="Calibri" pitchFamily="34" charset="0"/>
                          <a:ea typeface="標楷體" pitchFamily="65" charset="-120"/>
                        </a:rPr>
                        <a:t>100</a:t>
                      </a:r>
                      <a:r>
                        <a:rPr kumimoji="1" lang="zh-TW" altLang="en-US" sz="1200" b="1" i="0" u="none" strike="noStrike" cap="none" normalizeH="0" baseline="0" dirty="0" smtClean="0">
                          <a:ln>
                            <a:noFill/>
                          </a:ln>
                          <a:solidFill>
                            <a:srgbClr val="CC00CC"/>
                          </a:solidFill>
                          <a:effectLst/>
                          <a:latin typeface="Calibri" pitchFamily="34" charset="0"/>
                          <a:ea typeface="標楷體" pitchFamily="65" charset="-120"/>
                        </a:rPr>
                        <a:t>毫升</a:t>
                      </a:r>
                      <a:r>
                        <a:rPr kumimoji="1" lang="en-US" altLang="zh-TW" sz="1200" b="1" i="0" u="none" strike="noStrike" cap="none" normalizeH="0" baseline="0" dirty="0" smtClean="0">
                          <a:ln>
                            <a:noFill/>
                          </a:ln>
                          <a:solidFill>
                            <a:srgbClr val="CC00CC"/>
                          </a:solidFill>
                          <a:effectLst/>
                          <a:latin typeface="Calibri" pitchFamily="34" charset="0"/>
                          <a:ea typeface="標楷體" pitchFamily="65" charset="-120"/>
                        </a:rPr>
                        <a:t>)</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熱量 </a:t>
                      </a: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大卡 </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大卡 </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蛋白質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公克 </a:t>
                      </a:r>
                    </a:p>
                  </a:txBody>
                  <a:tcPr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    飽和脂肪</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    反式脂肪</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碳水化合物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    </a:t>
                      </a:r>
                      <a:r>
                        <a:rPr kumimoji="1" lang="zh-TW" altLang="en-US" sz="1200" b="1" i="0" u="none" strike="noStrike" cap="none" normalizeH="0" baseline="0" dirty="0" smtClean="0">
                          <a:ln>
                            <a:noFill/>
                          </a:ln>
                          <a:solidFill>
                            <a:srgbClr val="FF0000"/>
                          </a:solidFill>
                          <a:effectLst/>
                          <a:latin typeface="Calibri" pitchFamily="34" charset="0"/>
                          <a:ea typeface="標楷體" pitchFamily="65" charset="-120"/>
                        </a:rPr>
                        <a:t>糖</a:t>
                      </a: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鈉</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毫克 </a:t>
                      </a:r>
                    </a:p>
                  </a:txBody>
                  <a:tcPr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毫克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宣稱之營養素含量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公克、毫克或微克 </a:t>
                      </a:r>
                    </a:p>
                  </a:txBody>
                  <a:tcPr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034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其他營養素含量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公克、毫克或微克 </a:t>
                      </a: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 name="Group 49"/>
          <p:cNvGraphicFramePr>
            <a:graphicFrameLocks noGrp="1"/>
          </p:cNvGraphicFramePr>
          <p:nvPr>
            <p:extLst>
              <p:ext uri="{D42A27DB-BD31-4B8C-83A1-F6EECF244321}">
                <p14:modId xmlns:p14="http://schemas.microsoft.com/office/powerpoint/2010/main" val="2905873180"/>
              </p:ext>
            </p:extLst>
          </p:nvPr>
        </p:nvGraphicFramePr>
        <p:xfrm>
          <a:off x="4571999" y="1622985"/>
          <a:ext cx="4295775" cy="3489117"/>
        </p:xfrm>
        <a:graphic>
          <a:graphicData uri="http://schemas.openxmlformats.org/drawingml/2006/table">
            <a:tbl>
              <a:tblPr/>
              <a:tblGrid>
                <a:gridCol w="1441967"/>
                <a:gridCol w="1426744"/>
                <a:gridCol w="1427064"/>
              </a:tblGrid>
              <a:tr h="271788">
                <a:tc gridSpan="3">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營 養 標 示</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r h="416751">
                <a:tc gridSpan="3">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本包裝含    份</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r h="405517">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1200" b="1" i="0" u="none" strike="noStrike" cap="none" normalizeH="0" baseline="0" dirty="0" smtClean="0">
                        <a:ln>
                          <a:noFill/>
                        </a:ln>
                        <a:solidFill>
                          <a:schemeClr val="tx1"/>
                        </a:solidFill>
                        <a:effectLst/>
                        <a:latin typeface="Calibri" pitchFamily="34" charset="0"/>
                        <a:ea typeface="標楷體" pitchFamily="65" charset="-120"/>
                      </a:endParaRPr>
                    </a:p>
                  </a:txBody>
                  <a:tcPr marT="45711" marB="4571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每份</a:t>
                      </a:r>
                    </a:p>
                  </a:txBody>
                  <a:tcPr marT="45711" marB="4571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rgbClr val="CC00CC"/>
                          </a:solidFill>
                          <a:effectLst/>
                          <a:latin typeface="Calibri" pitchFamily="34" charset="0"/>
                          <a:ea typeface="標楷體" pitchFamily="65" charset="-120"/>
                        </a:rPr>
                        <a:t>每日參考值百分比</a:t>
                      </a:r>
                    </a:p>
                  </a:txBody>
                  <a:tcPr marT="45711" marB="45711"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919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熱量 </a:t>
                      </a:r>
                    </a:p>
                  </a:txBody>
                  <a:tcPr marT="45711" marB="4571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大卡 </a:t>
                      </a:r>
                    </a:p>
                  </a:txBody>
                  <a:tcPr marT="45711" marB="4571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en-US" altLang="zh-TW" sz="1200" b="1" i="0" u="none" strike="noStrike" cap="none" normalizeH="0" baseline="0" smtClean="0">
                          <a:ln>
                            <a:noFill/>
                          </a:ln>
                          <a:solidFill>
                            <a:schemeClr val="tx1"/>
                          </a:solidFill>
                          <a:effectLst/>
                          <a:latin typeface="Calibri" pitchFamily="34" charset="0"/>
                          <a:ea typeface="標楷體" pitchFamily="65" charset="-120"/>
                        </a:rPr>
                        <a:t>% </a:t>
                      </a:r>
                    </a:p>
                  </a:txBody>
                  <a:tcPr marT="45711" marB="4571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23919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蛋白質 </a:t>
                      </a:r>
                    </a:p>
                  </a:txBody>
                  <a:tcPr marT="45711" marB="4571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公克 </a:t>
                      </a:r>
                    </a:p>
                  </a:txBody>
                  <a:tcPr marT="45711" marB="4571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en-US" altLang="zh-TW" sz="1200" b="1" i="0" u="none" strike="noStrike" cap="none" normalizeH="0" baseline="0" smtClean="0">
                          <a:ln>
                            <a:noFill/>
                          </a:ln>
                          <a:solidFill>
                            <a:schemeClr val="tx1"/>
                          </a:solidFill>
                          <a:effectLst/>
                          <a:latin typeface="Calibri" pitchFamily="34" charset="0"/>
                          <a:ea typeface="標楷體" pitchFamily="65" charset="-120"/>
                        </a:rPr>
                        <a:t>%</a:t>
                      </a:r>
                    </a:p>
                  </a:txBody>
                  <a:tcPr marT="45711" marB="45711"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919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脂肪 </a:t>
                      </a:r>
                    </a:p>
                  </a:txBody>
                  <a:tcPr marT="45711" marB="4571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1" marB="4571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en-US" altLang="zh-TW" sz="1200" b="1" i="0" u="none" strike="noStrike" cap="none" normalizeH="0" baseline="0" smtClean="0">
                          <a:ln>
                            <a:noFill/>
                          </a:ln>
                          <a:solidFill>
                            <a:schemeClr val="tx1"/>
                          </a:solidFill>
                          <a:effectLst/>
                          <a:latin typeface="Calibri" pitchFamily="34" charset="0"/>
                          <a:ea typeface="標楷體" pitchFamily="65" charset="-120"/>
                        </a:rPr>
                        <a:t>%</a:t>
                      </a:r>
                    </a:p>
                  </a:txBody>
                  <a:tcPr marT="45711" marB="45711"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919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    飽和脂肪</a:t>
                      </a:r>
                    </a:p>
                  </a:txBody>
                  <a:tcPr marT="45711" marB="4571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1" marB="4571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en-US" altLang="zh-TW" sz="1200" b="1" i="0" u="none" strike="noStrike" cap="none" normalizeH="0" baseline="0" smtClean="0">
                          <a:ln>
                            <a:noFill/>
                          </a:ln>
                          <a:solidFill>
                            <a:schemeClr val="tx1"/>
                          </a:solidFill>
                          <a:effectLst/>
                          <a:latin typeface="Calibri" pitchFamily="34" charset="0"/>
                          <a:ea typeface="標楷體" pitchFamily="65" charset="-120"/>
                        </a:rPr>
                        <a:t>%</a:t>
                      </a:r>
                    </a:p>
                  </a:txBody>
                  <a:tcPr marT="45711" marB="45711"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837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    反式脂肪</a:t>
                      </a:r>
                    </a:p>
                  </a:txBody>
                  <a:tcPr marT="45711" marB="4571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1" marB="4571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a:t>
                      </a:r>
                    </a:p>
                  </a:txBody>
                  <a:tcPr marT="45711" marB="4571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919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碳水化合物 </a:t>
                      </a:r>
                    </a:p>
                  </a:txBody>
                  <a:tcPr marT="45711" marB="4571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1" marB="4571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en-US" altLang="zh-TW" sz="1200" b="1" i="0" u="none" strike="noStrike" cap="none" normalizeH="0" baseline="0" smtClean="0">
                          <a:ln>
                            <a:noFill/>
                          </a:ln>
                          <a:solidFill>
                            <a:schemeClr val="tx1"/>
                          </a:solidFill>
                          <a:effectLst/>
                          <a:latin typeface="Calibri" pitchFamily="34" charset="0"/>
                          <a:ea typeface="標楷體" pitchFamily="65" charset="-120"/>
                        </a:rPr>
                        <a:t>% </a:t>
                      </a:r>
                    </a:p>
                  </a:txBody>
                  <a:tcPr marT="45711" marB="4571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837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    </a:t>
                      </a:r>
                      <a:r>
                        <a:rPr kumimoji="1" lang="zh-TW" altLang="en-US" sz="1200" b="1" i="0" u="none" strike="noStrike" cap="none" normalizeH="0" baseline="0" dirty="0" smtClean="0">
                          <a:ln>
                            <a:noFill/>
                          </a:ln>
                          <a:solidFill>
                            <a:srgbClr val="FF0000"/>
                          </a:solidFill>
                          <a:effectLst/>
                          <a:latin typeface="Calibri" pitchFamily="34" charset="0"/>
                          <a:ea typeface="標楷體" pitchFamily="65" charset="-120"/>
                        </a:rPr>
                        <a:t>糖</a:t>
                      </a: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 </a:t>
                      </a:r>
                    </a:p>
                  </a:txBody>
                  <a:tcPr marT="45711" marB="4571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 </a:t>
                      </a:r>
                    </a:p>
                  </a:txBody>
                  <a:tcPr marT="45711" marB="4571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 </a:t>
                      </a:r>
                    </a:p>
                  </a:txBody>
                  <a:tcPr marT="45711" marB="4571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919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鈉</a:t>
                      </a:r>
                    </a:p>
                  </a:txBody>
                  <a:tcPr marT="45711" marB="4571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毫克 </a:t>
                      </a:r>
                    </a:p>
                  </a:txBody>
                  <a:tcPr marT="45711" marB="4571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en-US" altLang="zh-TW" sz="1200" b="1" i="0" u="none" strike="noStrike" cap="none" normalizeH="0" baseline="0" smtClean="0">
                          <a:ln>
                            <a:noFill/>
                          </a:ln>
                          <a:solidFill>
                            <a:schemeClr val="tx1"/>
                          </a:solidFill>
                          <a:effectLst/>
                          <a:latin typeface="Calibri" pitchFamily="34" charset="0"/>
                          <a:ea typeface="標楷體" pitchFamily="65" charset="-120"/>
                        </a:rPr>
                        <a:t>%</a:t>
                      </a:r>
                      <a:r>
                        <a:rPr kumimoji="1" lang="en-US" altLang="zh-TW"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 </a:t>
                      </a:r>
                    </a:p>
                  </a:txBody>
                  <a:tcPr marT="45711" marB="4571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837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宣稱之營養素含量 </a:t>
                      </a:r>
                    </a:p>
                  </a:txBody>
                  <a:tcPr marT="45711" marB="4571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公克、毫克或微克 </a:t>
                      </a:r>
                    </a:p>
                  </a:txBody>
                  <a:tcPr marT="45711" marB="4571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en-US" altLang="zh-TW" sz="1200" b="1" i="0" u="none" strike="noStrike" cap="none" normalizeH="0" baseline="0" smtClean="0">
                          <a:ln>
                            <a:noFill/>
                          </a:ln>
                          <a:solidFill>
                            <a:schemeClr val="tx1"/>
                          </a:solidFill>
                          <a:effectLst/>
                          <a:latin typeface="Calibri" pitchFamily="34" charset="0"/>
                          <a:ea typeface="標楷體" pitchFamily="65" charset="-120"/>
                        </a:rPr>
                        <a:t>%</a:t>
                      </a:r>
                      <a:r>
                        <a:rPr kumimoji="1" lang="zh-TW" altLang="en-US" sz="12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或</a:t>
                      </a: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a:t>
                      </a:r>
                    </a:p>
                  </a:txBody>
                  <a:tcPr marT="45711" marB="4571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3837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smtClean="0">
                          <a:ln>
                            <a:noFill/>
                          </a:ln>
                          <a:solidFill>
                            <a:schemeClr val="tx1"/>
                          </a:solidFill>
                          <a:effectLst/>
                          <a:latin typeface="Calibri" pitchFamily="34" charset="0"/>
                          <a:ea typeface="標楷體" pitchFamily="65" charset="-120"/>
                        </a:rPr>
                        <a:t>其他營養素含量 </a:t>
                      </a:r>
                    </a:p>
                  </a:txBody>
                  <a:tcPr marT="45711" marB="45711"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公克、毫克或微克 </a:t>
                      </a:r>
                    </a:p>
                  </a:txBody>
                  <a:tcPr marT="45711" marB="4571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en-US" altLang="zh-TW" sz="1200" b="1" i="0" u="none" strike="noStrike" cap="none" normalizeH="0" baseline="0" dirty="0" smtClean="0">
                          <a:ln>
                            <a:noFill/>
                          </a:ln>
                          <a:solidFill>
                            <a:schemeClr val="tx1"/>
                          </a:solidFill>
                          <a:effectLst/>
                          <a:latin typeface="Calibri" pitchFamily="34" charset="0"/>
                          <a:ea typeface="標楷體" pitchFamily="65" charset="-120"/>
                        </a:rPr>
                        <a:t>%</a:t>
                      </a: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或</a:t>
                      </a:r>
                      <a:r>
                        <a:rPr kumimoji="1" lang="zh-TW" altLang="en-US" sz="1200" b="1" i="0" u="none" strike="noStrike" cap="none" normalizeH="0" baseline="0" dirty="0" smtClean="0">
                          <a:ln>
                            <a:noFill/>
                          </a:ln>
                          <a:solidFill>
                            <a:schemeClr val="tx1"/>
                          </a:solidFill>
                          <a:effectLst/>
                          <a:latin typeface="Calibri" pitchFamily="34" charset="0"/>
                          <a:ea typeface="標楷體" pitchFamily="65" charset="-120"/>
                        </a:rPr>
                        <a:t>＊</a:t>
                      </a:r>
                    </a:p>
                  </a:txBody>
                  <a:tcPr marT="45711" marB="4571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 Box 58"/>
          <p:cNvSpPr txBox="1">
            <a:spLocks noChangeArrowheads="1"/>
          </p:cNvSpPr>
          <p:nvPr/>
        </p:nvSpPr>
        <p:spPr bwMode="auto">
          <a:xfrm>
            <a:off x="4499992" y="5118283"/>
            <a:ext cx="42475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200" dirty="0">
                <a:solidFill>
                  <a:srgbClr val="CC00CC"/>
                </a:solidFill>
                <a:latin typeface="Calibri" pitchFamily="34" charset="0"/>
                <a:ea typeface="標楷體" pitchFamily="65" charset="-120"/>
              </a:rPr>
              <a:t>＊參考值未訂定</a:t>
            </a:r>
          </a:p>
          <a:p>
            <a:pPr eaLnBrk="1" hangingPunct="1">
              <a:spcBef>
                <a:spcPct val="0"/>
              </a:spcBef>
              <a:buClrTx/>
              <a:buSzTx/>
              <a:buFontTx/>
              <a:buNone/>
            </a:pPr>
            <a:r>
              <a:rPr lang="zh-TW" altLang="en-US" sz="1200" dirty="0">
                <a:solidFill>
                  <a:srgbClr val="CC00CC"/>
                </a:solidFill>
                <a:latin typeface="Calibri" pitchFamily="34" charset="0"/>
                <a:ea typeface="標楷體" pitchFamily="65" charset="-120"/>
              </a:rPr>
              <a:t>每日參考值：熱量</a:t>
            </a:r>
            <a:r>
              <a:rPr lang="en-US" altLang="zh-TW" sz="1200" dirty="0">
                <a:solidFill>
                  <a:srgbClr val="CC00CC"/>
                </a:solidFill>
                <a:latin typeface="Calibri" pitchFamily="34" charset="0"/>
                <a:ea typeface="標楷體" pitchFamily="65" charset="-120"/>
              </a:rPr>
              <a:t>2000</a:t>
            </a:r>
            <a:r>
              <a:rPr lang="zh-TW" altLang="en-US" sz="1200" dirty="0">
                <a:solidFill>
                  <a:srgbClr val="CC00CC"/>
                </a:solidFill>
                <a:latin typeface="Calibri" pitchFamily="34" charset="0"/>
                <a:ea typeface="標楷體" pitchFamily="65" charset="-120"/>
              </a:rPr>
              <a:t>大卡、蛋白質</a:t>
            </a:r>
            <a:r>
              <a:rPr lang="en-US" altLang="zh-TW" sz="1200" dirty="0">
                <a:solidFill>
                  <a:srgbClr val="CC00CC"/>
                </a:solidFill>
                <a:latin typeface="Calibri" pitchFamily="34" charset="0"/>
                <a:ea typeface="標楷體" pitchFamily="65" charset="-120"/>
              </a:rPr>
              <a:t>60</a:t>
            </a:r>
            <a:r>
              <a:rPr lang="zh-TW" altLang="en-US" sz="1200" dirty="0">
                <a:solidFill>
                  <a:srgbClr val="CC00CC"/>
                </a:solidFill>
                <a:latin typeface="Calibri" pitchFamily="34" charset="0"/>
                <a:ea typeface="標楷體" pitchFamily="65" charset="-120"/>
              </a:rPr>
              <a:t>公克、脂肪</a:t>
            </a:r>
            <a:r>
              <a:rPr lang="en-US" altLang="zh-TW" sz="1200" dirty="0">
                <a:solidFill>
                  <a:srgbClr val="CC00CC"/>
                </a:solidFill>
                <a:latin typeface="Calibri" pitchFamily="34" charset="0"/>
                <a:ea typeface="標楷體" pitchFamily="65" charset="-120"/>
              </a:rPr>
              <a:t>60</a:t>
            </a:r>
            <a:r>
              <a:rPr lang="zh-TW" altLang="en-US" sz="1200" dirty="0">
                <a:solidFill>
                  <a:srgbClr val="CC00CC"/>
                </a:solidFill>
                <a:latin typeface="Calibri" pitchFamily="34" charset="0"/>
                <a:ea typeface="標楷體" pitchFamily="65" charset="-120"/>
              </a:rPr>
              <a:t>公克、飽和脂肪</a:t>
            </a:r>
            <a:r>
              <a:rPr lang="en-US" altLang="zh-TW" sz="1200" dirty="0">
                <a:solidFill>
                  <a:srgbClr val="CC00CC"/>
                </a:solidFill>
                <a:latin typeface="Calibri" pitchFamily="34" charset="0"/>
                <a:ea typeface="標楷體" pitchFamily="65" charset="-120"/>
              </a:rPr>
              <a:t>18</a:t>
            </a:r>
            <a:r>
              <a:rPr lang="zh-TW" altLang="en-US" sz="1200" dirty="0">
                <a:solidFill>
                  <a:srgbClr val="CC00CC"/>
                </a:solidFill>
                <a:latin typeface="Calibri" pitchFamily="34" charset="0"/>
                <a:ea typeface="標楷體" pitchFamily="65" charset="-120"/>
              </a:rPr>
              <a:t>公克</a:t>
            </a:r>
            <a:r>
              <a:rPr lang="zh-TW" altLang="en-US" sz="1200" dirty="0" smtClean="0">
                <a:solidFill>
                  <a:srgbClr val="CC00CC"/>
                </a:solidFill>
                <a:latin typeface="Calibri" pitchFamily="34" charset="0"/>
                <a:ea typeface="標楷體" pitchFamily="65" charset="-120"/>
              </a:rPr>
              <a:t>、碳水化合物</a:t>
            </a:r>
            <a:r>
              <a:rPr lang="en-US" altLang="zh-TW" sz="1200" dirty="0">
                <a:solidFill>
                  <a:srgbClr val="CC00CC"/>
                </a:solidFill>
                <a:latin typeface="Calibri" pitchFamily="34" charset="0"/>
                <a:ea typeface="標楷體" pitchFamily="65" charset="-120"/>
              </a:rPr>
              <a:t>300</a:t>
            </a:r>
            <a:r>
              <a:rPr lang="zh-TW" altLang="en-US" sz="1200" dirty="0">
                <a:solidFill>
                  <a:srgbClr val="CC00CC"/>
                </a:solidFill>
                <a:latin typeface="Calibri" pitchFamily="34" charset="0"/>
                <a:ea typeface="標楷體" pitchFamily="65" charset="-120"/>
              </a:rPr>
              <a:t>公克、鈉</a:t>
            </a:r>
            <a:r>
              <a:rPr lang="en-US" altLang="zh-TW" sz="1200" dirty="0">
                <a:solidFill>
                  <a:srgbClr val="CC00CC"/>
                </a:solidFill>
                <a:latin typeface="Calibri" pitchFamily="34" charset="0"/>
                <a:ea typeface="標楷體" pitchFamily="65" charset="-120"/>
              </a:rPr>
              <a:t>2000</a:t>
            </a:r>
            <a:r>
              <a:rPr lang="zh-TW" altLang="en-US" sz="1200" dirty="0">
                <a:solidFill>
                  <a:srgbClr val="CC00CC"/>
                </a:solidFill>
                <a:latin typeface="Calibri" pitchFamily="34" charset="0"/>
                <a:ea typeface="標楷體" pitchFamily="65" charset="-120"/>
              </a:rPr>
              <a:t>毫克、宣稱之營養素每日參考值、其他營養素每日參考值。 </a:t>
            </a:r>
          </a:p>
        </p:txBody>
      </p:sp>
      <p:sp>
        <p:nvSpPr>
          <p:cNvPr id="8" name="矩形 4"/>
          <p:cNvSpPr>
            <a:spLocks noChangeArrowheads="1"/>
          </p:cNvSpPr>
          <p:nvPr/>
        </p:nvSpPr>
        <p:spPr bwMode="auto">
          <a:xfrm>
            <a:off x="304916" y="356581"/>
            <a:ext cx="858756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eaLnBrk="1" hangingPunct="1">
              <a:lnSpc>
                <a:spcPct val="90000"/>
              </a:lnSpc>
              <a:buSzPct val="80000"/>
              <a:defRPr/>
            </a:pPr>
            <a:r>
              <a:rPr lang="zh-TW" altLang="en-US" sz="3600" b="1" dirty="0">
                <a:solidFill>
                  <a:srgbClr val="006600"/>
                </a:solidFill>
                <a:latin typeface="+mj-lt"/>
                <a:cs typeface="+mj-cs"/>
              </a:rPr>
              <a:t>標示</a:t>
            </a:r>
            <a:r>
              <a:rPr lang="zh-TW" altLang="en-US" sz="3600" b="1" dirty="0" smtClean="0">
                <a:solidFill>
                  <a:srgbClr val="006600"/>
                </a:solidFill>
                <a:latin typeface="+mj-lt"/>
                <a:cs typeface="+mj-cs"/>
              </a:rPr>
              <a:t>之格式</a:t>
            </a:r>
            <a:r>
              <a:rPr lang="en-US" altLang="zh-TW" sz="3600" b="1" dirty="0" smtClean="0">
                <a:solidFill>
                  <a:srgbClr val="006600"/>
                </a:solidFill>
                <a:latin typeface="+mj-lt"/>
                <a:cs typeface="+mj-cs"/>
              </a:rPr>
              <a:t>(</a:t>
            </a:r>
            <a:r>
              <a:rPr lang="zh-TW" altLang="en-US" sz="3600" b="1" dirty="0" smtClean="0">
                <a:solidFill>
                  <a:srgbClr val="006600"/>
                </a:solidFill>
                <a:latin typeface="+mj-lt"/>
                <a:cs typeface="+mj-cs"/>
              </a:rPr>
              <a:t>兩種格式</a:t>
            </a:r>
            <a:r>
              <a:rPr lang="zh-TW" altLang="en-US" sz="3600" b="1" u="sng" dirty="0" smtClean="0">
                <a:solidFill>
                  <a:srgbClr val="FF0000"/>
                </a:solidFill>
                <a:latin typeface="+mj-lt"/>
                <a:cs typeface="+mj-cs"/>
              </a:rPr>
              <a:t>擇一</a:t>
            </a:r>
            <a:r>
              <a:rPr lang="en-US" altLang="zh-TW" sz="3600" b="1" dirty="0" smtClean="0">
                <a:solidFill>
                  <a:srgbClr val="006600"/>
                </a:solidFill>
                <a:latin typeface="+mj-lt"/>
                <a:cs typeface="+mj-cs"/>
              </a:rPr>
              <a:t>)</a:t>
            </a:r>
            <a:endParaRPr lang="en-US" altLang="zh-TW" sz="3600" b="1" dirty="0">
              <a:solidFill>
                <a:srgbClr val="006600"/>
              </a:solidFill>
              <a:latin typeface="+mj-lt"/>
              <a:cs typeface="+mj-cs"/>
            </a:endParaRPr>
          </a:p>
        </p:txBody>
      </p:sp>
      <p:sp>
        <p:nvSpPr>
          <p:cNvPr id="9" name="Rectangle 2"/>
          <p:cNvSpPr>
            <a:spLocks noChangeArrowheads="1"/>
          </p:cNvSpPr>
          <p:nvPr/>
        </p:nvSpPr>
        <p:spPr bwMode="auto">
          <a:xfrm>
            <a:off x="397042" y="1085835"/>
            <a:ext cx="38869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zh-TW" altLang="en-US" sz="2000" b="1" dirty="0" smtClean="0">
                <a:solidFill>
                  <a:srgbClr val="0000FF"/>
                </a:solidFill>
                <a:latin typeface="Calibri" pitchFamily="34" charset="0"/>
                <a:ea typeface="標楷體" pitchFamily="65" charset="-120"/>
              </a:rPr>
              <a:t>包裝</a:t>
            </a:r>
            <a:r>
              <a:rPr lang="zh-TW" altLang="en-US" sz="2000" b="1" dirty="0">
                <a:solidFill>
                  <a:srgbClr val="0000FF"/>
                </a:solidFill>
                <a:latin typeface="Calibri" pitchFamily="34" charset="0"/>
                <a:ea typeface="標楷體" pitchFamily="65" charset="-120"/>
              </a:rPr>
              <a:t>食品營養標示格式（一） </a:t>
            </a:r>
          </a:p>
        </p:txBody>
      </p:sp>
      <p:sp>
        <p:nvSpPr>
          <p:cNvPr id="10" name="Rectangle 2"/>
          <p:cNvSpPr>
            <a:spLocks noChangeArrowheads="1"/>
          </p:cNvSpPr>
          <p:nvPr/>
        </p:nvSpPr>
        <p:spPr bwMode="auto">
          <a:xfrm>
            <a:off x="4644008" y="1085835"/>
            <a:ext cx="38869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zh-TW" altLang="en-US" sz="2000" b="1" dirty="0" smtClean="0">
                <a:solidFill>
                  <a:srgbClr val="0000FF"/>
                </a:solidFill>
                <a:latin typeface="Calibri" pitchFamily="34" charset="0"/>
                <a:ea typeface="標楷體" pitchFamily="65" charset="-120"/>
              </a:rPr>
              <a:t>包裝</a:t>
            </a:r>
            <a:r>
              <a:rPr lang="zh-TW" altLang="en-US" sz="2000" b="1" dirty="0">
                <a:solidFill>
                  <a:srgbClr val="0000FF"/>
                </a:solidFill>
                <a:latin typeface="Calibri" pitchFamily="34" charset="0"/>
                <a:ea typeface="標楷體" pitchFamily="65" charset="-120"/>
              </a:rPr>
              <a:t>食品營養標示格式</a:t>
            </a:r>
            <a:r>
              <a:rPr lang="zh-TW" altLang="en-US" sz="2000" b="1" dirty="0" smtClean="0">
                <a:solidFill>
                  <a:srgbClr val="0000FF"/>
                </a:solidFill>
                <a:latin typeface="Calibri" pitchFamily="34" charset="0"/>
                <a:ea typeface="標楷體" pitchFamily="65" charset="-120"/>
              </a:rPr>
              <a:t>（二） </a:t>
            </a:r>
            <a:endParaRPr lang="zh-TW" altLang="en-US" sz="2000" b="1" dirty="0">
              <a:solidFill>
                <a:srgbClr val="0000FF"/>
              </a:solidFill>
              <a:latin typeface="Calibri" pitchFamily="34" charset="0"/>
              <a:ea typeface="標楷體" pitchFamily="65" charset="-120"/>
            </a:endParaRPr>
          </a:p>
        </p:txBody>
      </p:sp>
      <p:pic>
        <p:nvPicPr>
          <p:cNvPr id="11"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43242" y="6052646"/>
            <a:ext cx="7109639" cy="646331"/>
          </a:xfrm>
          <a:prstGeom prst="rect">
            <a:avLst/>
          </a:prstGeom>
          <a:solidFill>
            <a:srgbClr val="FFFF00"/>
          </a:solidFill>
        </p:spPr>
        <p:txBody>
          <a:bodyPr wrap="none" rtlCol="0">
            <a:spAutoFit/>
          </a:bodyPr>
          <a:lstStyle/>
          <a:p>
            <a:r>
              <a:rPr lang="zh-TW" altLang="zh-TW" sz="1800" b="1" dirty="0">
                <a:solidFill>
                  <a:srgbClr val="FF0000"/>
                </a:solidFill>
                <a:latin typeface="標楷體" panose="03000509000000000000" pitchFamily="65" charset="-120"/>
                <a:ea typeface="標楷體" panose="03000509000000000000" pitchFamily="65" charset="-120"/>
              </a:rPr>
              <a:t>未滿一歲嬰兒食用之食品，應</a:t>
            </a:r>
            <a:r>
              <a:rPr lang="zh-TW" altLang="zh-TW" sz="1800" b="1" dirty="0" smtClean="0">
                <a:solidFill>
                  <a:srgbClr val="FF0000"/>
                </a:solidFill>
                <a:latin typeface="標楷體" panose="03000509000000000000" pitchFamily="65" charset="-120"/>
                <a:ea typeface="標楷體" panose="03000509000000000000" pitchFamily="65" charset="-120"/>
              </a:rPr>
              <a:t>以格式</a:t>
            </a:r>
            <a:r>
              <a:rPr lang="en-US" altLang="zh-TW" sz="1800" b="1" dirty="0" smtClean="0">
                <a:solidFill>
                  <a:srgbClr val="FF0000"/>
                </a:solidFill>
                <a:latin typeface="標楷體" panose="03000509000000000000" pitchFamily="65" charset="-120"/>
                <a:ea typeface="標楷體" panose="03000509000000000000" pitchFamily="65" charset="-120"/>
              </a:rPr>
              <a:t>(</a:t>
            </a:r>
            <a:r>
              <a:rPr lang="zh-TW" altLang="en-US" sz="1800" b="1" dirty="0" smtClean="0">
                <a:solidFill>
                  <a:srgbClr val="FF0000"/>
                </a:solidFill>
                <a:latin typeface="標楷體" panose="03000509000000000000" pitchFamily="65" charset="-120"/>
                <a:ea typeface="標楷體" panose="03000509000000000000" pitchFamily="65" charset="-120"/>
              </a:rPr>
              <a:t>一</a:t>
            </a:r>
            <a:r>
              <a:rPr lang="en-US" altLang="zh-TW" sz="1800" b="1" dirty="0" smtClean="0">
                <a:solidFill>
                  <a:srgbClr val="FF0000"/>
                </a:solidFill>
                <a:latin typeface="標楷體" panose="03000509000000000000" pitchFamily="65" charset="-120"/>
                <a:ea typeface="標楷體" panose="03000509000000000000" pitchFamily="65" charset="-120"/>
              </a:rPr>
              <a:t>)</a:t>
            </a:r>
            <a:r>
              <a:rPr lang="zh-TW" altLang="zh-TW" sz="1800" b="1" dirty="0" smtClean="0">
                <a:solidFill>
                  <a:srgbClr val="FF0000"/>
                </a:solidFill>
                <a:latin typeface="標楷體" panose="03000509000000000000" pitchFamily="65" charset="-120"/>
                <a:ea typeface="標楷體" panose="03000509000000000000" pitchFamily="65" charset="-120"/>
              </a:rPr>
              <a:t>標示；</a:t>
            </a:r>
            <a:endParaRPr lang="en-US" altLang="zh-TW" sz="1800" b="1" dirty="0" smtClean="0">
              <a:solidFill>
                <a:srgbClr val="FF0000"/>
              </a:solidFill>
              <a:latin typeface="標楷體" panose="03000509000000000000" pitchFamily="65" charset="-120"/>
              <a:ea typeface="標楷體" panose="03000509000000000000" pitchFamily="65" charset="-120"/>
            </a:endParaRPr>
          </a:p>
          <a:p>
            <a:r>
              <a:rPr lang="zh-TW" altLang="zh-TW" sz="1800" b="1" dirty="0" smtClean="0">
                <a:solidFill>
                  <a:srgbClr val="FF0000"/>
                </a:solidFill>
                <a:latin typeface="標楷體" panose="03000509000000000000" pitchFamily="65" charset="-120"/>
                <a:ea typeface="標楷體" panose="03000509000000000000" pitchFamily="65" charset="-120"/>
              </a:rPr>
              <a:t>食品</a:t>
            </a:r>
            <a:r>
              <a:rPr lang="zh-TW" altLang="zh-TW" sz="1800" b="1" dirty="0">
                <a:solidFill>
                  <a:srgbClr val="FF0000"/>
                </a:solidFill>
                <a:latin typeface="標楷體" panose="03000509000000000000" pitchFamily="65" charset="-120"/>
                <a:ea typeface="標楷體" panose="03000509000000000000" pitchFamily="65" charset="-120"/>
              </a:rPr>
              <a:t>型態為錠狀、膠囊狀（不包含糖果類食品）應</a:t>
            </a:r>
            <a:r>
              <a:rPr lang="zh-TW" altLang="zh-TW" sz="1800" b="1" dirty="0" smtClean="0">
                <a:solidFill>
                  <a:srgbClr val="FF0000"/>
                </a:solidFill>
                <a:latin typeface="標楷體" panose="03000509000000000000" pitchFamily="65" charset="-120"/>
                <a:ea typeface="標楷體" panose="03000509000000000000" pitchFamily="65" charset="-120"/>
              </a:rPr>
              <a:t>以格式</a:t>
            </a:r>
            <a:r>
              <a:rPr lang="en-US" altLang="zh-TW" sz="1800" b="1" dirty="0" smtClean="0">
                <a:solidFill>
                  <a:srgbClr val="FF0000"/>
                </a:solidFill>
                <a:latin typeface="標楷體" panose="03000509000000000000" pitchFamily="65" charset="-120"/>
                <a:ea typeface="標楷體" panose="03000509000000000000" pitchFamily="65" charset="-120"/>
              </a:rPr>
              <a:t>(</a:t>
            </a:r>
            <a:r>
              <a:rPr lang="zh-TW" altLang="en-US" sz="1800" b="1" dirty="0" smtClean="0">
                <a:solidFill>
                  <a:srgbClr val="FF0000"/>
                </a:solidFill>
                <a:latin typeface="標楷體" panose="03000509000000000000" pitchFamily="65" charset="-120"/>
                <a:ea typeface="標楷體" panose="03000509000000000000" pitchFamily="65" charset="-120"/>
              </a:rPr>
              <a:t>二</a:t>
            </a:r>
            <a:r>
              <a:rPr lang="en-US" altLang="zh-TW" sz="1800" b="1" dirty="0" smtClean="0">
                <a:solidFill>
                  <a:srgbClr val="FF0000"/>
                </a:solidFill>
                <a:latin typeface="標楷體" panose="03000509000000000000" pitchFamily="65" charset="-120"/>
                <a:ea typeface="標楷體" panose="03000509000000000000" pitchFamily="65" charset="-120"/>
              </a:rPr>
              <a:t>)</a:t>
            </a:r>
            <a:r>
              <a:rPr lang="zh-TW" altLang="zh-TW" sz="1800" b="1" dirty="0" smtClean="0">
                <a:solidFill>
                  <a:srgbClr val="FF0000"/>
                </a:solidFill>
                <a:latin typeface="標楷體" panose="03000509000000000000" pitchFamily="65" charset="-120"/>
                <a:ea typeface="標楷體" panose="03000509000000000000" pitchFamily="65" charset="-120"/>
              </a:rPr>
              <a:t>標示</a:t>
            </a:r>
            <a:r>
              <a:rPr lang="zh-TW" altLang="zh-TW" sz="1800" b="1" dirty="0">
                <a:solidFill>
                  <a:srgbClr val="FF0000"/>
                </a:solidFill>
                <a:latin typeface="標楷體" panose="03000509000000000000" pitchFamily="65" charset="-120"/>
                <a:ea typeface="標楷體" panose="03000509000000000000" pitchFamily="65" charset="-120"/>
              </a:rPr>
              <a:t>。</a:t>
            </a:r>
            <a:endParaRPr lang="zh-TW" altLang="en-US" sz="1800" b="1" dirty="0">
              <a:solidFill>
                <a:srgbClr val="FF00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43242" y="5481488"/>
            <a:ext cx="2954655" cy="369332"/>
          </a:xfrm>
          <a:prstGeom prst="rect">
            <a:avLst/>
          </a:prstGeom>
          <a:solidFill>
            <a:srgbClr val="FFFF00"/>
          </a:solidFill>
        </p:spPr>
        <p:txBody>
          <a:bodyPr wrap="none" rtlCol="0">
            <a:spAutoFit/>
          </a:bodyPr>
          <a:lstStyle>
            <a:defPPr>
              <a:defRPr lang="zh-TW"/>
            </a:defPPr>
            <a:lvl1pPr>
              <a:defRPr sz="1800" b="1">
                <a:solidFill>
                  <a:srgbClr val="FF0000"/>
                </a:solidFill>
                <a:latin typeface="標楷體" panose="03000509000000000000" pitchFamily="65" charset="-120"/>
                <a:ea typeface="標楷體" panose="03000509000000000000" pitchFamily="65" charset="-120"/>
              </a:defRPr>
            </a:lvl1pPr>
          </a:lstStyle>
          <a:p>
            <a:r>
              <a:rPr lang="zh-TW" altLang="en-US" dirty="0"/>
              <a:t>一般食品任選一種格式標示</a:t>
            </a:r>
          </a:p>
        </p:txBody>
      </p:sp>
    </p:spTree>
    <p:extLst>
      <p:ext uri="{BB962C8B-B14F-4D97-AF65-F5344CB8AC3E}">
        <p14:creationId xmlns:p14="http://schemas.microsoft.com/office/powerpoint/2010/main" val="3704562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2386BAB-030F-45DD-B2B8-93CDE7C8D50C}" type="slidenum">
              <a:rPr lang="zh-TW" altLang="en-US" smtClean="0"/>
              <a:pPr>
                <a:defRPr/>
              </a:pPr>
              <a:t>12</a:t>
            </a:fld>
            <a:endParaRPr lang="en-US" altLang="zh-TW"/>
          </a:p>
        </p:txBody>
      </p:sp>
      <p:sp>
        <p:nvSpPr>
          <p:cNvPr id="5" name="標題 1"/>
          <p:cNvSpPr txBox="1">
            <a:spLocks/>
          </p:cNvSpPr>
          <p:nvPr/>
        </p:nvSpPr>
        <p:spPr>
          <a:xfrm>
            <a:off x="395536" y="202630"/>
            <a:ext cx="8229600" cy="778098"/>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pPr>
            <a:r>
              <a:rPr lang="zh-TW" altLang="en-US" b="1" dirty="0">
                <a:solidFill>
                  <a:srgbClr val="006600"/>
                </a:solidFill>
                <a:ea typeface="標楷體" pitchFamily="65" charset="-120"/>
              </a:rPr>
              <a:t>名詞定義</a:t>
            </a:r>
          </a:p>
        </p:txBody>
      </p:sp>
      <p:graphicFrame>
        <p:nvGraphicFramePr>
          <p:cNvPr id="6" name="Group 59"/>
          <p:cNvGraphicFramePr>
            <a:graphicFrameLocks noGrp="1"/>
          </p:cNvGraphicFramePr>
          <p:nvPr>
            <p:extLst>
              <p:ext uri="{D42A27DB-BD31-4B8C-83A1-F6EECF244321}">
                <p14:modId xmlns:p14="http://schemas.microsoft.com/office/powerpoint/2010/main" val="1820299629"/>
              </p:ext>
            </p:extLst>
          </p:nvPr>
        </p:nvGraphicFramePr>
        <p:xfrm>
          <a:off x="1187624" y="836712"/>
          <a:ext cx="7008813" cy="5037147"/>
        </p:xfrm>
        <a:graphic>
          <a:graphicData uri="http://schemas.openxmlformats.org/drawingml/2006/table">
            <a:tbl>
              <a:tblPr/>
              <a:tblGrid>
                <a:gridCol w="2255838"/>
                <a:gridCol w="2232025"/>
                <a:gridCol w="2520950"/>
              </a:tblGrid>
              <a:tr h="396792">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營 養 標 示</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47563">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本包裝含    份</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4007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2000" b="1" i="0" u="none" strike="noStrike" cap="none" normalizeH="0" baseline="0" dirty="0" smtClean="0">
                        <a:ln>
                          <a:noFill/>
                        </a:ln>
                        <a:solidFill>
                          <a:schemeClr val="tx1"/>
                        </a:solidFill>
                        <a:effectLst/>
                        <a:latin typeface="Tahoma" pitchFamily="34" charset="0"/>
                        <a:ea typeface="新細明體" pitchFamily="18" charset="-120"/>
                      </a:endParaRP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每份</a:t>
                      </a:r>
                    </a:p>
                  </a:txBody>
                  <a:tcPr marT="45716" marB="4571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a:t>
                      </a:r>
                    </a:p>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或每</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毫升</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熱量 </a:t>
                      </a: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大卡 </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大卡 </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蛋白質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飽和脂肪</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反式脂肪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碳水化合物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糖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鈉</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毫克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宣稱之營養素含量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公克、毫克或微克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其他營養素含量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公克、毫克或微克 </a:t>
                      </a: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橢圓 6"/>
          <p:cNvSpPr/>
          <p:nvPr/>
        </p:nvSpPr>
        <p:spPr bwMode="auto">
          <a:xfrm>
            <a:off x="1403648" y="3789040"/>
            <a:ext cx="1368152" cy="432048"/>
          </a:xfrm>
          <a:prstGeom prst="ellipse">
            <a:avLst/>
          </a:prstGeom>
          <a:noFill/>
          <a:ln w="57150" cap="flat" cmpd="sng" algn="ctr">
            <a:solidFill>
              <a:srgbClr val="7030A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sp>
        <p:nvSpPr>
          <p:cNvPr id="8" name="文字方塊 7"/>
          <p:cNvSpPr txBox="1"/>
          <p:nvPr/>
        </p:nvSpPr>
        <p:spPr>
          <a:xfrm>
            <a:off x="1187624" y="6021288"/>
            <a:ext cx="4546847" cy="400110"/>
          </a:xfrm>
          <a:prstGeom prst="rect">
            <a:avLst/>
          </a:prstGeom>
          <a:solidFill>
            <a:srgbClr val="FFFF00"/>
          </a:solidFill>
          <a:ln>
            <a:solidFill>
              <a:srgbClr val="7030A0"/>
            </a:solidFill>
          </a:ln>
        </p:spPr>
        <p:txBody>
          <a:bodyPr wrap="square" rtlCol="0">
            <a:spAutoFit/>
          </a:bodyPr>
          <a:lstStyle/>
          <a:p>
            <a:r>
              <a:rPr lang="zh-TW" altLang="en-US" sz="2000" b="1" dirty="0">
                <a:solidFill>
                  <a:srgbClr val="FF0000"/>
                </a:solidFill>
                <a:latin typeface="標楷體" panose="03000509000000000000" pitchFamily="65" charset="-120"/>
                <a:ea typeface="標楷體" panose="03000509000000000000" pitchFamily="65" charset="-120"/>
              </a:rPr>
              <a:t>指食品中非共軛反式脂肪（酸）之總和</a:t>
            </a:r>
          </a:p>
        </p:txBody>
      </p:sp>
      <p:pic>
        <p:nvPicPr>
          <p:cNvPr id="9"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0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7DA7FB6-BBC8-4E22-92DB-5F4C231FF8B4}" type="slidenum">
              <a:rPr lang="zh-TW" altLang="en-US" smtClean="0"/>
              <a:pPr>
                <a:defRPr/>
              </a:pPr>
              <a:t>13</a:t>
            </a:fld>
            <a:endParaRPr lang="en-US" altLang="zh-TW"/>
          </a:p>
        </p:txBody>
      </p:sp>
      <p:sp>
        <p:nvSpPr>
          <p:cNvPr id="3" name="標題 1"/>
          <p:cNvSpPr txBox="1">
            <a:spLocks/>
          </p:cNvSpPr>
          <p:nvPr/>
        </p:nvSpPr>
        <p:spPr>
          <a:xfrm>
            <a:off x="395536" y="188640"/>
            <a:ext cx="8229600" cy="778098"/>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pPr>
            <a:r>
              <a:rPr lang="zh-TW" altLang="en-US" b="1" dirty="0">
                <a:solidFill>
                  <a:srgbClr val="006600"/>
                </a:solidFill>
                <a:ea typeface="標楷體" pitchFamily="65" charset="-120"/>
              </a:rPr>
              <a:t>名詞定義</a:t>
            </a:r>
          </a:p>
        </p:txBody>
      </p:sp>
      <p:graphicFrame>
        <p:nvGraphicFramePr>
          <p:cNvPr id="4" name="Group 59"/>
          <p:cNvGraphicFramePr>
            <a:graphicFrameLocks noGrp="1"/>
          </p:cNvGraphicFramePr>
          <p:nvPr>
            <p:extLst>
              <p:ext uri="{D42A27DB-BD31-4B8C-83A1-F6EECF244321}">
                <p14:modId xmlns:p14="http://schemas.microsoft.com/office/powerpoint/2010/main" val="3814560836"/>
              </p:ext>
            </p:extLst>
          </p:nvPr>
        </p:nvGraphicFramePr>
        <p:xfrm>
          <a:off x="1043608" y="840125"/>
          <a:ext cx="7008813" cy="5037147"/>
        </p:xfrm>
        <a:graphic>
          <a:graphicData uri="http://schemas.openxmlformats.org/drawingml/2006/table">
            <a:tbl>
              <a:tblPr/>
              <a:tblGrid>
                <a:gridCol w="2255838"/>
                <a:gridCol w="2232025"/>
                <a:gridCol w="2520950"/>
              </a:tblGrid>
              <a:tr h="396792">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營 養 標 示</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47563">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本包裝含    份</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4007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2000" b="1" i="0" u="none" strike="noStrike" cap="none" normalizeH="0" baseline="0" dirty="0" smtClean="0">
                        <a:ln>
                          <a:noFill/>
                        </a:ln>
                        <a:solidFill>
                          <a:schemeClr val="tx1"/>
                        </a:solidFill>
                        <a:effectLst/>
                        <a:latin typeface="Tahoma" pitchFamily="34" charset="0"/>
                        <a:ea typeface="新細明體" pitchFamily="18" charset="-120"/>
                      </a:endParaRP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每份</a:t>
                      </a:r>
                    </a:p>
                  </a:txBody>
                  <a:tcPr marT="45716" marB="4571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a:t>
                      </a:r>
                    </a:p>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或每</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毫升</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熱量 </a:t>
                      </a: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大卡 </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大卡 </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蛋白質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飽和脂肪</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反式脂肪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碳水化合物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糖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鈉</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毫克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宣稱之營養素含量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公克、毫克或微克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其他營養素含量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公克、毫克或微克 </a:t>
                      </a: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橢圓 4"/>
          <p:cNvSpPr/>
          <p:nvPr/>
        </p:nvSpPr>
        <p:spPr bwMode="auto">
          <a:xfrm>
            <a:off x="899592" y="4077072"/>
            <a:ext cx="1872208" cy="864096"/>
          </a:xfrm>
          <a:prstGeom prst="ellipse">
            <a:avLst/>
          </a:prstGeom>
          <a:noFill/>
          <a:ln w="57150" cap="flat" cmpd="sng" algn="ctr">
            <a:solidFill>
              <a:srgbClr val="7030A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sp>
        <p:nvSpPr>
          <p:cNvPr id="6" name="文字方塊 5"/>
          <p:cNvSpPr txBox="1"/>
          <p:nvPr/>
        </p:nvSpPr>
        <p:spPr>
          <a:xfrm>
            <a:off x="1043608" y="5949280"/>
            <a:ext cx="4546847" cy="707886"/>
          </a:xfrm>
          <a:prstGeom prst="rect">
            <a:avLst/>
          </a:prstGeom>
          <a:solidFill>
            <a:srgbClr val="FFFF00"/>
          </a:solidFill>
          <a:ln>
            <a:solidFill>
              <a:srgbClr val="7030A0"/>
            </a:solidFill>
          </a:ln>
        </p:spPr>
        <p:txBody>
          <a:bodyPr wrap="square" rtlCol="0">
            <a:spAutoFit/>
          </a:bodyPr>
          <a:lstStyle/>
          <a:p>
            <a:r>
              <a:rPr lang="zh-TW" altLang="en-US" sz="2000" b="1" dirty="0">
                <a:solidFill>
                  <a:srgbClr val="FF0000"/>
                </a:solidFill>
                <a:latin typeface="標楷體" panose="03000509000000000000" pitchFamily="65" charset="-120"/>
                <a:ea typeface="標楷體" panose="03000509000000000000" pitchFamily="65" charset="-120"/>
              </a:rPr>
              <a:t>碳水化合物：即醣類，指總碳水化合物</a:t>
            </a:r>
          </a:p>
          <a:p>
            <a:r>
              <a:rPr lang="zh-TW" altLang="en-US" sz="2000" b="1" dirty="0">
                <a:solidFill>
                  <a:srgbClr val="FF0000"/>
                </a:solidFill>
                <a:latin typeface="標楷體" panose="03000509000000000000" pitchFamily="65" charset="-120"/>
                <a:ea typeface="標楷體" panose="03000509000000000000" pitchFamily="65" charset="-120"/>
              </a:rPr>
              <a:t>糖：指單醣與雙醣之總和</a:t>
            </a:r>
          </a:p>
        </p:txBody>
      </p:sp>
      <p:pic>
        <p:nvPicPr>
          <p:cNvPr id="7"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51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7DA7FB6-BBC8-4E22-92DB-5F4C231FF8B4}" type="slidenum">
              <a:rPr lang="zh-TW" altLang="en-US" smtClean="0"/>
              <a:pPr>
                <a:defRPr/>
              </a:pPr>
              <a:t>14</a:t>
            </a:fld>
            <a:endParaRPr lang="en-US" altLang="zh-TW"/>
          </a:p>
        </p:txBody>
      </p:sp>
      <p:sp>
        <p:nvSpPr>
          <p:cNvPr id="3" name="標題 1"/>
          <p:cNvSpPr txBox="1">
            <a:spLocks/>
          </p:cNvSpPr>
          <p:nvPr/>
        </p:nvSpPr>
        <p:spPr>
          <a:xfrm>
            <a:off x="395536" y="116632"/>
            <a:ext cx="8229600" cy="778098"/>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pPr>
            <a:r>
              <a:rPr lang="zh-TW" altLang="en-US" b="1" dirty="0">
                <a:solidFill>
                  <a:srgbClr val="006600"/>
                </a:solidFill>
                <a:ea typeface="標楷體" pitchFamily="65" charset="-120"/>
              </a:rPr>
              <a:t>名詞定義</a:t>
            </a:r>
          </a:p>
        </p:txBody>
      </p:sp>
      <p:graphicFrame>
        <p:nvGraphicFramePr>
          <p:cNvPr id="4" name="Group 59"/>
          <p:cNvGraphicFramePr>
            <a:graphicFrameLocks noGrp="1"/>
          </p:cNvGraphicFramePr>
          <p:nvPr>
            <p:extLst>
              <p:ext uri="{D42A27DB-BD31-4B8C-83A1-F6EECF244321}">
                <p14:modId xmlns:p14="http://schemas.microsoft.com/office/powerpoint/2010/main" val="2120853492"/>
              </p:ext>
            </p:extLst>
          </p:nvPr>
        </p:nvGraphicFramePr>
        <p:xfrm>
          <a:off x="899592" y="692696"/>
          <a:ext cx="7200800" cy="5392421"/>
        </p:xfrm>
        <a:graphic>
          <a:graphicData uri="http://schemas.openxmlformats.org/drawingml/2006/table">
            <a:tbl>
              <a:tblPr/>
              <a:tblGrid>
                <a:gridCol w="2317632"/>
                <a:gridCol w="2293164"/>
                <a:gridCol w="2590004"/>
              </a:tblGrid>
              <a:tr h="400280">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營 養 標 示</a:t>
                      </a:r>
                    </a:p>
                  </a:txBody>
                  <a:tcPr marT="45709" marB="4570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53255">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本包裝含    份</a:t>
                      </a:r>
                    </a:p>
                  </a:txBody>
                  <a:tcPr marT="45709" marB="4570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4576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T="45709" marB="4570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每份</a:t>
                      </a:r>
                    </a:p>
                  </a:txBody>
                  <a:tcPr marT="45709" marB="4570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每</a:t>
                      </a:r>
                      <a:r>
                        <a:rPr kumimoji="1"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公克</a:t>
                      </a:r>
                    </a:p>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a:t>
                      </a: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或每</a:t>
                      </a:r>
                      <a:r>
                        <a:rPr kumimoji="1"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毫升</a:t>
                      </a:r>
                      <a:r>
                        <a:rPr kumimoji="1"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a:t>
                      </a:r>
                    </a:p>
                  </a:txBody>
                  <a:tcPr marT="45709" marB="4570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熱量 </a:t>
                      </a:r>
                    </a:p>
                  </a:txBody>
                  <a:tcPr marT="45709" marB="4570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大卡 </a:t>
                      </a:r>
                    </a:p>
                  </a:txBody>
                  <a:tcPr marT="45709" marB="45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大卡 </a:t>
                      </a:r>
                    </a:p>
                  </a:txBody>
                  <a:tcPr marT="45709" marB="4570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蛋白質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脂肪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飽和脂肪</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7960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反式脂肪 </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defRPr/>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defRPr/>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碳水化合物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584259">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糖</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a:t>
                      </a:r>
                      <a:r>
                        <a:rPr kumimoji="1" lang="zh-TW" altLang="en-US" sz="16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膳食纖維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鈉</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宣稱之營養素含量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其他營養素含量 </a:t>
                      </a:r>
                    </a:p>
                  </a:txBody>
                  <a:tcPr marT="45709" marB="45709"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09" marB="45709"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09" marB="45709"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橢圓 4"/>
          <p:cNvSpPr/>
          <p:nvPr/>
        </p:nvSpPr>
        <p:spPr bwMode="auto">
          <a:xfrm>
            <a:off x="940767" y="4653136"/>
            <a:ext cx="1440160" cy="360040"/>
          </a:xfrm>
          <a:prstGeom prst="ellipse">
            <a:avLst/>
          </a:prstGeom>
          <a:noFill/>
          <a:ln w="57150" cap="flat" cmpd="sng" algn="ctr">
            <a:solidFill>
              <a:srgbClr val="7030A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sp>
        <p:nvSpPr>
          <p:cNvPr id="6" name="文字方塊 5"/>
          <p:cNvSpPr txBox="1"/>
          <p:nvPr/>
        </p:nvSpPr>
        <p:spPr>
          <a:xfrm>
            <a:off x="179512" y="6237312"/>
            <a:ext cx="8568952" cy="400110"/>
          </a:xfrm>
          <a:prstGeom prst="rect">
            <a:avLst/>
          </a:prstGeom>
          <a:solidFill>
            <a:srgbClr val="FFFF00"/>
          </a:solidFill>
          <a:ln>
            <a:solidFill>
              <a:srgbClr val="7030A0"/>
            </a:solidFill>
          </a:ln>
        </p:spPr>
        <p:txBody>
          <a:bodyPr wrap="square" rtlCol="0">
            <a:spAutoFit/>
          </a:bodyPr>
          <a:lstStyle/>
          <a:p>
            <a:r>
              <a:rPr lang="zh-TW" altLang="en-US" sz="2000" b="1" dirty="0">
                <a:solidFill>
                  <a:srgbClr val="FF0000"/>
                </a:solidFill>
                <a:latin typeface="標楷體" pitchFamily="65" charset="-120"/>
                <a:ea typeface="標楷體" pitchFamily="65" charset="-120"/>
              </a:rPr>
              <a:t>指人體小腸無法消化與吸收之三個</a:t>
            </a:r>
            <a:r>
              <a:rPr lang="zh-TW" altLang="en-US" sz="2000" b="1" dirty="0" smtClean="0">
                <a:solidFill>
                  <a:srgbClr val="FF0000"/>
                </a:solidFill>
                <a:latin typeface="標楷體" pitchFamily="65" charset="-120"/>
                <a:ea typeface="標楷體" pitchFamily="65" charset="-120"/>
              </a:rPr>
              <a:t>以上單</a:t>
            </a:r>
            <a:r>
              <a:rPr lang="zh-TW" altLang="en-US" sz="2000" b="1" dirty="0">
                <a:solidFill>
                  <a:srgbClr val="FF0000"/>
                </a:solidFill>
                <a:latin typeface="標楷體" pitchFamily="65" charset="-120"/>
                <a:ea typeface="標楷體" pitchFamily="65" charset="-120"/>
              </a:rPr>
              <a:t>醣聚合之可食碳水化合物及</a:t>
            </a:r>
            <a:r>
              <a:rPr lang="zh-TW" altLang="en-US" sz="2000" b="1" dirty="0" smtClean="0">
                <a:solidFill>
                  <a:srgbClr val="FF0000"/>
                </a:solidFill>
                <a:latin typeface="標楷體" pitchFamily="65" charset="-120"/>
                <a:ea typeface="標楷體" pitchFamily="65" charset="-120"/>
              </a:rPr>
              <a:t>木質素</a:t>
            </a:r>
            <a:endParaRPr lang="zh-TW" altLang="en-US" sz="2000"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41500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7DA7FB6-BBC8-4E22-92DB-5F4C231FF8B4}" type="slidenum">
              <a:rPr lang="zh-TW" altLang="en-US" smtClean="0"/>
              <a:pPr>
                <a:defRPr/>
              </a:pPr>
              <a:t>15</a:t>
            </a:fld>
            <a:endParaRPr lang="en-US" altLang="zh-TW"/>
          </a:p>
        </p:txBody>
      </p:sp>
      <p:sp>
        <p:nvSpPr>
          <p:cNvPr id="3" name="矩形 4"/>
          <p:cNvSpPr>
            <a:spLocks noChangeArrowheads="1"/>
          </p:cNvSpPr>
          <p:nvPr/>
        </p:nvSpPr>
        <p:spPr bwMode="auto">
          <a:xfrm>
            <a:off x="539552" y="212565"/>
            <a:ext cx="792088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90000"/>
              </a:lnSpc>
              <a:buSzPct val="80000"/>
            </a:pPr>
            <a:r>
              <a:rPr lang="zh-TW" altLang="en-US" sz="3600" b="1" dirty="0">
                <a:solidFill>
                  <a:srgbClr val="006600"/>
                </a:solidFill>
                <a:latin typeface="+mj-lt"/>
                <a:ea typeface="標楷體" pitchFamily="65" charset="-120"/>
                <a:cs typeface="+mj-cs"/>
              </a:rPr>
              <a:t>標示之</a:t>
            </a:r>
            <a:r>
              <a:rPr lang="zh-TW" altLang="en-US" sz="3600" b="1" dirty="0" smtClean="0">
                <a:solidFill>
                  <a:srgbClr val="006600"/>
                </a:solidFill>
                <a:latin typeface="+mj-lt"/>
                <a:ea typeface="標楷體" pitchFamily="65" charset="-120"/>
                <a:cs typeface="+mj-cs"/>
              </a:rPr>
              <a:t>格式</a:t>
            </a:r>
            <a:endParaRPr lang="en-US" altLang="zh-TW" sz="3600" b="1" dirty="0" smtClean="0">
              <a:solidFill>
                <a:srgbClr val="006600"/>
              </a:solidFill>
              <a:latin typeface="+mj-lt"/>
              <a:ea typeface="標楷體" pitchFamily="65" charset="-120"/>
              <a:cs typeface="+mj-cs"/>
            </a:endParaRPr>
          </a:p>
          <a:p>
            <a:pPr algn="ctr" eaLnBrk="1" hangingPunct="1">
              <a:lnSpc>
                <a:spcPct val="90000"/>
              </a:lnSpc>
              <a:buSzPct val="80000"/>
            </a:pPr>
            <a:r>
              <a:rPr lang="en-US" altLang="zh-TW" sz="3200" b="1" dirty="0" smtClean="0">
                <a:solidFill>
                  <a:srgbClr val="006600"/>
                </a:solidFill>
                <a:latin typeface="+mj-lt"/>
                <a:ea typeface="標楷體" pitchFamily="65" charset="-120"/>
                <a:cs typeface="+mj-cs"/>
              </a:rPr>
              <a:t>(</a:t>
            </a:r>
            <a:r>
              <a:rPr lang="zh-TW" altLang="en-US" sz="3200" b="1" dirty="0">
                <a:solidFill>
                  <a:srgbClr val="006600"/>
                </a:solidFill>
                <a:latin typeface="+mj-lt"/>
                <a:ea typeface="標楷體" pitchFamily="65" charset="-120"/>
                <a:cs typeface="+mj-cs"/>
              </a:rPr>
              <a:t>若加入自願性標示之營養素含量</a:t>
            </a:r>
            <a:r>
              <a:rPr lang="en-US" altLang="zh-TW" sz="3200" b="1" dirty="0">
                <a:solidFill>
                  <a:srgbClr val="006600"/>
                </a:solidFill>
                <a:latin typeface="+mj-lt"/>
                <a:ea typeface="標楷體" pitchFamily="65" charset="-120"/>
                <a:cs typeface="+mj-cs"/>
              </a:rPr>
              <a:t>)</a:t>
            </a:r>
          </a:p>
        </p:txBody>
      </p:sp>
      <p:sp>
        <p:nvSpPr>
          <p:cNvPr id="6" name="內容版面配置區 2"/>
          <p:cNvSpPr txBox="1">
            <a:spLocks/>
          </p:cNvSpPr>
          <p:nvPr/>
        </p:nvSpPr>
        <p:spPr>
          <a:xfrm>
            <a:off x="551781" y="1274153"/>
            <a:ext cx="7992888" cy="1362759"/>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Bef>
                <a:spcPct val="0"/>
              </a:spcBef>
              <a:spcAft>
                <a:spcPts val="0"/>
              </a:spcAft>
            </a:pPr>
            <a:endParaRPr lang="en-US" altLang="zh-TW" sz="900" b="1" dirty="0" smtClean="0">
              <a:latin typeface="Calibri" pitchFamily="34" charset="0"/>
              <a:ea typeface="標楷體" pitchFamily="65" charset="-120"/>
              <a:cs typeface="Calibri" pitchFamily="34" charset="0"/>
            </a:endParaRPr>
          </a:p>
          <a:p>
            <a:pPr marL="274320" lvl="1" fontAlgn="auto">
              <a:spcBef>
                <a:spcPct val="0"/>
              </a:spcBef>
              <a:spcAft>
                <a:spcPts val="0"/>
              </a:spcAft>
              <a:buSzPct val="70000"/>
              <a:buFont typeface="Wingdings"/>
              <a:buChar char=""/>
            </a:pPr>
            <a:r>
              <a:rPr lang="zh-TW" altLang="en-US" sz="2400" b="1" kern="0" dirty="0">
                <a:latin typeface="標楷體" pitchFamily="65" charset="-120"/>
                <a:ea typeface="標楷體" pitchFamily="65" charset="-120"/>
              </a:rPr>
              <a:t>自願標示項目如為</a:t>
            </a:r>
            <a:r>
              <a:rPr lang="zh-TW" altLang="en-US" sz="2400" b="1" u="sng" kern="0" dirty="0">
                <a:solidFill>
                  <a:srgbClr val="CC00CC"/>
                </a:solidFill>
                <a:latin typeface="標楷體" pitchFamily="65" charset="-120"/>
                <a:ea typeface="標楷體" pitchFamily="65" charset="-120"/>
              </a:rPr>
              <a:t>膳食纖維</a:t>
            </a:r>
            <a:r>
              <a:rPr lang="zh-TW" altLang="en-US" sz="2400" b="1" kern="0" dirty="0">
                <a:latin typeface="標楷體" pitchFamily="65" charset="-120"/>
                <a:ea typeface="標楷體" pitchFamily="65" charset="-120"/>
              </a:rPr>
              <a:t>，則得列於碳水化合物項下縮一排，於糖之後標示；</a:t>
            </a:r>
            <a:endParaRPr lang="en-US" altLang="zh-TW" sz="2400" b="1" kern="0" dirty="0">
              <a:latin typeface="標楷體" pitchFamily="65" charset="-120"/>
              <a:ea typeface="標楷體" pitchFamily="65" charset="-120"/>
            </a:endParaRPr>
          </a:p>
          <a:p>
            <a:pPr marL="274320" lvl="1" fontAlgn="auto">
              <a:spcBef>
                <a:spcPct val="0"/>
              </a:spcBef>
              <a:spcAft>
                <a:spcPts val="0"/>
              </a:spcAft>
              <a:buSzPct val="70000"/>
              <a:buFont typeface="Wingdings"/>
              <a:buChar char=""/>
            </a:pPr>
            <a:r>
              <a:rPr lang="zh-TW" altLang="en-US" sz="2400" b="1" u="sng" kern="0" dirty="0">
                <a:solidFill>
                  <a:srgbClr val="CC00CC"/>
                </a:solidFill>
                <a:latin typeface="標楷體" pitchFamily="65" charset="-120"/>
                <a:ea typeface="標楷體" pitchFamily="65" charset="-120"/>
              </a:rPr>
              <a:t>膽固醇</a:t>
            </a:r>
            <a:r>
              <a:rPr lang="zh-TW" altLang="en-US" sz="2400" b="1" kern="0" dirty="0">
                <a:latin typeface="標楷體" pitchFamily="65" charset="-120"/>
                <a:ea typeface="標楷體" pitchFamily="65" charset="-120"/>
              </a:rPr>
              <a:t>得列於脂肪項下縮一排，於反式脂肪之後</a:t>
            </a:r>
            <a:r>
              <a:rPr lang="zh-TW" altLang="en-US" sz="2400" b="1" kern="0" dirty="0" smtClean="0">
                <a:latin typeface="標楷體" pitchFamily="65" charset="-120"/>
                <a:ea typeface="標楷體" pitchFamily="65" charset="-120"/>
              </a:rPr>
              <a:t>標示</a:t>
            </a:r>
            <a:endParaRPr lang="en-US" altLang="zh-TW" sz="2400" b="1" kern="0" dirty="0">
              <a:latin typeface="標楷體" pitchFamily="65" charset="-120"/>
              <a:ea typeface="標楷體" pitchFamily="65" charset="-120"/>
            </a:endParaRPr>
          </a:p>
        </p:txBody>
      </p:sp>
      <p:graphicFrame>
        <p:nvGraphicFramePr>
          <p:cNvPr id="7" name="Group 59"/>
          <p:cNvGraphicFramePr>
            <a:graphicFrameLocks noGrp="1"/>
          </p:cNvGraphicFramePr>
          <p:nvPr>
            <p:extLst>
              <p:ext uri="{D42A27DB-BD31-4B8C-83A1-F6EECF244321}">
                <p14:modId xmlns:p14="http://schemas.microsoft.com/office/powerpoint/2010/main" val="2235854979"/>
              </p:ext>
            </p:extLst>
          </p:nvPr>
        </p:nvGraphicFramePr>
        <p:xfrm>
          <a:off x="2195736" y="2636912"/>
          <a:ext cx="5904656" cy="4001738"/>
        </p:xfrm>
        <a:graphic>
          <a:graphicData uri="http://schemas.openxmlformats.org/drawingml/2006/table">
            <a:tbl>
              <a:tblPr/>
              <a:tblGrid>
                <a:gridCol w="1902460"/>
                <a:gridCol w="1879454"/>
                <a:gridCol w="2122742"/>
              </a:tblGrid>
              <a:tr h="286787">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營 養 標 示</a:t>
                      </a:r>
                    </a:p>
                  </a:txBody>
                  <a:tcPr marT="45709" marB="4570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47399">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本包裝含    份</a:t>
                      </a:r>
                    </a:p>
                  </a:txBody>
                  <a:tcPr marT="45709" marB="4570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47399">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T="45709" marB="4570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每份</a:t>
                      </a:r>
                    </a:p>
                  </a:txBody>
                  <a:tcPr marT="45709" marB="4570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a:t>
                      </a:r>
                      <a:r>
                        <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a:t>
                      </a:r>
                    </a:p>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或每</a:t>
                      </a:r>
                      <a:r>
                        <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毫升</a:t>
                      </a:r>
                      <a:r>
                        <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p>
                  </a:txBody>
                  <a:tcPr marT="45709" marB="4570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63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熱量 </a:t>
                      </a:r>
                    </a:p>
                  </a:txBody>
                  <a:tcPr marT="45709" marB="4570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大卡 </a:t>
                      </a:r>
                    </a:p>
                  </a:txBody>
                  <a:tcPr marT="45709" marB="45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大卡 </a:t>
                      </a:r>
                    </a:p>
                  </a:txBody>
                  <a:tcPr marT="45709" marB="4570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4663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蛋白質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4663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脂肪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4663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飽和脂肪</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07246">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反式脂肪 </a:t>
                      </a:r>
                      <a:endPar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a:t>
                      </a:r>
                      <a:r>
                        <a:rPr kumimoji="1" lang="zh-TW" altLang="en-US" sz="1300" b="1" i="0" u="none" strike="noStrike" cap="none" normalizeH="0" baseline="0" dirty="0" smtClean="0">
                          <a:ln>
                            <a:noFill/>
                          </a:ln>
                          <a:solidFill>
                            <a:srgbClr val="CC00CC"/>
                          </a:solidFill>
                          <a:effectLst/>
                          <a:latin typeface="Times New Roman" panose="02020603050405020304" pitchFamily="18" charset="0"/>
                          <a:ea typeface="標楷體" panose="03000509000000000000" pitchFamily="65" charset="-120"/>
                        </a:rPr>
                        <a:t>膽固醇</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defRPr/>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defRPr/>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毫克</a:t>
                      </a: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defRPr/>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defRPr/>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毫克</a:t>
                      </a:r>
                      <a:endPar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4663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碳水化合物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07246">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a:t>
                      </a:r>
                      <a:r>
                        <a:rPr kumimoji="1" lang="zh-TW" altLang="en-US" sz="1300" b="1" i="0" u="none" strike="noStrike" cap="none" normalizeH="0" baseline="0" dirty="0" smtClean="0">
                          <a:ln>
                            <a:noFill/>
                          </a:ln>
                          <a:solidFill>
                            <a:srgbClr val="006600"/>
                          </a:solidFill>
                          <a:effectLst/>
                          <a:latin typeface="Times New Roman" panose="02020603050405020304" pitchFamily="18" charset="0"/>
                          <a:ea typeface="標楷體" panose="03000509000000000000" pitchFamily="65" charset="-120"/>
                        </a:rPr>
                        <a:t>糖</a:t>
                      </a:r>
                      <a:endParaRPr kumimoji="1" lang="en-US" altLang="zh-TW" sz="1300" b="1" i="0" u="none" strike="noStrike" cap="none" normalizeH="0" baseline="0" dirty="0" smtClean="0">
                        <a:ln>
                          <a:noFill/>
                        </a:ln>
                        <a:solidFill>
                          <a:srgbClr val="006600"/>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rgbClr val="006600"/>
                          </a:solidFill>
                          <a:effectLst/>
                          <a:latin typeface="Times New Roman" panose="02020603050405020304" pitchFamily="18" charset="0"/>
                          <a:ea typeface="標楷體" panose="03000509000000000000" pitchFamily="65" charset="-120"/>
                        </a:rPr>
                        <a:t>    </a:t>
                      </a:r>
                      <a:r>
                        <a:rPr kumimoji="1" lang="zh-TW" altLang="en-US" sz="1300" b="1" i="0" u="none" strike="noStrike" kern="1200" cap="none" normalizeH="0" baseline="0" dirty="0" smtClean="0">
                          <a:ln>
                            <a:noFill/>
                          </a:ln>
                          <a:solidFill>
                            <a:srgbClr val="CC00CC"/>
                          </a:solidFill>
                          <a:effectLst/>
                          <a:latin typeface="Times New Roman" panose="02020603050405020304" pitchFamily="18" charset="0"/>
                          <a:ea typeface="標楷體" panose="03000509000000000000" pitchFamily="65" charset="-120"/>
                          <a:cs typeface="+mn-cs"/>
                        </a:rPr>
                        <a:t>膳食纖維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4663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鈉</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4663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kern="1200" cap="none" normalizeH="0" baseline="0" dirty="0" smtClean="0">
                          <a:ln>
                            <a:noFill/>
                          </a:ln>
                          <a:solidFill>
                            <a:srgbClr val="CC00CC"/>
                          </a:solidFill>
                          <a:effectLst/>
                          <a:latin typeface="Times New Roman" panose="02020603050405020304" pitchFamily="18" charset="0"/>
                          <a:ea typeface="標楷體" panose="03000509000000000000" pitchFamily="65" charset="-120"/>
                          <a:cs typeface="+mn-cs"/>
                        </a:rPr>
                        <a:t>膳食纖維 </a:t>
                      </a:r>
                      <a:endParaRPr kumimoji="1" lang="zh-TW" altLang="en-US" sz="1300" b="1" i="0" u="none" strike="noStrike" cap="none" normalizeH="0" baseline="0" dirty="0" smtClean="0">
                        <a:ln>
                          <a:noFill/>
                        </a:ln>
                        <a:solidFill>
                          <a:srgbClr val="CC00CC"/>
                        </a:solidFill>
                        <a:effectLst/>
                        <a:latin typeface="Times New Roman" panose="02020603050405020304" pitchFamily="18" charset="0"/>
                        <a:ea typeface="標楷體" panose="03000509000000000000" pitchFamily="65" charset="-120"/>
                      </a:endParaRP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4663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rgbClr val="CC00CC"/>
                          </a:solidFill>
                          <a:effectLst/>
                          <a:latin typeface="Times New Roman" panose="02020603050405020304" pitchFamily="18" charset="0"/>
                          <a:ea typeface="標楷體" panose="03000509000000000000" pitchFamily="65" charset="-120"/>
                        </a:rPr>
                        <a:t>膽固醇</a:t>
                      </a:r>
                    </a:p>
                  </a:txBody>
                  <a:tcPr marT="45709" marB="45709"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09" marB="45709"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09" marB="45709"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文字方塊 8"/>
          <p:cNvSpPr txBox="1"/>
          <p:nvPr/>
        </p:nvSpPr>
        <p:spPr>
          <a:xfrm>
            <a:off x="1671452" y="6140301"/>
            <a:ext cx="458780" cy="461665"/>
          </a:xfrm>
          <a:prstGeom prst="rect">
            <a:avLst/>
          </a:prstGeom>
          <a:noFill/>
        </p:spPr>
        <p:txBody>
          <a:bodyPr wrap="none" rtlCol="0">
            <a:spAutoFit/>
          </a:bodyPr>
          <a:lstStyle/>
          <a:p>
            <a:r>
              <a:rPr lang="zh-TW" altLang="en-US" dirty="0" smtClean="0">
                <a:sym typeface="Wingdings"/>
              </a:rPr>
              <a:t></a:t>
            </a:r>
            <a:endParaRPr lang="zh-TW" altLang="en-US" dirty="0"/>
          </a:p>
        </p:txBody>
      </p:sp>
      <p:sp>
        <p:nvSpPr>
          <p:cNvPr id="10" name="文字方塊 9"/>
          <p:cNvSpPr txBox="1"/>
          <p:nvPr/>
        </p:nvSpPr>
        <p:spPr>
          <a:xfrm>
            <a:off x="1673136" y="4869160"/>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11" name="文字方塊 10"/>
          <p:cNvSpPr txBox="1"/>
          <p:nvPr/>
        </p:nvSpPr>
        <p:spPr>
          <a:xfrm>
            <a:off x="435458" y="5361657"/>
            <a:ext cx="1467068" cy="707886"/>
          </a:xfrm>
          <a:prstGeom prst="rect">
            <a:avLst/>
          </a:prstGeom>
          <a:noFill/>
        </p:spPr>
        <p:txBody>
          <a:bodyPr wrap="none" rtlCol="0">
            <a:spAutoFit/>
          </a:bodyPr>
          <a:lstStyle/>
          <a:p>
            <a:pPr algn="ctr"/>
            <a:r>
              <a:rPr lang="zh-TW" altLang="en-US" sz="2000" b="1" dirty="0">
                <a:solidFill>
                  <a:srgbClr val="FF0000"/>
                </a:solidFill>
                <a:latin typeface="標楷體" panose="03000509000000000000" pitchFamily="65" charset="-120"/>
                <a:ea typeface="標楷體" panose="03000509000000000000" pitchFamily="65" charset="-120"/>
              </a:rPr>
              <a:t>二</a:t>
            </a:r>
            <a:r>
              <a:rPr lang="zh-TW" altLang="en-US" sz="2000" b="1" dirty="0" smtClean="0">
                <a:solidFill>
                  <a:srgbClr val="FF0000"/>
                </a:solidFill>
                <a:latin typeface="標楷體" panose="03000509000000000000" pitchFamily="65" charset="-120"/>
                <a:ea typeface="標楷體" panose="03000509000000000000" pitchFamily="65" charset="-120"/>
              </a:rPr>
              <a:t>擇一標示</a:t>
            </a:r>
            <a:endParaRPr lang="en-US" altLang="zh-TW" sz="2000" b="1" dirty="0" smtClean="0">
              <a:solidFill>
                <a:srgbClr val="FF0000"/>
              </a:solidFill>
              <a:latin typeface="標楷體" panose="03000509000000000000" pitchFamily="65" charset="-120"/>
              <a:ea typeface="標楷體" panose="03000509000000000000" pitchFamily="65" charset="-120"/>
            </a:endParaRPr>
          </a:p>
          <a:p>
            <a:pPr algn="ct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dirty="0" smtClean="0">
                <a:sym typeface="Wingdings"/>
              </a:rPr>
              <a:t></a:t>
            </a:r>
            <a:r>
              <a:rPr lang="zh-TW" altLang="en-US" sz="2000" b="1" dirty="0" smtClean="0">
                <a:solidFill>
                  <a:srgbClr val="FF0000"/>
                </a:solidFill>
                <a:latin typeface="標楷體" panose="03000509000000000000" pitchFamily="65" charset="-120"/>
                <a:ea typeface="標楷體" panose="03000509000000000000" pitchFamily="65" charset="-120"/>
              </a:rPr>
              <a:t>或</a:t>
            </a:r>
            <a:r>
              <a:rPr lang="zh-TW" altLang="en-US" sz="2000" dirty="0" smtClean="0">
                <a:sym typeface="Wingdings"/>
              </a:rPr>
              <a:t></a:t>
            </a:r>
            <a:r>
              <a:rPr lang="en-US" altLang="zh-TW" sz="2000" b="1" dirty="0" smtClean="0">
                <a:solidFill>
                  <a:srgbClr val="FF0000"/>
                </a:solidFill>
                <a:latin typeface="標楷體" panose="03000509000000000000" pitchFamily="65" charset="-120"/>
                <a:ea typeface="標楷體" panose="03000509000000000000" pitchFamily="65" charset="-120"/>
              </a:rPr>
              <a:t>)</a:t>
            </a:r>
            <a:endParaRPr lang="zh-TW" altLang="en-US" sz="2000" b="1" dirty="0">
              <a:solidFill>
                <a:srgbClr val="FF0000"/>
              </a:solidFill>
              <a:latin typeface="標楷體" panose="03000509000000000000" pitchFamily="65" charset="-120"/>
              <a:ea typeface="標楷體" panose="03000509000000000000" pitchFamily="65" charset="-120"/>
            </a:endParaRPr>
          </a:p>
        </p:txBody>
      </p:sp>
      <p:pic>
        <p:nvPicPr>
          <p:cNvPr id="12"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597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7DA7FB6-BBC8-4E22-92DB-5F4C231FF8B4}" type="slidenum">
              <a:rPr lang="zh-TW" altLang="en-US" smtClean="0"/>
              <a:pPr>
                <a:defRPr/>
              </a:pPr>
              <a:t>16</a:t>
            </a:fld>
            <a:endParaRPr lang="en-US" altLang="zh-TW"/>
          </a:p>
        </p:txBody>
      </p:sp>
      <p:sp>
        <p:nvSpPr>
          <p:cNvPr id="3" name="矩形 4"/>
          <p:cNvSpPr>
            <a:spLocks noChangeArrowheads="1"/>
          </p:cNvSpPr>
          <p:nvPr/>
        </p:nvSpPr>
        <p:spPr bwMode="auto">
          <a:xfrm>
            <a:off x="596534" y="332656"/>
            <a:ext cx="750385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eaLnBrk="1" hangingPunct="1">
              <a:lnSpc>
                <a:spcPct val="90000"/>
              </a:lnSpc>
              <a:buSzPct val="80000"/>
              <a:defRPr/>
            </a:pPr>
            <a:r>
              <a:rPr lang="zh-TW" altLang="en-US" sz="3600" b="1" dirty="0">
                <a:solidFill>
                  <a:srgbClr val="006600"/>
                </a:solidFill>
                <a:latin typeface="+mj-lt"/>
                <a:cs typeface="+mj-cs"/>
              </a:rPr>
              <a:t>標示之</a:t>
            </a:r>
            <a:r>
              <a:rPr lang="zh-TW" altLang="en-US" sz="3600" b="1" dirty="0" smtClean="0">
                <a:solidFill>
                  <a:srgbClr val="006600"/>
                </a:solidFill>
                <a:latin typeface="+mj-lt"/>
                <a:cs typeface="+mj-cs"/>
              </a:rPr>
              <a:t>格式</a:t>
            </a:r>
            <a:endParaRPr lang="en-US" altLang="zh-TW" sz="3600" b="1" dirty="0" smtClean="0">
              <a:solidFill>
                <a:srgbClr val="006600"/>
              </a:solidFill>
              <a:latin typeface="+mj-lt"/>
              <a:cs typeface="+mj-cs"/>
            </a:endParaRPr>
          </a:p>
          <a:p>
            <a:pPr algn="ctr" eaLnBrk="1" hangingPunct="1">
              <a:lnSpc>
                <a:spcPct val="90000"/>
              </a:lnSpc>
              <a:buSzPct val="80000"/>
              <a:defRPr/>
            </a:pPr>
            <a:endParaRPr lang="en-US" altLang="zh-TW" sz="3600" b="1" dirty="0">
              <a:solidFill>
                <a:srgbClr val="006600"/>
              </a:solidFill>
              <a:latin typeface="+mj-lt"/>
              <a:cs typeface="+mj-cs"/>
            </a:endParaRPr>
          </a:p>
          <a:p>
            <a:pPr algn="ctr" eaLnBrk="1" hangingPunct="1">
              <a:lnSpc>
                <a:spcPct val="90000"/>
              </a:lnSpc>
              <a:buSzPct val="80000"/>
              <a:defRPr/>
            </a:pPr>
            <a:r>
              <a:rPr lang="en-US" altLang="zh-TW" sz="2800" b="1" dirty="0">
                <a:solidFill>
                  <a:srgbClr val="006600"/>
                </a:solidFill>
                <a:latin typeface="+mj-lt"/>
                <a:cs typeface="+mj-cs"/>
              </a:rPr>
              <a:t>(</a:t>
            </a:r>
            <a:r>
              <a:rPr lang="zh-TW" altLang="en-US" sz="2800" b="1" dirty="0">
                <a:solidFill>
                  <a:srgbClr val="006600"/>
                </a:solidFill>
                <a:latin typeface="+mj-lt"/>
                <a:cs typeface="+mj-cs"/>
              </a:rPr>
              <a:t>若總表面積小於</a:t>
            </a:r>
            <a:r>
              <a:rPr lang="en-US" altLang="zh-TW" sz="2800" b="1" dirty="0">
                <a:solidFill>
                  <a:srgbClr val="006600"/>
                </a:solidFill>
                <a:latin typeface="+mj-lt"/>
                <a:cs typeface="+mj-cs"/>
              </a:rPr>
              <a:t>100</a:t>
            </a:r>
            <a:r>
              <a:rPr lang="zh-TW" altLang="en-US" sz="2800" b="1" dirty="0">
                <a:solidFill>
                  <a:srgbClr val="006600"/>
                </a:solidFill>
                <a:latin typeface="+mj-lt"/>
                <a:cs typeface="+mj-cs"/>
              </a:rPr>
              <a:t>平方公分之包裝食品</a:t>
            </a:r>
            <a:r>
              <a:rPr lang="en-US" altLang="zh-TW" sz="2800" b="1" dirty="0">
                <a:solidFill>
                  <a:srgbClr val="006600"/>
                </a:solidFill>
                <a:latin typeface="+mj-lt"/>
                <a:cs typeface="+mj-cs"/>
              </a:rPr>
              <a:t>)</a:t>
            </a:r>
          </a:p>
        </p:txBody>
      </p:sp>
      <p:graphicFrame>
        <p:nvGraphicFramePr>
          <p:cNvPr id="4" name="Group 3"/>
          <p:cNvGraphicFramePr>
            <a:graphicFrameLocks noGrp="1"/>
          </p:cNvGraphicFramePr>
          <p:nvPr>
            <p:extLst>
              <p:ext uri="{D42A27DB-BD31-4B8C-83A1-F6EECF244321}">
                <p14:modId xmlns:p14="http://schemas.microsoft.com/office/powerpoint/2010/main" val="2591497667"/>
              </p:ext>
            </p:extLst>
          </p:nvPr>
        </p:nvGraphicFramePr>
        <p:xfrm>
          <a:off x="604101" y="2204864"/>
          <a:ext cx="7359842" cy="2088232"/>
        </p:xfrm>
        <a:graphic>
          <a:graphicData uri="http://schemas.openxmlformats.org/drawingml/2006/table">
            <a:tbl>
              <a:tblPr/>
              <a:tblGrid>
                <a:gridCol w="7359842"/>
              </a:tblGrid>
              <a:tr h="208823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營養標示</a:t>
                      </a:r>
                    </a:p>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每一份量○公克（或毫升），本包裝含○份。每份（每</a:t>
                      </a:r>
                      <a:r>
                        <a:rPr kumimoji="1" lang="en-US" altLang="zh-TW"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100</a:t>
                      </a: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公克或每</a:t>
                      </a:r>
                      <a:r>
                        <a:rPr kumimoji="1" lang="en-US" altLang="zh-TW"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100</a:t>
                      </a: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毫升）：熱量○大卡（○大卡）、蛋白質○公克（○公克）、脂肪○公克（○公克），飽和脂肪○公克（○公克）、反式脂肪○公克（○公克）、碳水化合物○公克（○公克）、</a:t>
                      </a:r>
                      <a:r>
                        <a:rPr kumimoji="1" lang="zh-TW" altLang="en-US" sz="1800" b="1" i="0" u="none" strike="noStrike" cap="none" normalizeH="0" baseline="0" dirty="0" smtClean="0">
                          <a:ln>
                            <a:noFill/>
                          </a:ln>
                          <a:solidFill>
                            <a:srgbClr val="C00000"/>
                          </a:solidFill>
                          <a:effectLst/>
                          <a:latin typeface="Calibri" panose="020F0502020204030204" pitchFamily="34" charset="0"/>
                          <a:ea typeface="標楷體" panose="03000509000000000000" pitchFamily="65" charset="-120"/>
                          <a:cs typeface="Times New Roman" pitchFamily="18" charset="0"/>
                        </a:rPr>
                        <a:t>糖</a:t>
                      </a: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○公克（○公克）、鈉○毫克（○公克）、宣稱之營養素含量（○公克、毫克或微克）、其他營養素含量（○公克、毫克或微克）。</a:t>
                      </a:r>
                    </a:p>
                  </a:txBody>
                  <a:tcPr marT="45676" marB="4567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Group 3"/>
          <p:cNvGraphicFramePr>
            <a:graphicFrameLocks noGrp="1"/>
          </p:cNvGraphicFramePr>
          <p:nvPr>
            <p:extLst>
              <p:ext uri="{D42A27DB-BD31-4B8C-83A1-F6EECF244321}">
                <p14:modId xmlns:p14="http://schemas.microsoft.com/office/powerpoint/2010/main" val="740438965"/>
              </p:ext>
            </p:extLst>
          </p:nvPr>
        </p:nvGraphicFramePr>
        <p:xfrm>
          <a:off x="596534" y="4509120"/>
          <a:ext cx="7367409" cy="1800200"/>
        </p:xfrm>
        <a:graphic>
          <a:graphicData uri="http://schemas.openxmlformats.org/drawingml/2006/table">
            <a:tbl>
              <a:tblPr/>
              <a:tblGrid>
                <a:gridCol w="7367409"/>
              </a:tblGrid>
              <a:tr h="180020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營養標示</a:t>
                      </a:r>
                    </a:p>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每一份量○公克（或毫升），本包裝含○份。每份（每日參考值百分比）：熱量○大卡（○％）、蛋白質○公克（○％）、脂肪○公克（○％），飽和脂肪○公克（○％）、反式脂肪○公克（＊）、碳水化合物○公克（○％）、</a:t>
                      </a:r>
                      <a:r>
                        <a:rPr kumimoji="1" lang="zh-TW" altLang="en-US" sz="1800" b="1" i="0" u="none" strike="noStrike" kern="1200" cap="none" normalizeH="0" baseline="0" dirty="0" smtClean="0">
                          <a:ln>
                            <a:noFill/>
                          </a:ln>
                          <a:solidFill>
                            <a:srgbClr val="C00000"/>
                          </a:solidFill>
                          <a:effectLst/>
                          <a:latin typeface="Calibri" panose="020F0502020204030204" pitchFamily="34" charset="0"/>
                          <a:ea typeface="標楷體" panose="03000509000000000000" pitchFamily="65" charset="-120"/>
                          <a:cs typeface="Times New Roman" pitchFamily="18" charset="0"/>
                        </a:rPr>
                        <a:t>糖</a:t>
                      </a: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○公克（＊）、鈉○毫克（○％）、宣稱之營養素含量（</a:t>
                      </a:r>
                      <a:r>
                        <a:rPr kumimoji="1" lang="en-US" altLang="zh-TW"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a:t>
                      </a: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或＊）、其他營養素含量（</a:t>
                      </a:r>
                      <a:r>
                        <a:rPr kumimoji="1" lang="en-US" altLang="zh-TW"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a:t>
                      </a:r>
                      <a:r>
                        <a:rPr kumimoji="1" lang="zh-TW" altLang="en-US" sz="18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itchFamily="18" charset="0"/>
                        </a:rPr>
                        <a:t>或＊）。＊參考值未訂定</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2" descr="http://www.wide.com.tw/images/image0023.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32" t="9925" r="9951" b="11636"/>
          <a:stretch/>
        </p:blipFill>
        <p:spPr bwMode="auto">
          <a:xfrm>
            <a:off x="6516216" y="188640"/>
            <a:ext cx="1693961" cy="10986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50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7DA7FB6-BBC8-4E22-92DB-5F4C231FF8B4}" type="slidenum">
              <a:rPr lang="zh-TW" altLang="en-US" smtClean="0"/>
              <a:pPr>
                <a:defRPr/>
              </a:pPr>
              <a:t>17</a:t>
            </a:fld>
            <a:endParaRPr lang="en-US" altLang="zh-TW"/>
          </a:p>
        </p:txBody>
      </p:sp>
      <p:sp>
        <p:nvSpPr>
          <p:cNvPr id="3" name="矩形 4"/>
          <p:cNvSpPr>
            <a:spLocks noChangeArrowheads="1"/>
          </p:cNvSpPr>
          <p:nvPr/>
        </p:nvSpPr>
        <p:spPr bwMode="auto">
          <a:xfrm>
            <a:off x="596534" y="212565"/>
            <a:ext cx="750385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eaLnBrk="1" hangingPunct="1">
              <a:lnSpc>
                <a:spcPct val="90000"/>
              </a:lnSpc>
              <a:buSzPct val="80000"/>
              <a:defRPr/>
            </a:pPr>
            <a:r>
              <a:rPr lang="zh-TW" altLang="en-US" sz="3600" b="1" dirty="0">
                <a:solidFill>
                  <a:srgbClr val="006600"/>
                </a:solidFill>
                <a:latin typeface="+mj-lt"/>
                <a:cs typeface="+mj-cs"/>
              </a:rPr>
              <a:t>標示之內容介紹</a:t>
            </a:r>
            <a:endParaRPr lang="en-US" altLang="zh-TW" sz="3600" b="1" dirty="0">
              <a:solidFill>
                <a:srgbClr val="006600"/>
              </a:solidFill>
              <a:latin typeface="+mj-lt"/>
              <a:cs typeface="+mj-cs"/>
            </a:endParaRPr>
          </a:p>
        </p:txBody>
      </p:sp>
      <p:graphicFrame>
        <p:nvGraphicFramePr>
          <p:cNvPr id="4" name="Group 59"/>
          <p:cNvGraphicFramePr>
            <a:graphicFrameLocks noGrp="1"/>
          </p:cNvGraphicFramePr>
          <p:nvPr>
            <p:extLst>
              <p:ext uri="{D42A27DB-BD31-4B8C-83A1-F6EECF244321}">
                <p14:modId xmlns:p14="http://schemas.microsoft.com/office/powerpoint/2010/main" val="3058792638"/>
              </p:ext>
            </p:extLst>
          </p:nvPr>
        </p:nvGraphicFramePr>
        <p:xfrm>
          <a:off x="1211635" y="1052736"/>
          <a:ext cx="6600725" cy="4652696"/>
        </p:xfrm>
        <a:graphic>
          <a:graphicData uri="http://schemas.openxmlformats.org/drawingml/2006/table">
            <a:tbl>
              <a:tblPr/>
              <a:tblGrid>
                <a:gridCol w="2124492"/>
                <a:gridCol w="2102065"/>
                <a:gridCol w="2374168"/>
              </a:tblGrid>
              <a:tr h="363027">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營 養 標 示</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592459">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每一份量</a:t>
                      </a:r>
                      <a:r>
                        <a:rPr kumimoji="1" lang="zh-TW" altLang="en-US" sz="1800" b="1"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rPr>
                        <a:t> </a:t>
                      </a:r>
                      <a:r>
                        <a:rPr kumimoji="1" lang="en-US" altLang="zh-TW" sz="1800" b="1"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rPr>
                        <a:t>100</a:t>
                      </a: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本包裝含 </a:t>
                      </a:r>
                      <a:r>
                        <a:rPr kumimoji="1" lang="en-US" altLang="zh-TW" sz="1800" b="1"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rPr>
                        <a:t>8</a:t>
                      </a:r>
                      <a:r>
                        <a:rPr kumimoji="1" lang="zh-TW" altLang="en-US" sz="1800" b="1"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rPr>
                        <a:t> </a:t>
                      </a: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份</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585605">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1800" b="1" i="0" u="none" strike="noStrike" cap="none" normalizeH="0" baseline="0" dirty="0" smtClean="0">
                        <a:ln>
                          <a:noFill/>
                        </a:ln>
                        <a:solidFill>
                          <a:schemeClr val="tx1"/>
                        </a:solidFill>
                        <a:effectLst/>
                        <a:latin typeface="Tahoma" pitchFamily="34" charset="0"/>
                        <a:ea typeface="新細明體" pitchFamily="18" charset="-120"/>
                      </a:endParaRP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每份</a:t>
                      </a:r>
                    </a:p>
                  </a:txBody>
                  <a:tcPr marT="45716" marB="4571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a:t>
                      </a:r>
                      <a:r>
                        <a:rPr kumimoji="1" lang="en-US"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a:t>
                      </a:r>
                    </a:p>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或每</a:t>
                      </a:r>
                      <a:r>
                        <a:rPr kumimoji="1" lang="en-US"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毫升</a:t>
                      </a:r>
                      <a:r>
                        <a:rPr kumimoji="1" lang="en-US"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熱量 </a:t>
                      </a: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大卡 </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大卡 </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蛋白質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飽和脂肪</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反式脂肪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碳水化合物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糖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鈉</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毫克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宣稱之營養素含量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公克、毫克或微克 </a:t>
                      </a:r>
                    </a:p>
                  </a:txBody>
                  <a:tcPr marT="45716" marB="45716"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674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其他營養素含量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公克、毫克或微克 </a:t>
                      </a: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矩形 5"/>
          <p:cNvSpPr/>
          <p:nvPr/>
        </p:nvSpPr>
        <p:spPr>
          <a:xfrm>
            <a:off x="5292080" y="1505977"/>
            <a:ext cx="1723549" cy="461665"/>
          </a:xfrm>
          <a:prstGeom prst="rect">
            <a:avLst/>
          </a:prstGeom>
          <a:solidFill>
            <a:srgbClr val="FFFF00"/>
          </a:solidFill>
        </p:spPr>
        <p:txBody>
          <a:bodyPr wrap="none">
            <a:spAutoFit/>
          </a:bodyPr>
          <a:lstStyle/>
          <a:p>
            <a:pPr eaLnBrk="1" hangingPunct="1">
              <a:buClr>
                <a:schemeClr val="accent2">
                  <a:lumMod val="60000"/>
                  <a:lumOff val="40000"/>
                </a:schemeClr>
              </a:buClr>
              <a:buSzPct val="100000"/>
            </a:pPr>
            <a:r>
              <a:rPr lang="zh-TW" altLang="en-US" b="1" dirty="0">
                <a:solidFill>
                  <a:srgbClr val="FF0000"/>
                </a:solidFill>
                <a:latin typeface="標楷體" pitchFamily="65" charset="-120"/>
                <a:ea typeface="標楷體" pitchFamily="65" charset="-120"/>
              </a:rPr>
              <a:t>每次食用量</a:t>
            </a:r>
            <a:endParaRPr lang="en-US" altLang="zh-TW" b="1" dirty="0">
              <a:solidFill>
                <a:srgbClr val="FF0000"/>
              </a:solidFill>
              <a:latin typeface="標楷體" pitchFamily="65" charset="-120"/>
              <a:ea typeface="標楷體" pitchFamily="65" charset="-120"/>
            </a:endParaRPr>
          </a:p>
        </p:txBody>
      </p:sp>
      <p:sp>
        <p:nvSpPr>
          <p:cNvPr id="7" name="向右箭號 6"/>
          <p:cNvSpPr/>
          <p:nvPr/>
        </p:nvSpPr>
        <p:spPr>
          <a:xfrm rot="11576844">
            <a:off x="4501924" y="1573946"/>
            <a:ext cx="636560" cy="26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23527" y="2204863"/>
            <a:ext cx="1415772" cy="461665"/>
          </a:xfrm>
          <a:prstGeom prst="rect">
            <a:avLst/>
          </a:prstGeom>
          <a:solidFill>
            <a:srgbClr val="FFFF00"/>
          </a:solidFill>
        </p:spPr>
        <p:txBody>
          <a:bodyPr wrap="none">
            <a:spAutoFit/>
          </a:bodyPr>
          <a:lstStyle/>
          <a:p>
            <a:pPr eaLnBrk="1" hangingPunct="1">
              <a:buClr>
                <a:schemeClr val="accent2">
                  <a:lumMod val="60000"/>
                  <a:lumOff val="40000"/>
                </a:schemeClr>
              </a:buClr>
              <a:buSzPct val="100000"/>
            </a:pPr>
            <a:r>
              <a:rPr lang="zh-TW" altLang="en-US" b="1" dirty="0" smtClean="0">
                <a:solidFill>
                  <a:srgbClr val="FF0000"/>
                </a:solidFill>
                <a:latin typeface="標楷體" pitchFamily="65" charset="-120"/>
                <a:ea typeface="標楷體" pitchFamily="65" charset="-120"/>
              </a:rPr>
              <a:t>須為整數</a:t>
            </a:r>
            <a:endParaRPr lang="en-US" altLang="zh-TW" b="1" dirty="0">
              <a:solidFill>
                <a:srgbClr val="FF0000"/>
              </a:solidFill>
              <a:latin typeface="標楷體" pitchFamily="65" charset="-120"/>
              <a:ea typeface="標楷體" pitchFamily="65" charset="-120"/>
            </a:endParaRPr>
          </a:p>
        </p:txBody>
      </p:sp>
      <p:sp>
        <p:nvSpPr>
          <p:cNvPr id="9" name="向右箭號 8"/>
          <p:cNvSpPr/>
          <p:nvPr/>
        </p:nvSpPr>
        <p:spPr>
          <a:xfrm rot="19582290">
            <a:off x="1789206" y="2145414"/>
            <a:ext cx="636560" cy="26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917898" y="5805264"/>
            <a:ext cx="7056784" cy="830997"/>
          </a:xfrm>
          <a:prstGeom prst="rect">
            <a:avLst/>
          </a:prstGeom>
          <a:solidFill>
            <a:srgbClr val="FFFF00"/>
          </a:solidFill>
        </p:spPr>
        <p:txBody>
          <a:bodyPr wrap="square">
            <a:spAutoFit/>
          </a:bodyPr>
          <a:lstStyle/>
          <a:p>
            <a:pPr eaLnBrk="1" hangingPunct="1">
              <a:buClr>
                <a:schemeClr val="accent2">
                  <a:lumMod val="60000"/>
                  <a:lumOff val="40000"/>
                </a:schemeClr>
              </a:buClr>
              <a:defRPr/>
            </a:pPr>
            <a:r>
              <a:rPr lang="zh-TW" altLang="zh-TW" b="1" dirty="0">
                <a:solidFill>
                  <a:srgbClr val="002060"/>
                </a:solidFill>
                <a:latin typeface="標楷體" panose="03000509000000000000" pitchFamily="65" charset="-120"/>
                <a:ea typeface="標楷體" panose="03000509000000000000" pitchFamily="65" charset="-120"/>
              </a:rPr>
              <a:t>市售包裝食品每一份量之重量（或容量）標示，</a:t>
            </a:r>
            <a:r>
              <a:rPr lang="zh-TW" altLang="zh-TW" b="1" dirty="0" smtClean="0">
                <a:solidFill>
                  <a:srgbClr val="002060"/>
                </a:solidFill>
                <a:latin typeface="標楷體" panose="03000509000000000000" pitchFamily="65" charset="-120"/>
                <a:ea typeface="標楷體" panose="03000509000000000000" pitchFamily="65" charset="-120"/>
              </a:rPr>
              <a:t>得參考「</a:t>
            </a:r>
            <a:r>
              <a:rPr lang="zh-TW" altLang="zh-TW" b="1" dirty="0">
                <a:solidFill>
                  <a:srgbClr val="FF0000"/>
                </a:solidFill>
                <a:latin typeface="標楷體" pitchFamily="65" charset="-120"/>
                <a:ea typeface="標楷體" pitchFamily="65" charset="-120"/>
              </a:rPr>
              <a:t>食品營養標示份量參考值指引表</a:t>
            </a:r>
            <a:r>
              <a:rPr lang="zh-TW" altLang="zh-TW" b="1" dirty="0" smtClean="0">
                <a:solidFill>
                  <a:srgbClr val="002060"/>
                </a:solidFill>
                <a:latin typeface="標楷體" panose="03000509000000000000" pitchFamily="65" charset="-120"/>
                <a:ea typeface="標楷體" panose="03000509000000000000" pitchFamily="65" charset="-120"/>
              </a:rPr>
              <a:t>」</a:t>
            </a:r>
            <a:r>
              <a:rPr lang="zh-TW" altLang="zh-TW" b="1" dirty="0">
                <a:solidFill>
                  <a:srgbClr val="002060"/>
                </a:solidFill>
                <a:latin typeface="標楷體" panose="03000509000000000000" pitchFamily="65" charset="-120"/>
                <a:ea typeface="標楷體" panose="03000509000000000000" pitchFamily="65" charset="-120"/>
              </a:rPr>
              <a:t>辦理</a:t>
            </a:r>
            <a:endParaRPr lang="zh-TW" altLang="en-US" b="1" dirty="0">
              <a:solidFill>
                <a:srgbClr val="002060"/>
              </a:solidFill>
              <a:latin typeface="標楷體" panose="03000509000000000000" pitchFamily="65" charset="-120"/>
              <a:ea typeface="標楷體" panose="03000509000000000000" pitchFamily="65" charset="-120"/>
            </a:endParaRPr>
          </a:p>
        </p:txBody>
      </p:sp>
      <p:pic>
        <p:nvPicPr>
          <p:cNvPr id="11"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92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94E25FBA-06B0-4175-8E45-2D8CD34C2CC2}" type="slidenum">
              <a:rPr lang="zh-TW" altLang="en-US"/>
              <a:pPr>
                <a:defRPr/>
              </a:pPr>
              <a:t>18</a:t>
            </a:fld>
            <a:endParaRPr lang="en-US" altLang="zh-TW"/>
          </a:p>
        </p:txBody>
      </p:sp>
      <p:sp>
        <p:nvSpPr>
          <p:cNvPr id="26627" name="Rectangle 2"/>
          <p:cNvSpPr>
            <a:spLocks noGrp="1" noChangeArrowheads="1"/>
          </p:cNvSpPr>
          <p:nvPr>
            <p:ph type="title" idx="4294967295"/>
          </p:nvPr>
        </p:nvSpPr>
        <p:spPr>
          <a:xfrm>
            <a:off x="2164631" y="476672"/>
            <a:ext cx="4824263" cy="114300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zh-TW" altLang="en-US" b="1" dirty="0" smtClean="0">
                <a:solidFill>
                  <a:srgbClr val="006600"/>
                </a:solidFill>
                <a:ea typeface="標楷體" pitchFamily="65" charset="-120"/>
              </a:rPr>
              <a:t>份量參考值指引</a:t>
            </a:r>
            <a:r>
              <a:rPr lang="en-US" altLang="zh-TW" b="1" dirty="0" smtClean="0">
                <a:solidFill>
                  <a:srgbClr val="006600"/>
                </a:solidFill>
                <a:ea typeface="標楷體" pitchFamily="65" charset="-120"/>
              </a:rPr>
              <a:t>-</a:t>
            </a:r>
            <a:r>
              <a:rPr lang="zh-TW" altLang="en-US" b="1" dirty="0" smtClean="0">
                <a:solidFill>
                  <a:srgbClr val="006600"/>
                </a:solidFill>
                <a:ea typeface="標楷體" pitchFamily="65" charset="-120"/>
              </a:rPr>
              <a:t>標示原則 </a:t>
            </a:r>
          </a:p>
        </p:txBody>
      </p:sp>
      <p:graphicFrame>
        <p:nvGraphicFramePr>
          <p:cNvPr id="241711" name="Group 47"/>
          <p:cNvGraphicFramePr>
            <a:graphicFrameLocks noGrp="1"/>
          </p:cNvGraphicFramePr>
          <p:nvPr>
            <p:ph idx="4294967295"/>
          </p:nvPr>
        </p:nvGraphicFramePr>
        <p:xfrm>
          <a:off x="323850" y="1916113"/>
          <a:ext cx="8496300" cy="4284664"/>
        </p:xfrm>
        <a:graphic>
          <a:graphicData uri="http://schemas.openxmlformats.org/drawingml/2006/table">
            <a:tbl>
              <a:tblPr/>
              <a:tblGrid>
                <a:gridCol w="2676292"/>
                <a:gridCol w="2758977"/>
                <a:gridCol w="3061031"/>
              </a:tblGrid>
              <a:tr h="620713">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Calibri" pitchFamily="34" charset="0"/>
                          <a:ea typeface="標楷體" pitchFamily="65" charset="-120"/>
                        </a:rPr>
                        <a:t>市售包裝食品類型 </a:t>
                      </a:r>
                    </a:p>
                  </a:txBody>
                  <a:tcPr marL="35997" marR="35997" marT="35998" marB="35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Calibri" pitchFamily="34" charset="0"/>
                          <a:ea typeface="標楷體" pitchFamily="65" charset="-120"/>
                        </a:rPr>
                        <a:t>每一份量之重量（或容量）標示原則 </a:t>
                      </a:r>
                    </a:p>
                  </a:txBody>
                  <a:tcPr marL="35997" marR="35997" marT="35998" marB="359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357188">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產品重量（或容量）</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小於</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「食用份量參考值」 </a:t>
                      </a:r>
                    </a:p>
                  </a:txBody>
                  <a:tcPr marL="35997" marR="35997" marT="35998" marB="359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該</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產品之重量（或容量</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a:t>
                      </a:r>
                    </a:p>
                  </a:txBody>
                  <a:tcPr marL="35997" marR="35997" marT="35998" marB="359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2071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產品重量（或容量）</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大於</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「食用份量參考值」，且</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無預先分成數個</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等量個別單位之包裝食品 </a:t>
                      </a:r>
                    </a:p>
                  </a:txBody>
                  <a:tcPr marL="35997" marR="35997" marT="35998" marB="359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介於「食用份量參考值」之</a:t>
                      </a:r>
                      <a:r>
                        <a:rPr kumimoji="1" lang="en-US" altLang="zh-TW" sz="1800" b="1" i="0" u="sng" strike="noStrike" cap="none" normalizeH="0" baseline="0" smtClean="0">
                          <a:ln>
                            <a:noFill/>
                          </a:ln>
                          <a:solidFill>
                            <a:srgbClr val="990000"/>
                          </a:solidFill>
                          <a:effectLst/>
                          <a:latin typeface="Calibri" pitchFamily="34" charset="0"/>
                          <a:ea typeface="標楷體" pitchFamily="65" charset="-120"/>
                        </a:rPr>
                        <a:t>100</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a:t>
                      </a:r>
                      <a:r>
                        <a:rPr kumimoji="1" lang="en-US" altLang="zh-TW" sz="1800" b="1" i="0" u="sng" strike="noStrike" cap="none" normalizeH="0" baseline="0" smtClean="0">
                          <a:ln>
                            <a:noFill/>
                          </a:ln>
                          <a:solidFill>
                            <a:srgbClr val="990000"/>
                          </a:solidFill>
                          <a:effectLst/>
                          <a:latin typeface="Calibri" pitchFamily="34" charset="0"/>
                          <a:ea typeface="標楷體" pitchFamily="65" charset="-120"/>
                        </a:rPr>
                        <a:t>200</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 </a:t>
                      </a:r>
                    </a:p>
                  </a:txBody>
                  <a:tcPr marL="35997" marR="35997" marT="35998" marB="359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具</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預先分成數個</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等量個別單位（如片、個、條、塊、包等）之包裝食品</a:t>
                      </a:r>
                    </a:p>
                  </a:txBody>
                  <a:tcPr marL="35997" marR="35997" marT="35998" marB="359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個別單位之重量（或容量）</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小於</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「食用份量參考值」者 </a:t>
                      </a:r>
                    </a:p>
                  </a:txBody>
                  <a:tcPr marL="35997" marR="35997" marT="35998" marB="35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介於「食用份量參考值」之</a:t>
                      </a:r>
                      <a:r>
                        <a:rPr kumimoji="1" lang="en-US" altLang="zh-TW" sz="1800" b="1" i="0" u="sng" strike="noStrike" cap="none" normalizeH="0" baseline="0" smtClean="0">
                          <a:ln>
                            <a:noFill/>
                          </a:ln>
                          <a:solidFill>
                            <a:srgbClr val="990000"/>
                          </a:solidFill>
                          <a:effectLst/>
                          <a:latin typeface="Calibri" pitchFamily="34" charset="0"/>
                          <a:ea typeface="標楷體" pitchFamily="65" charset="-120"/>
                        </a:rPr>
                        <a:t>100</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a:t>
                      </a:r>
                      <a:r>
                        <a:rPr kumimoji="1" lang="en-US" altLang="zh-TW" sz="1800" b="1" i="0" u="sng" strike="noStrike" cap="none" normalizeH="0" baseline="0" smtClean="0">
                          <a:ln>
                            <a:noFill/>
                          </a:ln>
                          <a:solidFill>
                            <a:srgbClr val="990000"/>
                          </a:solidFill>
                          <a:effectLst/>
                          <a:latin typeface="Calibri" pitchFamily="34" charset="0"/>
                          <a:ea typeface="標楷體" pitchFamily="65" charset="-120"/>
                        </a:rPr>
                        <a:t>200</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 </a:t>
                      </a:r>
                    </a:p>
                  </a:txBody>
                  <a:tcPr marL="35997" marR="35997" marT="35998" marB="359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895350">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個別單位之重量（或容量）</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介於</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「食用份量參考值」</a:t>
                      </a:r>
                      <a:r>
                        <a:rPr kumimoji="1" lang="en-US" altLang="zh-TW" sz="1800" b="1" i="0" u="sng" strike="noStrike" cap="none" normalizeH="0" baseline="0" smtClean="0">
                          <a:ln>
                            <a:noFill/>
                          </a:ln>
                          <a:solidFill>
                            <a:srgbClr val="990000"/>
                          </a:solidFill>
                          <a:effectLst/>
                          <a:latin typeface="Calibri" pitchFamily="34" charset="0"/>
                          <a:ea typeface="標楷體" pitchFamily="65" charset="-120"/>
                        </a:rPr>
                        <a:t>100</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a:t>
                      </a:r>
                      <a:r>
                        <a:rPr kumimoji="1" lang="en-US" altLang="zh-TW" sz="1800" b="1" i="0" u="sng" strike="noStrike" cap="none" normalizeH="0" baseline="0" smtClean="0">
                          <a:ln>
                            <a:noFill/>
                          </a:ln>
                          <a:solidFill>
                            <a:srgbClr val="990000"/>
                          </a:solidFill>
                          <a:effectLst/>
                          <a:latin typeface="Calibri" pitchFamily="34" charset="0"/>
                          <a:ea typeface="標楷體" pitchFamily="65" charset="-120"/>
                        </a:rPr>
                        <a:t>200</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之範圍者 </a:t>
                      </a:r>
                    </a:p>
                  </a:txBody>
                  <a:tcPr marL="35997" marR="35997" marT="35998" marB="35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該</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個別單位之重量</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（或容量）</a:t>
                      </a:r>
                    </a:p>
                  </a:txBody>
                  <a:tcPr marL="35997" marR="35997" marT="35998" marB="359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895350">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個別單位之重量（或容量）</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大於</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「食用份量參考值</a:t>
                      </a:r>
                      <a:r>
                        <a:rPr kumimoji="1" lang="en-US" altLang="zh-TW" sz="1800" b="1" i="0" u="sng" strike="noStrike" cap="none" normalizeH="0" baseline="0" smtClean="0">
                          <a:ln>
                            <a:noFill/>
                          </a:ln>
                          <a:solidFill>
                            <a:srgbClr val="990000"/>
                          </a:solidFill>
                          <a:effectLst/>
                          <a:latin typeface="Calibri" pitchFamily="34" charset="0"/>
                          <a:ea typeface="標楷體" pitchFamily="65" charset="-120"/>
                        </a:rPr>
                        <a:t>200</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rPr>
                        <a:t>％</a:t>
                      </a:r>
                      <a:r>
                        <a:rPr kumimoji="1" lang="zh-TW" altLang="en-US" sz="1800" b="0" i="0" u="none" strike="noStrike" cap="none" normalizeH="0" baseline="0" smtClean="0">
                          <a:ln>
                            <a:noFill/>
                          </a:ln>
                          <a:solidFill>
                            <a:schemeClr val="tx1"/>
                          </a:solidFill>
                          <a:effectLst/>
                          <a:latin typeface="Calibri" pitchFamily="34" charset="0"/>
                          <a:ea typeface="標楷體" pitchFamily="65" charset="-120"/>
                        </a:rPr>
                        <a:t>者 </a:t>
                      </a:r>
                    </a:p>
                  </a:txBody>
                  <a:tcPr marL="35997" marR="35997" marT="35998" marB="35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rPr>
                        <a:t>介於「食用份量參考值」之</a:t>
                      </a:r>
                      <a:r>
                        <a:rPr kumimoji="1" lang="en-US" altLang="zh-TW" sz="1800" b="1" i="0" u="sng" strike="noStrike" cap="none" normalizeH="0" baseline="0" dirty="0" smtClean="0">
                          <a:ln>
                            <a:noFill/>
                          </a:ln>
                          <a:solidFill>
                            <a:srgbClr val="990000"/>
                          </a:solidFill>
                          <a:effectLst/>
                          <a:latin typeface="Calibri" pitchFamily="34" charset="0"/>
                          <a:ea typeface="標楷體" pitchFamily="65" charset="-120"/>
                        </a:rPr>
                        <a:t>100</a:t>
                      </a:r>
                      <a:r>
                        <a:rPr kumimoji="1" lang="zh-TW" altLang="en-US" sz="1800" b="1" i="0" u="sng" strike="noStrike" cap="none" normalizeH="0" baseline="0" dirty="0" smtClean="0">
                          <a:ln>
                            <a:noFill/>
                          </a:ln>
                          <a:solidFill>
                            <a:srgbClr val="990000"/>
                          </a:solidFill>
                          <a:effectLst/>
                          <a:latin typeface="Calibri" pitchFamily="34" charset="0"/>
                          <a:ea typeface="標楷體" pitchFamily="65" charset="-120"/>
                        </a:rPr>
                        <a:t>％～</a:t>
                      </a:r>
                      <a:r>
                        <a:rPr kumimoji="1" lang="en-US" altLang="zh-TW" sz="1800" b="1" i="0" u="sng" strike="noStrike" cap="none" normalizeH="0" baseline="0" dirty="0" smtClean="0">
                          <a:ln>
                            <a:noFill/>
                          </a:ln>
                          <a:solidFill>
                            <a:srgbClr val="990000"/>
                          </a:solidFill>
                          <a:effectLst/>
                          <a:latin typeface="Calibri" pitchFamily="34" charset="0"/>
                          <a:ea typeface="標楷體" pitchFamily="65" charset="-120"/>
                        </a:rPr>
                        <a:t>200</a:t>
                      </a:r>
                      <a:r>
                        <a:rPr kumimoji="1" lang="zh-TW" altLang="en-US" sz="1800" b="1" i="0" u="sng" strike="noStrike" cap="none" normalizeH="0" baseline="0" dirty="0" smtClean="0">
                          <a:ln>
                            <a:noFill/>
                          </a:ln>
                          <a:solidFill>
                            <a:srgbClr val="990000"/>
                          </a:solidFill>
                          <a:effectLst/>
                          <a:latin typeface="Calibri" pitchFamily="34" charset="0"/>
                          <a:ea typeface="標楷體" pitchFamily="65" charset="-120"/>
                        </a:rPr>
                        <a:t>％</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rPr>
                        <a:t> </a:t>
                      </a:r>
                    </a:p>
                  </a:txBody>
                  <a:tcPr marL="35997" marR="35997" marT="35998" marB="359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pSp>
        <p:nvGrpSpPr>
          <p:cNvPr id="16" name="群組 15"/>
          <p:cNvGrpSpPr>
            <a:grpSpLocks/>
          </p:cNvGrpSpPr>
          <p:nvPr/>
        </p:nvGrpSpPr>
        <p:grpSpPr bwMode="auto">
          <a:xfrm>
            <a:off x="3707904" y="1268760"/>
            <a:ext cx="5070475" cy="596900"/>
            <a:chOff x="3563888" y="3268924"/>
            <a:chExt cx="5070617" cy="596079"/>
          </a:xfrm>
        </p:grpSpPr>
        <p:sp>
          <p:nvSpPr>
            <p:cNvPr id="26655" name="文字方塊 14"/>
            <p:cNvSpPr txBox="1">
              <a:spLocks noChangeArrowheads="1"/>
            </p:cNvSpPr>
            <p:nvPr/>
          </p:nvSpPr>
          <p:spPr bwMode="auto">
            <a:xfrm>
              <a:off x="3563888" y="3268924"/>
              <a:ext cx="2025707" cy="3360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1600" b="1" dirty="0">
                  <a:latin typeface="Calibri" pitchFamily="34" charset="0"/>
                  <a:ea typeface="標楷體" pitchFamily="65" charset="-120"/>
                  <a:cs typeface="Calibri" pitchFamily="34" charset="0"/>
                </a:rPr>
                <a:t>Ex: </a:t>
              </a:r>
              <a:r>
                <a:rPr lang="zh-TW" altLang="en-US" sz="1600" b="1" dirty="0">
                  <a:latin typeface="Calibri" pitchFamily="34" charset="0"/>
                  <a:ea typeface="標楷體" pitchFamily="65" charset="-120"/>
                  <a:cs typeface="Calibri" pitchFamily="34" charset="0"/>
                </a:rPr>
                <a:t>一小包</a:t>
              </a:r>
              <a:r>
                <a:rPr lang="en-US" altLang="zh-TW" sz="1600" b="1" dirty="0">
                  <a:latin typeface="Calibri" pitchFamily="34" charset="0"/>
                  <a:ea typeface="標楷體" pitchFamily="65" charset="-120"/>
                  <a:cs typeface="Calibri" pitchFamily="34" charset="0"/>
                </a:rPr>
                <a:t>20 g &lt; 50 g </a:t>
              </a:r>
              <a:endParaRPr lang="zh-TW" altLang="en-US" sz="1600" b="1" dirty="0">
                <a:latin typeface="Calibri" pitchFamily="34" charset="0"/>
                <a:ea typeface="標楷體" pitchFamily="65" charset="-120"/>
                <a:cs typeface="Calibri" pitchFamily="34" charset="0"/>
              </a:endParaRPr>
            </a:p>
          </p:txBody>
        </p:sp>
        <p:sp>
          <p:nvSpPr>
            <p:cNvPr id="26656" name="文字方塊 21"/>
            <p:cNvSpPr txBox="1">
              <a:spLocks noChangeArrowheads="1"/>
            </p:cNvSpPr>
            <p:nvPr/>
          </p:nvSpPr>
          <p:spPr bwMode="auto">
            <a:xfrm>
              <a:off x="5735649" y="3284777"/>
              <a:ext cx="2898856" cy="5802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1600" b="1">
                  <a:latin typeface="Calibri" pitchFamily="34" charset="0"/>
                  <a:ea typeface="標楷體" pitchFamily="65" charset="-120"/>
                  <a:cs typeface="Calibri" pitchFamily="34" charset="0"/>
                </a:rPr>
                <a:t>50 g </a:t>
              </a:r>
              <a:r>
                <a:rPr lang="zh-TW" altLang="en-US" sz="1600" b="1">
                  <a:latin typeface="Calibri" pitchFamily="34" charset="0"/>
                  <a:ea typeface="標楷體" pitchFamily="65" charset="-120"/>
                  <a:cs typeface="Calibri" pitchFamily="34" charset="0"/>
                </a:rPr>
                <a:t>～</a:t>
              </a:r>
              <a:r>
                <a:rPr lang="en-US" altLang="zh-TW" sz="1600" b="1">
                  <a:latin typeface="Calibri" pitchFamily="34" charset="0"/>
                  <a:ea typeface="標楷體" pitchFamily="65" charset="-120"/>
                  <a:cs typeface="Calibri" pitchFamily="34" charset="0"/>
                </a:rPr>
                <a:t> 100 g  </a:t>
              </a:r>
              <a:r>
                <a:rPr lang="en-US" altLang="zh-TW" sz="1600" b="1">
                  <a:latin typeface="Calibri" pitchFamily="34" charset="0"/>
                  <a:ea typeface="標楷體" pitchFamily="65" charset="-120"/>
                  <a:cs typeface="Calibri" pitchFamily="34" charset="0"/>
                  <a:sym typeface="Symbol" pitchFamily="18" charset="2"/>
                </a:rPr>
                <a:t> </a:t>
              </a:r>
              <a:r>
                <a:rPr lang="zh-TW" altLang="en-US" sz="1600" b="1">
                  <a:latin typeface="Calibri" pitchFamily="34" charset="0"/>
                  <a:ea typeface="標楷體" pitchFamily="65" charset="-120"/>
                  <a:cs typeface="Calibri" pitchFamily="34" charset="0"/>
                  <a:sym typeface="Symbol" pitchFamily="18" charset="2"/>
                </a:rPr>
                <a:t>一份設為</a:t>
              </a:r>
              <a:r>
                <a:rPr lang="en-US" altLang="zh-TW" sz="1600" b="1">
                  <a:latin typeface="Calibri" pitchFamily="34" charset="0"/>
                  <a:ea typeface="標楷體" pitchFamily="65" charset="-120"/>
                  <a:cs typeface="Calibri" pitchFamily="34" charset="0"/>
                  <a:sym typeface="Symbol" pitchFamily="18" charset="2"/>
                </a:rPr>
                <a:t>60 g </a:t>
              </a:r>
            </a:p>
            <a:p>
              <a:pPr eaLnBrk="1" hangingPunct="1">
                <a:spcBef>
                  <a:spcPct val="0"/>
                </a:spcBef>
                <a:buClrTx/>
                <a:buSzTx/>
                <a:buFontTx/>
                <a:buNone/>
              </a:pPr>
              <a:r>
                <a:rPr lang="en-US" altLang="zh-TW" sz="1600" b="1">
                  <a:latin typeface="Calibri" pitchFamily="34" charset="0"/>
                  <a:ea typeface="標楷體" pitchFamily="65" charset="-120"/>
                  <a:cs typeface="Calibri" pitchFamily="34" charset="0"/>
                  <a:sym typeface="Symbol" pitchFamily="18" charset="2"/>
                </a:rPr>
                <a:t>(</a:t>
              </a:r>
              <a:r>
                <a:rPr lang="zh-TW" altLang="en-US" sz="1600" b="1">
                  <a:latin typeface="Calibri" pitchFamily="34" charset="0"/>
                  <a:ea typeface="標楷體" pitchFamily="65" charset="-120"/>
                  <a:cs typeface="Calibri" pitchFamily="34" charset="0"/>
                  <a:sym typeface="Symbol" pitchFamily="18" charset="2"/>
                </a:rPr>
                <a:t>推估飲食習慣約一次吃</a:t>
              </a:r>
              <a:r>
                <a:rPr lang="en-US" altLang="zh-TW" sz="1600" b="1">
                  <a:latin typeface="Calibri" pitchFamily="34" charset="0"/>
                  <a:ea typeface="標楷體" pitchFamily="65" charset="-120"/>
                  <a:cs typeface="Calibri" pitchFamily="34" charset="0"/>
                  <a:sym typeface="Symbol" pitchFamily="18" charset="2"/>
                </a:rPr>
                <a:t>3</a:t>
              </a:r>
              <a:r>
                <a:rPr lang="zh-TW" altLang="en-US" sz="1600" b="1">
                  <a:latin typeface="Calibri" pitchFamily="34" charset="0"/>
                  <a:ea typeface="標楷體" pitchFamily="65" charset="-120"/>
                  <a:cs typeface="Calibri" pitchFamily="34" charset="0"/>
                  <a:sym typeface="Symbol" pitchFamily="18" charset="2"/>
                </a:rPr>
                <a:t>小包</a:t>
              </a:r>
              <a:r>
                <a:rPr lang="en-US" altLang="zh-TW" sz="1600" b="1">
                  <a:latin typeface="Calibri" pitchFamily="34" charset="0"/>
                  <a:ea typeface="標楷體" pitchFamily="65" charset="-120"/>
                  <a:cs typeface="Calibri" pitchFamily="34" charset="0"/>
                  <a:sym typeface="Symbol" pitchFamily="18" charset="2"/>
                </a:rPr>
                <a:t>)</a:t>
              </a:r>
              <a:r>
                <a:rPr lang="en-US" altLang="zh-TW" sz="1600" b="1">
                  <a:latin typeface="Calibri" pitchFamily="34" charset="0"/>
                  <a:ea typeface="標楷體" pitchFamily="65" charset="-120"/>
                  <a:cs typeface="Calibri" pitchFamily="34" charset="0"/>
                </a:rPr>
                <a:t> </a:t>
              </a:r>
              <a:endParaRPr lang="zh-TW" altLang="en-US" sz="1600" b="1">
                <a:latin typeface="Calibri" pitchFamily="34" charset="0"/>
                <a:ea typeface="標楷體" pitchFamily="65" charset="-120"/>
                <a:cs typeface="Calibri" pitchFamily="34" charset="0"/>
              </a:endParaRPr>
            </a:p>
          </p:txBody>
        </p:sp>
      </p:grpSp>
      <p:pic>
        <p:nvPicPr>
          <p:cNvPr id="9"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272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9FA00069-7B64-408C-BDCB-1F0E83C62456}" type="slidenum">
              <a:rPr lang="zh-TW" altLang="en-US"/>
              <a:pPr>
                <a:defRPr/>
              </a:pPr>
              <a:t>19</a:t>
            </a:fld>
            <a:endParaRPr lang="en-US" altLang="zh-TW"/>
          </a:p>
        </p:txBody>
      </p:sp>
      <p:sp>
        <p:nvSpPr>
          <p:cNvPr id="27651" name="Rectangle 2"/>
          <p:cNvSpPr>
            <a:spLocks noGrp="1" noChangeArrowheads="1"/>
          </p:cNvSpPr>
          <p:nvPr>
            <p:ph type="title" idx="4294967295"/>
          </p:nvPr>
        </p:nvSpPr>
        <p:spPr>
          <a:xfrm>
            <a:off x="2195736" y="565820"/>
            <a:ext cx="4834880" cy="114300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zh-TW" altLang="en-US" b="1" dirty="0" smtClean="0">
                <a:solidFill>
                  <a:srgbClr val="006600"/>
                </a:solidFill>
                <a:ea typeface="標楷體" pitchFamily="65" charset="-120"/>
              </a:rPr>
              <a:t>份量參考值指引</a:t>
            </a:r>
            <a:r>
              <a:rPr lang="en-US" altLang="zh-TW" b="1" dirty="0" smtClean="0">
                <a:solidFill>
                  <a:srgbClr val="006600"/>
                </a:solidFill>
                <a:ea typeface="標楷體" pitchFamily="65" charset="-120"/>
              </a:rPr>
              <a:t>-</a:t>
            </a:r>
            <a:r>
              <a:rPr lang="zh-TW" altLang="en-US" b="1" dirty="0" smtClean="0">
                <a:solidFill>
                  <a:srgbClr val="006600"/>
                </a:solidFill>
                <a:ea typeface="標楷體" pitchFamily="65" charset="-120"/>
              </a:rPr>
              <a:t>標示原則 </a:t>
            </a:r>
          </a:p>
        </p:txBody>
      </p:sp>
      <p:graphicFrame>
        <p:nvGraphicFramePr>
          <p:cNvPr id="16406" name="Group 22"/>
          <p:cNvGraphicFramePr>
            <a:graphicFrameLocks noGrp="1"/>
          </p:cNvGraphicFramePr>
          <p:nvPr>
            <p:ph idx="4294967295"/>
          </p:nvPr>
        </p:nvGraphicFramePr>
        <p:xfrm>
          <a:off x="755650" y="2255838"/>
          <a:ext cx="7772400" cy="3071850"/>
        </p:xfrm>
        <a:graphic>
          <a:graphicData uri="http://schemas.openxmlformats.org/drawingml/2006/table">
            <a:tbl>
              <a:tblPr/>
              <a:tblGrid>
                <a:gridCol w="2517775"/>
                <a:gridCol w="2520950"/>
                <a:gridCol w="2733675"/>
              </a:tblGrid>
              <a:tr h="639895">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itchFamily="34" charset="0"/>
                          <a:ea typeface="標楷體" pitchFamily="65" charset="-120"/>
                        </a:rPr>
                        <a:t>市售包裝食品類型 </a:t>
                      </a:r>
                    </a:p>
                  </a:txBody>
                  <a:tcPr marT="45631" marB="456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Calibri" pitchFamily="34" charset="0"/>
                          <a:ea typeface="標楷體" pitchFamily="65" charset="-120"/>
                        </a:rPr>
                        <a:t>每一份量之重量（或容量）標示原則 </a:t>
                      </a:r>
                    </a:p>
                  </a:txBody>
                  <a:tcPr marT="45631" marB="456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24339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非屬「食用份量參考值」產品類別之包裝食品</a:t>
                      </a:r>
                    </a:p>
                  </a:txBody>
                  <a:tcPr marT="45631" marB="456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食品型態為</a:t>
                      </a:r>
                      <a:r>
                        <a:rPr kumimoji="1" lang="zh-TW" altLang="en-US" sz="1800" b="1" i="0" u="sng" strike="noStrike" cap="none" normalizeH="0" baseline="0" dirty="0" smtClean="0">
                          <a:ln>
                            <a:noFill/>
                          </a:ln>
                          <a:solidFill>
                            <a:srgbClr val="990000"/>
                          </a:solidFill>
                          <a:effectLst/>
                          <a:latin typeface="Calibri" pitchFamily="34" charset="0"/>
                          <a:ea typeface="標楷體" pitchFamily="65" charset="-120"/>
                          <a:cs typeface="Times New Roman" pitchFamily="18" charset="0"/>
                        </a:rPr>
                        <a:t>錠狀、膠囊狀 </a:t>
                      </a:r>
                      <a:r>
                        <a:rPr lang="zh-TW" altLang="en-US" sz="1800" b="1" dirty="0" smtClean="0">
                          <a:solidFill>
                            <a:srgbClr val="990000"/>
                          </a:solidFill>
                          <a:latin typeface="Calibri" pitchFamily="34" charset="0"/>
                          <a:ea typeface="標楷體" pitchFamily="65" charset="-120"/>
                          <a:cs typeface="Calibri" pitchFamily="34" charset="0"/>
                        </a:rPr>
                        <a:t>（不包含糖果類食品）</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TW" altLang="en-US" sz="1800" b="1" i="0" u="sng" strike="noStrike" cap="none" normalizeH="0" baseline="0" dirty="0" smtClean="0">
                        <a:ln>
                          <a:noFill/>
                        </a:ln>
                        <a:solidFill>
                          <a:srgbClr val="990000"/>
                        </a:solidFill>
                        <a:effectLst/>
                        <a:latin typeface="Calibri" pitchFamily="34" charset="0"/>
                        <a:ea typeface="標楷體" pitchFamily="65" charset="-120"/>
                        <a:cs typeface="Times New Roman" pitchFamily="18" charset="0"/>
                      </a:endParaRPr>
                    </a:p>
                  </a:txBody>
                  <a:tcPr marT="45631" marB="456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lang="zh-TW" altLang="en-US" sz="1800" b="1" dirty="0" smtClean="0">
                          <a:solidFill>
                            <a:srgbClr val="FF0000"/>
                          </a:solidFill>
                          <a:latin typeface="Calibri" pitchFamily="34" charset="0"/>
                          <a:ea typeface="標楷體" pitchFamily="65" charset="-120"/>
                          <a:cs typeface="Calibri" pitchFamily="34" charset="0"/>
                        </a:rPr>
                        <a:t>應以建議食用量作為每一份量之標示。 </a:t>
                      </a:r>
                      <a:endParaRPr kumimoji="1" lang="zh-TW" altLang="en-US" sz="1800" b="0" i="0" u="none" strike="noStrike" cap="none" normalizeH="0" baseline="0" dirty="0" smtClean="0">
                        <a:ln>
                          <a:noFill/>
                        </a:ln>
                        <a:solidFill>
                          <a:srgbClr val="FF0000"/>
                        </a:solidFill>
                        <a:effectLst/>
                        <a:latin typeface="Calibri" pitchFamily="34" charset="0"/>
                        <a:ea typeface="標楷體" pitchFamily="65" charset="-120"/>
                        <a:cs typeface="Times New Roman" pitchFamily="18" charset="0"/>
                      </a:endParaRPr>
                    </a:p>
                  </a:txBody>
                  <a:tcPr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188527">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其他產品型態食品 </a:t>
                      </a:r>
                    </a:p>
                  </a:txBody>
                  <a:tcPr marT="45631" marB="456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建議之使用方式</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cs typeface="Times New Roman" pitchFamily="18" charset="0"/>
                        </a:rPr>
                        <a:t>一小包</a:t>
                      </a:r>
                      <a:r>
                        <a:rPr kumimoji="1" lang="zh-TW" altLang="en-US"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cs typeface="Times New Roman" pitchFamily="18" charset="0"/>
                        </a:rPr>
                        <a:t>一小匙</a:t>
                      </a:r>
                      <a:r>
                        <a:rPr kumimoji="1" lang="zh-TW" altLang="en-US"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或其他之</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cs typeface="Times New Roman" pitchFamily="18" charset="0"/>
                        </a:rPr>
                        <a:t>一單位小容器</a:t>
                      </a:r>
                      <a:r>
                        <a:rPr kumimoji="1" lang="zh-TW" altLang="en-US"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，並</a:t>
                      </a:r>
                      <a:r>
                        <a:rPr kumimoji="1" lang="zh-TW" altLang="en-US" sz="1800" b="1" i="0" u="sng" strike="noStrike" cap="none" normalizeH="0" baseline="0" smtClean="0">
                          <a:ln>
                            <a:noFill/>
                          </a:ln>
                          <a:solidFill>
                            <a:srgbClr val="990000"/>
                          </a:solidFill>
                          <a:effectLst/>
                          <a:latin typeface="Calibri" pitchFamily="34" charset="0"/>
                          <a:ea typeface="標楷體" pitchFamily="65" charset="-120"/>
                          <a:cs typeface="Times New Roman" pitchFamily="18" charset="0"/>
                        </a:rPr>
                        <a:t>註明每一份量之重量（或容量</a:t>
                      </a:r>
                      <a:r>
                        <a:rPr kumimoji="1" lang="zh-TW" altLang="en-US"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 </a:t>
                      </a:r>
                    </a:p>
                  </a:txBody>
                  <a:tcPr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pic>
        <p:nvPicPr>
          <p:cNvPr id="6"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18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44624"/>
            <a:ext cx="7467600" cy="1143000"/>
          </a:xfrm>
        </p:spPr>
        <p:txBody>
          <a:bodyPr>
            <a:normAutofit/>
          </a:bodyPr>
          <a:lstStyle/>
          <a:p>
            <a:pPr algn="ctr"/>
            <a:r>
              <a:rPr lang="zh-TW" altLang="en-US" sz="3600" b="1" dirty="0" smtClean="0">
                <a:solidFill>
                  <a:srgbClr val="7030A0"/>
                </a:solidFill>
                <a:latin typeface="Calibri" panose="020F0502020204030204" pitchFamily="34" charset="0"/>
                <a:ea typeface="標楷體" panose="03000509000000000000" pitchFamily="65" charset="-120"/>
              </a:rPr>
              <a:t>內容大綱</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5" name="內容版面配置區 4"/>
          <p:cNvSpPr>
            <a:spLocks noGrp="1"/>
          </p:cNvSpPr>
          <p:nvPr>
            <p:ph sz="quarter" idx="1"/>
          </p:nvPr>
        </p:nvSpPr>
        <p:spPr>
          <a:xfrm>
            <a:off x="827584" y="1484784"/>
            <a:ext cx="7467600" cy="4873752"/>
          </a:xfrm>
        </p:spPr>
        <p:txBody>
          <a:bodyPr>
            <a:normAutofit lnSpcReduction="10000"/>
          </a:bodyPr>
          <a:lstStyle/>
          <a:p>
            <a:r>
              <a:rPr lang="zh-TW" altLang="en-US" b="1" dirty="0">
                <a:solidFill>
                  <a:srgbClr val="006600"/>
                </a:solidFill>
                <a:latin typeface="Calibri" panose="020F0502020204030204" pitchFamily="34" charset="0"/>
                <a:ea typeface="標楷體" panose="03000509000000000000" pitchFamily="65" charset="-120"/>
              </a:rPr>
              <a:t>得免營養標示之包裝食品規定</a:t>
            </a:r>
            <a:endParaRPr lang="en-US" altLang="zh-TW" b="1" dirty="0">
              <a:solidFill>
                <a:srgbClr val="006600"/>
              </a:solidFill>
              <a:latin typeface="Calibri" panose="020F0502020204030204" pitchFamily="34" charset="0"/>
              <a:ea typeface="標楷體" panose="03000509000000000000" pitchFamily="65" charset="-120"/>
            </a:endParaRPr>
          </a:p>
          <a:p>
            <a:pPr marL="0" indent="0">
              <a:buNone/>
            </a:pPr>
            <a:r>
              <a:rPr lang="zh-TW" altLang="en-US" b="1" dirty="0">
                <a:latin typeface="Calibri" panose="020F0502020204030204" pitchFamily="34" charset="0"/>
                <a:ea typeface="標楷體" panose="03000509000000000000" pitchFamily="65" charset="-120"/>
              </a:rPr>
              <a:t>     </a:t>
            </a:r>
            <a:r>
              <a:rPr lang="en-US" altLang="zh-TW" b="1">
                <a:latin typeface="Calibri" panose="020F0502020204030204" pitchFamily="34" charset="0"/>
                <a:ea typeface="標楷體" panose="03000509000000000000" pitchFamily="65" charset="-120"/>
              </a:rPr>
              <a:t>(</a:t>
            </a:r>
            <a:r>
              <a:rPr lang="en-US" altLang="zh-TW" b="1" smtClean="0">
                <a:latin typeface="Calibri" panose="020F0502020204030204" pitchFamily="34" charset="0"/>
                <a:ea typeface="標楷體" panose="03000509000000000000" pitchFamily="65" charset="-120"/>
              </a:rPr>
              <a:t>103.6.10</a:t>
            </a:r>
            <a:r>
              <a:rPr lang="zh-TW" altLang="en-US" b="1" smtClean="0">
                <a:latin typeface="Calibri" panose="020F0502020204030204" pitchFamily="34" charset="0"/>
                <a:ea typeface="標楷體" panose="03000509000000000000" pitchFamily="65" charset="-120"/>
              </a:rPr>
              <a:t>部</a:t>
            </a:r>
            <a:r>
              <a:rPr lang="zh-TW" altLang="en-US" b="1" dirty="0">
                <a:latin typeface="Calibri" panose="020F0502020204030204" pitchFamily="34" charset="0"/>
                <a:ea typeface="標楷體" panose="03000509000000000000" pitchFamily="65" charset="-120"/>
              </a:rPr>
              <a:t>授食字第</a:t>
            </a:r>
            <a:r>
              <a:rPr lang="en-US" altLang="zh-TW" b="1" dirty="0">
                <a:latin typeface="Calibri" panose="020F0502020204030204" pitchFamily="34" charset="0"/>
                <a:ea typeface="標楷體" panose="03000509000000000000" pitchFamily="65" charset="-120"/>
              </a:rPr>
              <a:t>1031301291</a:t>
            </a:r>
            <a:r>
              <a:rPr lang="zh-TW" altLang="en-US" b="1" dirty="0">
                <a:latin typeface="Calibri" panose="020F0502020204030204" pitchFamily="34" charset="0"/>
                <a:ea typeface="標楷體" panose="03000509000000000000" pitchFamily="65" charset="-120"/>
              </a:rPr>
              <a:t>號</a:t>
            </a:r>
            <a:r>
              <a:rPr lang="en-US" altLang="zh-TW" b="1" dirty="0">
                <a:latin typeface="Calibri" panose="020F0502020204030204" pitchFamily="34" charset="0"/>
                <a:ea typeface="標楷體" panose="03000509000000000000" pitchFamily="65" charset="-120"/>
              </a:rPr>
              <a:t>)</a:t>
            </a:r>
            <a:endParaRPr lang="zh-TW" altLang="en-US" b="1" dirty="0">
              <a:latin typeface="Calibri" panose="020F0502020204030204" pitchFamily="34" charset="0"/>
              <a:ea typeface="標楷體" panose="03000509000000000000" pitchFamily="65" charset="-120"/>
            </a:endParaRPr>
          </a:p>
          <a:p>
            <a:pPr marL="0" indent="0">
              <a:buNone/>
            </a:pPr>
            <a:endParaRPr lang="en-US" altLang="zh-TW" b="1" dirty="0" smtClean="0">
              <a:latin typeface="Calibri" panose="020F0502020204030204" pitchFamily="34" charset="0"/>
              <a:ea typeface="標楷體" panose="03000509000000000000" pitchFamily="65" charset="-120"/>
            </a:endParaRPr>
          </a:p>
          <a:p>
            <a:r>
              <a:rPr lang="zh-TW" altLang="en-US" b="1" dirty="0" smtClean="0">
                <a:solidFill>
                  <a:srgbClr val="006600"/>
                </a:solidFill>
                <a:latin typeface="Calibri" panose="020F0502020204030204" pitchFamily="34" charset="0"/>
                <a:ea typeface="標楷體" panose="03000509000000000000" pitchFamily="65" charset="-120"/>
              </a:rPr>
              <a:t>包裝</a:t>
            </a:r>
            <a:r>
              <a:rPr lang="zh-TW" altLang="en-US" b="1" dirty="0">
                <a:solidFill>
                  <a:srgbClr val="006600"/>
                </a:solidFill>
                <a:latin typeface="Calibri" panose="020F0502020204030204" pitchFamily="34" charset="0"/>
                <a:ea typeface="標楷體" panose="03000509000000000000" pitchFamily="65" charset="-120"/>
              </a:rPr>
              <a:t>食品營養標示應遵行</a:t>
            </a:r>
            <a:r>
              <a:rPr lang="zh-TW" altLang="en-US" b="1" dirty="0" smtClean="0">
                <a:solidFill>
                  <a:srgbClr val="006600"/>
                </a:solidFill>
                <a:latin typeface="Calibri" panose="020F0502020204030204" pitchFamily="34" charset="0"/>
                <a:ea typeface="標楷體" panose="03000509000000000000" pitchFamily="65" charset="-120"/>
              </a:rPr>
              <a:t>事項</a:t>
            </a:r>
            <a:endParaRPr lang="en-US" altLang="zh-TW" b="1" dirty="0" smtClean="0">
              <a:solidFill>
                <a:srgbClr val="006600"/>
              </a:solidFill>
              <a:latin typeface="Calibri" panose="020F0502020204030204" pitchFamily="34" charset="0"/>
              <a:ea typeface="標楷體" panose="03000509000000000000" pitchFamily="65" charset="-120"/>
            </a:endParaRPr>
          </a:p>
          <a:p>
            <a:pPr marL="0" indent="0">
              <a:buNone/>
            </a:pPr>
            <a:r>
              <a:rPr lang="zh-TW" altLang="en-US" b="1" dirty="0" smtClean="0">
                <a:latin typeface="Calibri" panose="020F0502020204030204" pitchFamily="34" charset="0"/>
                <a:ea typeface="標楷體" panose="03000509000000000000" pitchFamily="65" charset="-120"/>
              </a:rPr>
              <a:t>     </a:t>
            </a:r>
            <a:r>
              <a:rPr lang="en-US" altLang="zh-TW" b="1" dirty="0" smtClean="0">
                <a:latin typeface="Calibri" panose="020F0502020204030204" pitchFamily="34" charset="0"/>
                <a:ea typeface="標楷體" panose="03000509000000000000" pitchFamily="65" charset="-120"/>
              </a:rPr>
              <a:t>(</a:t>
            </a:r>
            <a:r>
              <a:rPr lang="en-US" altLang="zh-TW" b="1" dirty="0">
                <a:latin typeface="Calibri" panose="020F0502020204030204" pitchFamily="34" charset="0"/>
                <a:ea typeface="標楷體" panose="03000509000000000000" pitchFamily="65" charset="-120"/>
              </a:rPr>
              <a:t>103.4.15</a:t>
            </a:r>
            <a:r>
              <a:rPr lang="zh-TW" altLang="en-US" b="1" dirty="0">
                <a:latin typeface="Calibri" panose="020F0502020204030204" pitchFamily="34" charset="0"/>
                <a:ea typeface="標楷體" panose="03000509000000000000" pitchFamily="65" charset="-120"/>
              </a:rPr>
              <a:t>部授食字第</a:t>
            </a:r>
            <a:r>
              <a:rPr lang="en-US" altLang="zh-TW" b="1" dirty="0">
                <a:latin typeface="Calibri" panose="020F0502020204030204" pitchFamily="34" charset="0"/>
                <a:ea typeface="標楷體" panose="03000509000000000000" pitchFamily="65" charset="-120"/>
              </a:rPr>
              <a:t>1031300670</a:t>
            </a:r>
            <a:r>
              <a:rPr lang="zh-TW" altLang="en-US" b="1" dirty="0">
                <a:latin typeface="Calibri" panose="020F0502020204030204" pitchFamily="34" charset="0"/>
                <a:ea typeface="標楷體" panose="03000509000000000000" pitchFamily="65" charset="-120"/>
              </a:rPr>
              <a:t>號</a:t>
            </a:r>
            <a:r>
              <a:rPr lang="en-US" altLang="zh-TW" b="1" dirty="0">
                <a:latin typeface="Calibri" panose="020F0502020204030204" pitchFamily="34" charset="0"/>
                <a:ea typeface="標楷體" panose="03000509000000000000" pitchFamily="65" charset="-120"/>
              </a:rPr>
              <a:t>)</a:t>
            </a:r>
          </a:p>
          <a:p>
            <a:pPr marL="365760" lvl="1" indent="0">
              <a:buNone/>
            </a:pPr>
            <a:endParaRPr lang="en-US" altLang="zh-TW" b="1" dirty="0">
              <a:latin typeface="Calibri" panose="020F0502020204030204" pitchFamily="34" charset="0"/>
              <a:ea typeface="標楷體" panose="03000509000000000000" pitchFamily="65" charset="-120"/>
            </a:endParaRPr>
          </a:p>
          <a:p>
            <a:r>
              <a:rPr lang="zh-TW" altLang="en-US" b="1" dirty="0" smtClean="0">
                <a:solidFill>
                  <a:srgbClr val="006600"/>
                </a:solidFill>
                <a:latin typeface="Calibri" panose="020F0502020204030204" pitchFamily="34" charset="0"/>
                <a:ea typeface="標楷體" panose="03000509000000000000" pitchFamily="65" charset="-120"/>
              </a:rPr>
              <a:t>包裝</a:t>
            </a:r>
            <a:r>
              <a:rPr lang="zh-TW" altLang="en-US" b="1" dirty="0">
                <a:solidFill>
                  <a:srgbClr val="006600"/>
                </a:solidFill>
                <a:latin typeface="Calibri" panose="020F0502020204030204" pitchFamily="34" charset="0"/>
                <a:ea typeface="標楷體" panose="03000509000000000000" pitchFamily="65" charset="-120"/>
              </a:rPr>
              <a:t>維生素礦物質類之錠狀膠囊狀</a:t>
            </a:r>
            <a:r>
              <a:rPr lang="zh-TW" altLang="en-US" b="1" dirty="0" smtClean="0">
                <a:solidFill>
                  <a:srgbClr val="006600"/>
                </a:solidFill>
                <a:latin typeface="Calibri" panose="020F0502020204030204" pitchFamily="34" charset="0"/>
                <a:ea typeface="標楷體" panose="03000509000000000000" pitchFamily="65" charset="-120"/>
              </a:rPr>
              <a:t>食品</a:t>
            </a:r>
            <a:endParaRPr lang="en-US" altLang="zh-TW" b="1" dirty="0" smtClean="0">
              <a:solidFill>
                <a:srgbClr val="006600"/>
              </a:solidFill>
              <a:latin typeface="Calibri" panose="020F0502020204030204" pitchFamily="34" charset="0"/>
              <a:ea typeface="標楷體" panose="03000509000000000000" pitchFamily="65" charset="-120"/>
            </a:endParaRPr>
          </a:p>
          <a:p>
            <a:pPr marL="0" indent="0">
              <a:buNone/>
            </a:pPr>
            <a:r>
              <a:rPr lang="zh-TW" altLang="en-US" b="1" dirty="0" smtClean="0">
                <a:solidFill>
                  <a:srgbClr val="006600"/>
                </a:solidFill>
                <a:latin typeface="Calibri" panose="020F0502020204030204" pitchFamily="34" charset="0"/>
                <a:ea typeface="標楷體" panose="03000509000000000000" pitchFamily="65" charset="-120"/>
              </a:rPr>
              <a:t>    營養標示應遵行事項</a:t>
            </a:r>
            <a:endParaRPr lang="en-US" altLang="zh-TW" b="1" dirty="0" smtClean="0">
              <a:solidFill>
                <a:srgbClr val="006600"/>
              </a:solidFill>
              <a:latin typeface="Calibri" panose="020F0502020204030204" pitchFamily="34" charset="0"/>
              <a:ea typeface="標楷體" panose="03000509000000000000" pitchFamily="65" charset="-120"/>
            </a:endParaRPr>
          </a:p>
          <a:p>
            <a:pPr marL="0" indent="0">
              <a:buNone/>
            </a:pPr>
            <a:r>
              <a:rPr lang="zh-TW" altLang="en-US" b="1" dirty="0">
                <a:solidFill>
                  <a:srgbClr val="006600"/>
                </a:solidFill>
                <a:latin typeface="Calibri" panose="020F0502020204030204" pitchFamily="34" charset="0"/>
                <a:ea typeface="標楷體" panose="03000509000000000000" pitchFamily="65" charset="-120"/>
              </a:rPr>
              <a:t> </a:t>
            </a:r>
            <a:r>
              <a:rPr lang="zh-TW" altLang="en-US" b="1" dirty="0" smtClean="0">
                <a:solidFill>
                  <a:srgbClr val="006600"/>
                </a:solidFill>
                <a:latin typeface="Calibri" panose="020F0502020204030204" pitchFamily="34" charset="0"/>
                <a:ea typeface="標楷體" panose="03000509000000000000" pitchFamily="65" charset="-120"/>
              </a:rPr>
              <a:t>    </a:t>
            </a:r>
            <a:r>
              <a:rPr lang="en-US" altLang="zh-TW" b="1" dirty="0" smtClean="0">
                <a:latin typeface="Calibri" panose="020F0502020204030204" pitchFamily="34" charset="0"/>
                <a:ea typeface="標楷體" panose="03000509000000000000" pitchFamily="65" charset="-120"/>
              </a:rPr>
              <a:t>(</a:t>
            </a:r>
            <a:r>
              <a:rPr lang="en-US" altLang="zh-TW" b="1" dirty="0">
                <a:latin typeface="Calibri" panose="020F0502020204030204" pitchFamily="34" charset="0"/>
                <a:ea typeface="標楷體" panose="03000509000000000000" pitchFamily="65" charset="-120"/>
              </a:rPr>
              <a:t>104.1.23</a:t>
            </a:r>
            <a:r>
              <a:rPr lang="zh-TW" altLang="en-US" b="1" dirty="0">
                <a:latin typeface="Calibri" panose="020F0502020204030204" pitchFamily="34" charset="0"/>
                <a:ea typeface="標楷體" panose="03000509000000000000" pitchFamily="65" charset="-120"/>
              </a:rPr>
              <a:t>部授食字第</a:t>
            </a:r>
            <a:r>
              <a:rPr lang="en-US" altLang="zh-TW" b="1" dirty="0">
                <a:latin typeface="Calibri" panose="020F0502020204030204" pitchFamily="34" charset="0"/>
                <a:ea typeface="標楷體" panose="03000509000000000000" pitchFamily="65" charset="-120"/>
              </a:rPr>
              <a:t>1031304494</a:t>
            </a:r>
            <a:r>
              <a:rPr lang="zh-TW" altLang="en-US" b="1" dirty="0">
                <a:latin typeface="Calibri" panose="020F0502020204030204" pitchFamily="34" charset="0"/>
                <a:ea typeface="標楷體" panose="03000509000000000000" pitchFamily="65" charset="-120"/>
              </a:rPr>
              <a:t>號</a:t>
            </a:r>
            <a:r>
              <a:rPr lang="en-US" altLang="zh-TW" b="1" dirty="0">
                <a:latin typeface="Calibri" panose="020F0502020204030204" pitchFamily="34" charset="0"/>
                <a:ea typeface="標楷體" panose="03000509000000000000" pitchFamily="65" charset="-120"/>
              </a:rPr>
              <a:t>)</a:t>
            </a:r>
          </a:p>
          <a:p>
            <a:pPr lvl="1"/>
            <a:endParaRPr lang="en-US" altLang="zh-TW" b="1" dirty="0" smtClean="0">
              <a:latin typeface="Calibri" panose="020F0502020204030204" pitchFamily="34" charset="0"/>
              <a:ea typeface="標楷體" panose="03000509000000000000" pitchFamily="65" charset="-120"/>
            </a:endParaRPr>
          </a:p>
          <a:p>
            <a:r>
              <a:rPr lang="zh-TW" altLang="en-US" b="1" dirty="0" smtClean="0">
                <a:solidFill>
                  <a:srgbClr val="006600"/>
                </a:solidFill>
                <a:latin typeface="Calibri" panose="020F0502020204030204" pitchFamily="34" charset="0"/>
                <a:ea typeface="標楷體" panose="03000509000000000000" pitchFamily="65" charset="-120"/>
              </a:rPr>
              <a:t>包裝食品營養宣稱應</a:t>
            </a:r>
            <a:r>
              <a:rPr lang="zh-TW" altLang="en-US" b="1" dirty="0">
                <a:solidFill>
                  <a:srgbClr val="006600"/>
                </a:solidFill>
                <a:latin typeface="Calibri" panose="020F0502020204030204" pitchFamily="34" charset="0"/>
                <a:ea typeface="標楷體" panose="03000509000000000000" pitchFamily="65" charset="-120"/>
              </a:rPr>
              <a:t>遵行事項</a:t>
            </a:r>
            <a:endParaRPr lang="en-US" altLang="zh-TW" b="1" dirty="0">
              <a:solidFill>
                <a:srgbClr val="006600"/>
              </a:solidFill>
              <a:latin typeface="Calibri" panose="020F0502020204030204" pitchFamily="34" charset="0"/>
              <a:ea typeface="標楷體" panose="03000509000000000000" pitchFamily="65" charset="-120"/>
            </a:endParaRPr>
          </a:p>
          <a:p>
            <a:pPr marL="0" indent="0">
              <a:buNone/>
            </a:pPr>
            <a:r>
              <a:rPr lang="zh-TW" altLang="en-US" b="1" cap="small" dirty="0" smtClean="0">
                <a:solidFill>
                  <a:srgbClr val="002060"/>
                </a:solidFill>
                <a:latin typeface="Calibri" panose="020F0502020204030204" pitchFamily="34" charset="0"/>
                <a:ea typeface="標楷體" panose="03000509000000000000" pitchFamily="65" charset="-120"/>
              </a:rPr>
              <a:t>     </a:t>
            </a:r>
            <a:r>
              <a:rPr lang="en-US" altLang="zh-TW" b="1" dirty="0">
                <a:latin typeface="Calibri" panose="020F0502020204030204" pitchFamily="34" charset="0"/>
                <a:ea typeface="標楷體" panose="03000509000000000000" pitchFamily="65" charset="-120"/>
              </a:rPr>
              <a:t>(104.3.3</a:t>
            </a:r>
            <a:r>
              <a:rPr lang="zh-TW" altLang="en-US" b="1" dirty="0">
                <a:latin typeface="Calibri" panose="020F0502020204030204" pitchFamily="34" charset="0"/>
                <a:ea typeface="標楷體" panose="03000509000000000000" pitchFamily="65" charset="-120"/>
              </a:rPr>
              <a:t>部授食字第</a:t>
            </a:r>
            <a:r>
              <a:rPr lang="en-US" altLang="zh-TW" b="1" dirty="0">
                <a:latin typeface="Calibri" panose="020F0502020204030204" pitchFamily="34" charset="0"/>
                <a:ea typeface="標楷體" panose="03000509000000000000" pitchFamily="65" charset="-120"/>
              </a:rPr>
              <a:t>1031304757</a:t>
            </a:r>
            <a:r>
              <a:rPr lang="zh-TW" altLang="en-US" b="1" dirty="0">
                <a:latin typeface="Calibri" panose="020F0502020204030204" pitchFamily="34" charset="0"/>
                <a:ea typeface="標楷體" panose="03000509000000000000" pitchFamily="65" charset="-120"/>
              </a:rPr>
              <a:t>號</a:t>
            </a:r>
            <a:r>
              <a:rPr lang="en-US" altLang="zh-TW" b="1" dirty="0">
                <a:latin typeface="Calibri" panose="020F0502020204030204" pitchFamily="34" charset="0"/>
                <a:ea typeface="標楷體" panose="03000509000000000000" pitchFamily="65" charset="-120"/>
              </a:rPr>
              <a:t>)</a:t>
            </a:r>
            <a:endParaRPr lang="zh-TW" altLang="en-US" b="1" dirty="0">
              <a:latin typeface="Calibri" panose="020F0502020204030204" pitchFamily="34" charset="0"/>
              <a:ea typeface="標楷體" panose="03000509000000000000" pitchFamily="65" charset="-120"/>
            </a:endParaRPr>
          </a:p>
          <a:p>
            <a:pPr marL="0" indent="0">
              <a:buNone/>
            </a:pPr>
            <a:endParaRPr lang="en-US" altLang="zh-TW" dirty="0">
              <a:latin typeface="Calibri" panose="020F0502020204030204" pitchFamily="34" charset="0"/>
              <a:ea typeface="標楷體" panose="03000509000000000000" pitchFamily="65" charset="-120"/>
            </a:endParaRPr>
          </a:p>
          <a:p>
            <a:endParaRPr lang="zh-TW" altLang="en-US" dirty="0">
              <a:latin typeface="Calibri" panose="020F0502020204030204" pitchFamily="34" charset="0"/>
              <a:ea typeface="標楷體" panose="03000509000000000000" pitchFamily="65" charset="-120"/>
            </a:endParaRPr>
          </a:p>
        </p:txBody>
      </p:sp>
      <p:sp>
        <p:nvSpPr>
          <p:cNvPr id="2" name="投影片編號版面配置區 1"/>
          <p:cNvSpPr>
            <a:spLocks noGrp="1"/>
          </p:cNvSpPr>
          <p:nvPr>
            <p:ph type="sldNum" sz="quarter" idx="15"/>
          </p:nvPr>
        </p:nvSpPr>
        <p:spPr/>
        <p:txBody>
          <a:bodyPr/>
          <a:lstStyle/>
          <a:p>
            <a:fld id="{5844BAF3-9A77-4149-9D35-6B2F21713807}" type="slidenum">
              <a:rPr lang="zh-TW" altLang="en-US" smtClean="0"/>
              <a:t>2</a:t>
            </a:fld>
            <a:endParaRPr lang="zh-TW" altLang="en-US"/>
          </a:p>
        </p:txBody>
      </p:sp>
      <p:pic>
        <p:nvPicPr>
          <p:cNvPr id="6"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633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7467600" cy="1143000"/>
          </a:xfrm>
        </p:spPr>
        <p:txBody>
          <a:bodyPr>
            <a:normAutofit/>
          </a:bodyPr>
          <a:lstStyle/>
          <a:p>
            <a:pPr algn="ctr"/>
            <a:r>
              <a:rPr lang="zh-TW" altLang="en-US" b="1" dirty="0">
                <a:solidFill>
                  <a:srgbClr val="006600"/>
                </a:solidFill>
                <a:ea typeface="標楷體" pitchFamily="65" charset="-120"/>
              </a:rPr>
              <a:t>份量試算</a:t>
            </a:r>
          </a:p>
        </p:txBody>
      </p:sp>
      <p:sp>
        <p:nvSpPr>
          <p:cNvPr id="3" name="內容版面配置區 2"/>
          <p:cNvSpPr>
            <a:spLocks noGrp="1"/>
          </p:cNvSpPr>
          <p:nvPr>
            <p:ph sz="quarter" idx="1"/>
          </p:nvPr>
        </p:nvSpPr>
        <p:spPr>
          <a:xfrm>
            <a:off x="457200" y="1600200"/>
            <a:ext cx="8435280" cy="5069160"/>
          </a:xfrm>
        </p:spPr>
        <p:txBody>
          <a:bodyPr/>
          <a:lstStyle/>
          <a:p>
            <a:r>
              <a:rPr lang="zh-TW" altLang="en-US" sz="2800" b="1" dirty="0" smtClean="0">
                <a:latin typeface="Calibri" panose="020F0502020204030204" pitchFamily="34" charset="0"/>
                <a:ea typeface="標楷體" panose="03000509000000000000" pitchFamily="65" charset="-120"/>
              </a:rPr>
              <a:t>步驟一</a:t>
            </a:r>
            <a:r>
              <a:rPr lang="zh-TW" altLang="en-US" sz="2800" b="1" dirty="0">
                <a:latin typeface="Calibri" panose="020F0502020204030204" pitchFamily="34" charset="0"/>
                <a:ea typeface="標楷體" panose="03000509000000000000" pitchFamily="65" charset="-120"/>
              </a:rPr>
              <a:t>：</a:t>
            </a:r>
            <a:r>
              <a:rPr lang="zh-TW" altLang="en-US" sz="2800" b="1" dirty="0" smtClean="0">
                <a:latin typeface="Calibri" panose="020F0502020204030204" pitchFamily="34" charset="0"/>
                <a:ea typeface="標楷體" panose="03000509000000000000" pitchFamily="65" charset="-120"/>
              </a:rPr>
              <a:t>根據食品</a:t>
            </a:r>
            <a:r>
              <a:rPr lang="zh-TW" altLang="en-US" sz="2800" b="1" dirty="0">
                <a:latin typeface="Calibri" panose="020F0502020204030204" pitchFamily="34" charset="0"/>
                <a:ea typeface="標楷體" panose="03000509000000000000" pitchFamily="65" charset="-120"/>
              </a:rPr>
              <a:t>項目查看「食用份量參考</a:t>
            </a:r>
            <a:r>
              <a:rPr lang="zh-TW" altLang="en-US" sz="2800" b="1" dirty="0" smtClean="0">
                <a:latin typeface="Calibri" panose="020F0502020204030204" pitchFamily="34" charset="0"/>
                <a:ea typeface="標楷體" panose="03000509000000000000" pitchFamily="65" charset="-120"/>
              </a:rPr>
              <a:t>值</a:t>
            </a:r>
            <a:r>
              <a:rPr lang="zh-TW" altLang="en-US" sz="2800" b="1" dirty="0">
                <a:latin typeface="Calibri" panose="020F0502020204030204" pitchFamily="34" charset="0"/>
                <a:ea typeface="標楷體" panose="03000509000000000000" pitchFamily="65" charset="-120"/>
              </a:rPr>
              <a:t>」</a:t>
            </a:r>
            <a:endParaRPr lang="en-US" altLang="zh-TW" sz="2800" b="1" dirty="0">
              <a:latin typeface="Calibri" panose="020F0502020204030204" pitchFamily="34" charset="0"/>
              <a:ea typeface="標楷體" panose="03000509000000000000" pitchFamily="65" charset="-120"/>
            </a:endParaRPr>
          </a:p>
          <a:p>
            <a:pPr marL="0" indent="0">
              <a:buNone/>
            </a:pPr>
            <a:r>
              <a:rPr lang="en-US" altLang="zh-TW" sz="2800" b="1" dirty="0">
                <a:latin typeface="Calibri" panose="020F0502020204030204" pitchFamily="34" charset="0"/>
                <a:ea typeface="標楷體" panose="03000509000000000000" pitchFamily="65" charset="-120"/>
              </a:rPr>
              <a:t> </a:t>
            </a:r>
            <a:r>
              <a:rPr lang="en-US" altLang="zh-TW" sz="2800" b="1" dirty="0" smtClean="0">
                <a:latin typeface="Calibri" panose="020F0502020204030204" pitchFamily="34" charset="0"/>
                <a:ea typeface="標楷體" panose="03000509000000000000" pitchFamily="65" charset="-120"/>
              </a:rPr>
              <a:t>        </a:t>
            </a:r>
            <a:r>
              <a:rPr lang="zh-TW" altLang="en-US" sz="2800" b="1" dirty="0" smtClean="0">
                <a:latin typeface="Calibri" panose="020F0502020204030204" pitchFamily="34" charset="0"/>
                <a:ea typeface="標楷體" panose="03000509000000000000" pitchFamily="65" charset="-120"/>
              </a:rPr>
              <a:t>            </a:t>
            </a:r>
            <a:r>
              <a:rPr lang="en-US" altLang="zh-TW" sz="2800" b="1" dirty="0" smtClean="0">
                <a:latin typeface="Calibri" panose="020F0502020204030204" pitchFamily="34" charset="0"/>
                <a:ea typeface="標楷體" panose="03000509000000000000" pitchFamily="65" charset="-120"/>
              </a:rPr>
              <a:t> </a:t>
            </a:r>
            <a:r>
              <a:rPr lang="en-US" altLang="zh-TW" sz="2800" b="1" dirty="0" smtClean="0">
                <a:solidFill>
                  <a:srgbClr val="0000FF"/>
                </a:solidFill>
                <a:latin typeface="Calibri" panose="020F0502020204030204" pitchFamily="34" charset="0"/>
                <a:ea typeface="標楷體" panose="03000509000000000000" pitchFamily="65" charset="-120"/>
              </a:rPr>
              <a:t>(</a:t>
            </a:r>
            <a:r>
              <a:rPr lang="zh-TW" altLang="en-US" sz="2800" b="1" dirty="0" smtClean="0">
                <a:solidFill>
                  <a:srgbClr val="0000FF"/>
                </a:solidFill>
                <a:latin typeface="Calibri" panose="020F0502020204030204" pitchFamily="34" charset="0"/>
                <a:ea typeface="標楷體" panose="03000509000000000000" pitchFamily="65" charset="-120"/>
              </a:rPr>
              <a:t>例：鮮乳產品→</a:t>
            </a:r>
            <a:r>
              <a:rPr lang="en-US" altLang="zh-TW" sz="2800" b="1" dirty="0" smtClean="0">
                <a:solidFill>
                  <a:srgbClr val="0000FF"/>
                </a:solidFill>
                <a:latin typeface="Calibri" panose="020F0502020204030204" pitchFamily="34" charset="0"/>
                <a:ea typeface="標楷體" panose="03000509000000000000" pitchFamily="65" charset="-120"/>
              </a:rPr>
              <a:t>240mL)</a:t>
            </a:r>
          </a:p>
          <a:p>
            <a:pPr marL="0" indent="0">
              <a:buNone/>
            </a:pPr>
            <a:endParaRPr lang="en-US" altLang="zh-TW" sz="900" b="1" dirty="0" smtClean="0">
              <a:solidFill>
                <a:srgbClr val="0000FF"/>
              </a:solidFill>
              <a:latin typeface="Calibri" panose="020F0502020204030204" pitchFamily="34" charset="0"/>
              <a:ea typeface="標楷體" panose="03000509000000000000" pitchFamily="65" charset="-120"/>
            </a:endParaRPr>
          </a:p>
          <a:p>
            <a:r>
              <a:rPr lang="zh-TW" altLang="en-US" sz="2800" b="1" dirty="0">
                <a:latin typeface="Calibri" panose="020F0502020204030204" pitchFamily="34" charset="0"/>
                <a:ea typeface="標楷體" panose="03000509000000000000" pitchFamily="65" charset="-120"/>
              </a:rPr>
              <a:t>步驟</a:t>
            </a:r>
            <a:r>
              <a:rPr lang="zh-TW" altLang="en-US" sz="2800" b="1" dirty="0" smtClean="0">
                <a:latin typeface="Calibri" panose="020F0502020204030204" pitchFamily="34" charset="0"/>
                <a:ea typeface="標楷體" panose="03000509000000000000" pitchFamily="65" charset="-120"/>
              </a:rPr>
              <a:t>二：查看自家產品的容量</a:t>
            </a:r>
            <a:r>
              <a:rPr lang="en-US" altLang="zh-TW" sz="2800" b="1" dirty="0" smtClean="0">
                <a:latin typeface="Calibri" panose="020F0502020204030204" pitchFamily="34" charset="0"/>
                <a:ea typeface="標楷體" panose="03000509000000000000" pitchFamily="65" charset="-120"/>
              </a:rPr>
              <a:t>/</a:t>
            </a:r>
            <a:r>
              <a:rPr lang="zh-TW" altLang="en-US" sz="2800" b="1" dirty="0" smtClean="0">
                <a:latin typeface="Calibri" panose="020F0502020204030204" pitchFamily="34" charset="0"/>
                <a:ea typeface="標楷體" panose="03000509000000000000" pitchFamily="65" charset="-120"/>
              </a:rPr>
              <a:t>重量</a:t>
            </a:r>
            <a:endParaRPr lang="en-US" altLang="zh-TW" sz="2800" b="1" dirty="0" smtClean="0">
              <a:latin typeface="Calibri" panose="020F0502020204030204" pitchFamily="34" charset="0"/>
              <a:ea typeface="標楷體" panose="03000509000000000000" pitchFamily="65" charset="-120"/>
            </a:endParaRPr>
          </a:p>
          <a:p>
            <a:pPr marL="0" indent="0">
              <a:buNone/>
            </a:pPr>
            <a:r>
              <a:rPr lang="en-US" altLang="zh-TW" sz="2800" b="1" dirty="0" smtClean="0">
                <a:latin typeface="Calibri" panose="020F0502020204030204" pitchFamily="34" charset="0"/>
                <a:ea typeface="標楷體" panose="03000509000000000000" pitchFamily="65" charset="-120"/>
              </a:rPr>
              <a:t>         </a:t>
            </a:r>
            <a:r>
              <a:rPr lang="zh-TW" altLang="en-US" sz="2800" b="1" dirty="0" smtClean="0">
                <a:latin typeface="Calibri" panose="020F0502020204030204" pitchFamily="34" charset="0"/>
                <a:ea typeface="標楷體" panose="03000509000000000000" pitchFamily="65" charset="-120"/>
              </a:rPr>
              <a:t>            </a:t>
            </a:r>
            <a:r>
              <a:rPr lang="zh-TW" altLang="en-US" sz="2800" b="1" dirty="0" smtClean="0">
                <a:solidFill>
                  <a:srgbClr val="0000FF"/>
                </a:solidFill>
                <a:latin typeface="Calibri" panose="020F0502020204030204" pitchFamily="34" charset="0"/>
                <a:ea typeface="標楷體" panose="03000509000000000000" pitchFamily="65" charset="-120"/>
              </a:rPr>
              <a:t>（例：容量為</a:t>
            </a:r>
            <a:r>
              <a:rPr lang="en-US" altLang="zh-TW" sz="2800" b="1" dirty="0" smtClean="0">
                <a:solidFill>
                  <a:srgbClr val="0000FF"/>
                </a:solidFill>
                <a:latin typeface="Calibri" panose="020F0502020204030204" pitchFamily="34" charset="0"/>
                <a:ea typeface="標楷體" panose="03000509000000000000" pitchFamily="65" charset="-120"/>
              </a:rPr>
              <a:t>290mL</a:t>
            </a:r>
            <a:r>
              <a:rPr lang="zh-TW" altLang="en-US" sz="2800" b="1" dirty="0" smtClean="0">
                <a:solidFill>
                  <a:srgbClr val="0000FF"/>
                </a:solidFill>
                <a:latin typeface="Calibri" panose="020F0502020204030204" pitchFamily="34" charset="0"/>
                <a:ea typeface="標楷體" panose="03000509000000000000" pitchFamily="65" charset="-120"/>
              </a:rPr>
              <a:t>）</a:t>
            </a:r>
            <a:endParaRPr lang="en-US" altLang="zh-TW" sz="2800" b="1" dirty="0" smtClean="0">
              <a:solidFill>
                <a:srgbClr val="0000FF"/>
              </a:solidFill>
              <a:latin typeface="Calibri" panose="020F0502020204030204" pitchFamily="34" charset="0"/>
              <a:ea typeface="標楷體" panose="03000509000000000000" pitchFamily="65" charset="-120"/>
            </a:endParaRPr>
          </a:p>
          <a:p>
            <a:pPr marL="0" indent="0">
              <a:buNone/>
            </a:pPr>
            <a:endParaRPr lang="en-US" altLang="zh-TW" sz="800" b="1" dirty="0">
              <a:solidFill>
                <a:srgbClr val="0000FF"/>
              </a:solidFill>
              <a:latin typeface="Calibri" panose="020F0502020204030204" pitchFamily="34" charset="0"/>
              <a:ea typeface="標楷體" panose="03000509000000000000" pitchFamily="65" charset="-120"/>
            </a:endParaRPr>
          </a:p>
          <a:p>
            <a:r>
              <a:rPr lang="zh-TW" altLang="en-US" sz="2800" b="1" dirty="0" smtClean="0">
                <a:latin typeface="Calibri" panose="020F0502020204030204" pitchFamily="34" charset="0"/>
                <a:ea typeface="標楷體" panose="03000509000000000000" pitchFamily="65" charset="-120"/>
              </a:rPr>
              <a:t>步驟</a:t>
            </a:r>
            <a:r>
              <a:rPr lang="zh-TW" altLang="en-US" sz="2800" b="1" dirty="0">
                <a:latin typeface="Calibri" panose="020F0502020204030204" pitchFamily="34" charset="0"/>
                <a:ea typeface="標楷體" panose="03000509000000000000" pitchFamily="65" charset="-120"/>
              </a:rPr>
              <a:t>三：</a:t>
            </a:r>
            <a:r>
              <a:rPr lang="zh-TW" altLang="en-US" sz="2800" b="1" dirty="0" smtClean="0">
                <a:latin typeface="Calibri" panose="020F0502020204030204" pitchFamily="34" charset="0"/>
                <a:ea typeface="標楷體" panose="03000509000000000000" pitchFamily="65" charset="-120"/>
              </a:rPr>
              <a:t>查看市售包裝食品類型         </a:t>
            </a:r>
            <a:endParaRPr lang="en-US" altLang="zh-TW" sz="2800" b="1" dirty="0" smtClean="0">
              <a:latin typeface="Calibri" panose="020F0502020204030204" pitchFamily="34" charset="0"/>
              <a:ea typeface="標楷體" panose="03000509000000000000" pitchFamily="65" charset="-120"/>
            </a:endParaRPr>
          </a:p>
          <a:p>
            <a:pPr marL="0" indent="0">
              <a:buNone/>
            </a:pPr>
            <a:r>
              <a:rPr lang="en-US" altLang="zh-TW" sz="2800" b="1" dirty="0" smtClean="0">
                <a:latin typeface="Calibri" panose="020F0502020204030204" pitchFamily="34" charset="0"/>
                <a:ea typeface="標楷體" panose="03000509000000000000" pitchFamily="65" charset="-120"/>
              </a:rPr>
              <a:t>         </a:t>
            </a:r>
            <a:r>
              <a:rPr lang="zh-TW" altLang="en-US" sz="2800" b="1" dirty="0" smtClean="0">
                <a:latin typeface="Calibri" panose="020F0502020204030204" pitchFamily="34" charset="0"/>
                <a:ea typeface="標楷體" panose="03000509000000000000" pitchFamily="65" charset="-120"/>
              </a:rPr>
              <a:t>           </a:t>
            </a:r>
            <a:r>
              <a:rPr lang="zh-TW" altLang="en-US" sz="2800" b="1" dirty="0" smtClean="0">
                <a:solidFill>
                  <a:srgbClr val="0000FF"/>
                </a:solidFill>
                <a:latin typeface="Calibri" panose="020F0502020204030204" pitchFamily="34" charset="0"/>
                <a:ea typeface="標楷體" panose="03000509000000000000" pitchFamily="65" charset="-120"/>
              </a:rPr>
              <a:t>（例：</a:t>
            </a:r>
            <a:r>
              <a:rPr lang="zh-TW" altLang="en-US" sz="2800" b="1" u="sng" dirty="0" smtClean="0">
                <a:solidFill>
                  <a:srgbClr val="0000FF"/>
                </a:solidFill>
                <a:latin typeface="Calibri" panose="020F0502020204030204" pitchFamily="34" charset="0"/>
                <a:ea typeface="標楷體" panose="03000509000000000000" pitchFamily="65" charset="-120"/>
              </a:rPr>
              <a:t>類型</a:t>
            </a:r>
            <a:r>
              <a:rPr lang="zh-TW" altLang="en-US" sz="2800" b="1" u="sng" dirty="0">
                <a:solidFill>
                  <a:srgbClr val="0000FF"/>
                </a:solidFill>
                <a:latin typeface="Calibri" panose="020F0502020204030204" pitchFamily="34" charset="0"/>
                <a:ea typeface="標楷體" panose="03000509000000000000" pitchFamily="65" charset="-120"/>
              </a:rPr>
              <a:t>為產品重量（或容量）</a:t>
            </a:r>
            <a:r>
              <a:rPr lang="zh-TW" altLang="en-US" sz="2800" b="1" u="sng" dirty="0" smtClean="0">
                <a:solidFill>
                  <a:srgbClr val="C00000"/>
                </a:solidFill>
                <a:latin typeface="Calibri" panose="020F0502020204030204" pitchFamily="34" charset="0"/>
                <a:ea typeface="標楷體" panose="03000509000000000000" pitchFamily="65" charset="-120"/>
              </a:rPr>
              <a:t>大於</a:t>
            </a:r>
            <a:endParaRPr lang="en-US" altLang="zh-TW" sz="2800" b="1" u="sng" dirty="0" smtClean="0">
              <a:solidFill>
                <a:srgbClr val="C00000"/>
              </a:solidFill>
              <a:latin typeface="Calibri" panose="020F0502020204030204" pitchFamily="34" charset="0"/>
              <a:ea typeface="標楷體" panose="03000509000000000000" pitchFamily="65" charset="-120"/>
            </a:endParaRPr>
          </a:p>
          <a:p>
            <a:pPr marL="0" indent="0">
              <a:buNone/>
            </a:pPr>
            <a:r>
              <a:rPr lang="en-US" altLang="zh-TW" sz="2800" b="1" dirty="0">
                <a:solidFill>
                  <a:srgbClr val="0000FF"/>
                </a:solidFill>
                <a:latin typeface="Calibri" panose="020F0502020204030204" pitchFamily="34" charset="0"/>
                <a:ea typeface="標楷體" panose="03000509000000000000" pitchFamily="65" charset="-120"/>
              </a:rPr>
              <a:t> </a:t>
            </a:r>
            <a:r>
              <a:rPr lang="en-US" altLang="zh-TW" sz="2800" b="1" dirty="0" smtClean="0">
                <a:solidFill>
                  <a:srgbClr val="0000FF"/>
                </a:solidFill>
                <a:latin typeface="Calibri" panose="020F0502020204030204" pitchFamily="34" charset="0"/>
                <a:ea typeface="標楷體" panose="03000509000000000000" pitchFamily="65" charset="-120"/>
              </a:rPr>
              <a:t>        </a:t>
            </a:r>
            <a:r>
              <a:rPr lang="zh-TW" altLang="en-US" sz="2800" b="1" dirty="0" smtClean="0">
                <a:solidFill>
                  <a:srgbClr val="0000FF"/>
                </a:solidFill>
                <a:latin typeface="Calibri" panose="020F0502020204030204" pitchFamily="34" charset="0"/>
                <a:ea typeface="標楷體" panose="03000509000000000000" pitchFamily="65" charset="-120"/>
              </a:rPr>
              <a:t>           </a:t>
            </a:r>
            <a:r>
              <a:rPr lang="en-US" altLang="zh-TW" sz="2800" b="1" dirty="0" smtClean="0">
                <a:solidFill>
                  <a:srgbClr val="0000FF"/>
                </a:solidFill>
                <a:latin typeface="Calibri" panose="020F0502020204030204" pitchFamily="34" charset="0"/>
                <a:ea typeface="標楷體" panose="03000509000000000000" pitchFamily="65" charset="-120"/>
              </a:rPr>
              <a:t> </a:t>
            </a:r>
            <a:r>
              <a:rPr lang="zh-TW" altLang="en-US" sz="2800" b="1" u="sng" dirty="0" smtClean="0">
                <a:solidFill>
                  <a:srgbClr val="0000FF"/>
                </a:solidFill>
                <a:latin typeface="Calibri" panose="020F0502020204030204" pitchFamily="34" charset="0"/>
                <a:ea typeface="標楷體" panose="03000509000000000000" pitchFamily="65" charset="-120"/>
              </a:rPr>
              <a:t>「</a:t>
            </a:r>
            <a:r>
              <a:rPr lang="zh-TW" altLang="en-US" sz="2800" b="1" u="sng" dirty="0">
                <a:solidFill>
                  <a:srgbClr val="0000FF"/>
                </a:solidFill>
                <a:latin typeface="Calibri" panose="020F0502020204030204" pitchFamily="34" charset="0"/>
                <a:ea typeface="標楷體" panose="03000509000000000000" pitchFamily="65" charset="-120"/>
              </a:rPr>
              <a:t>食用份量參考值」</a:t>
            </a:r>
            <a:r>
              <a:rPr lang="zh-TW" altLang="en-US" sz="2800" b="1" dirty="0">
                <a:solidFill>
                  <a:srgbClr val="0000FF"/>
                </a:solidFill>
                <a:latin typeface="Calibri" panose="020F0502020204030204" pitchFamily="34" charset="0"/>
                <a:ea typeface="標楷體" panose="03000509000000000000" pitchFamily="65" charset="-120"/>
              </a:rPr>
              <a:t>，且無預先分</a:t>
            </a:r>
            <a:r>
              <a:rPr lang="zh-TW" altLang="en-US" sz="2800" b="1" dirty="0" smtClean="0">
                <a:solidFill>
                  <a:srgbClr val="0000FF"/>
                </a:solidFill>
                <a:latin typeface="Calibri" panose="020F0502020204030204" pitchFamily="34" charset="0"/>
                <a:ea typeface="標楷體" panose="03000509000000000000" pitchFamily="65" charset="-120"/>
              </a:rPr>
              <a:t>成數</a:t>
            </a:r>
            <a:endParaRPr lang="en-US" altLang="zh-TW" sz="2800" b="1" dirty="0" smtClean="0">
              <a:solidFill>
                <a:srgbClr val="0000FF"/>
              </a:solidFill>
              <a:latin typeface="Calibri" panose="020F0502020204030204" pitchFamily="34" charset="0"/>
              <a:ea typeface="標楷體" panose="03000509000000000000" pitchFamily="65" charset="-120"/>
            </a:endParaRPr>
          </a:p>
          <a:p>
            <a:pPr marL="0" indent="0">
              <a:buNone/>
            </a:pPr>
            <a:r>
              <a:rPr lang="zh-TW" altLang="en-US" sz="2800" b="1" dirty="0">
                <a:solidFill>
                  <a:srgbClr val="0000FF"/>
                </a:solidFill>
                <a:latin typeface="Calibri" panose="020F0502020204030204" pitchFamily="34" charset="0"/>
                <a:ea typeface="標楷體" panose="03000509000000000000" pitchFamily="65" charset="-120"/>
              </a:rPr>
              <a:t> </a:t>
            </a:r>
            <a:r>
              <a:rPr lang="zh-TW" altLang="en-US" sz="2800" b="1" dirty="0" smtClean="0">
                <a:solidFill>
                  <a:srgbClr val="0000FF"/>
                </a:solidFill>
                <a:latin typeface="Calibri" panose="020F0502020204030204" pitchFamily="34" charset="0"/>
                <a:ea typeface="標楷體" panose="03000509000000000000" pitchFamily="65" charset="-120"/>
              </a:rPr>
              <a:t>                    個等量個別單位之包裝食品）</a:t>
            </a:r>
            <a:endParaRPr lang="en-US" altLang="zh-TW" sz="2800" b="1" dirty="0" smtClean="0">
              <a:solidFill>
                <a:srgbClr val="0000FF"/>
              </a:solidFill>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15"/>
          </p:nvPr>
        </p:nvSpPr>
        <p:spPr/>
        <p:txBody>
          <a:bodyPr/>
          <a:lstStyle/>
          <a:p>
            <a:pPr>
              <a:defRPr/>
            </a:pPr>
            <a:fld id="{12386BAB-030F-45DD-B2B8-93CDE7C8D50C}" type="slidenum">
              <a:rPr lang="zh-TW" altLang="en-US" smtClean="0"/>
              <a:pPr>
                <a:defRPr/>
              </a:pPr>
              <a:t>20</a:t>
            </a:fld>
            <a:endParaRPr lang="en-US" altLang="zh-TW"/>
          </a:p>
        </p:txBody>
      </p:sp>
      <p:pic>
        <p:nvPicPr>
          <p:cNvPr id="5"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29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7467600" cy="1143000"/>
          </a:xfrm>
        </p:spPr>
        <p:txBody>
          <a:bodyPr>
            <a:normAutofit/>
          </a:bodyPr>
          <a:lstStyle/>
          <a:p>
            <a:pPr algn="ctr"/>
            <a:r>
              <a:rPr lang="zh-TW" altLang="en-US" b="1" dirty="0">
                <a:solidFill>
                  <a:srgbClr val="006600"/>
                </a:solidFill>
                <a:ea typeface="標楷體" pitchFamily="65" charset="-120"/>
              </a:rPr>
              <a:t>份量試算</a:t>
            </a:r>
          </a:p>
        </p:txBody>
      </p:sp>
      <p:sp>
        <p:nvSpPr>
          <p:cNvPr id="3" name="內容版面配置區 2"/>
          <p:cNvSpPr>
            <a:spLocks noGrp="1"/>
          </p:cNvSpPr>
          <p:nvPr>
            <p:ph sz="quarter" idx="1"/>
          </p:nvPr>
        </p:nvSpPr>
        <p:spPr>
          <a:xfrm>
            <a:off x="457200" y="1600200"/>
            <a:ext cx="8435280" cy="3484984"/>
          </a:xfrm>
        </p:spPr>
        <p:txBody>
          <a:bodyPr>
            <a:normAutofit fontScale="92500" lnSpcReduction="10000"/>
          </a:bodyPr>
          <a:lstStyle/>
          <a:p>
            <a:r>
              <a:rPr lang="zh-TW" altLang="en-US" sz="2800" b="1" dirty="0" smtClean="0">
                <a:latin typeface="Calibri" panose="020F0502020204030204" pitchFamily="34" charset="0"/>
                <a:ea typeface="標楷體" panose="03000509000000000000" pitchFamily="65" charset="-120"/>
              </a:rPr>
              <a:t>步驟</a:t>
            </a:r>
            <a:r>
              <a:rPr lang="zh-TW" altLang="en-US" sz="2800" b="1" dirty="0">
                <a:latin typeface="Calibri" panose="020F0502020204030204" pitchFamily="34" charset="0"/>
                <a:ea typeface="標楷體" panose="03000509000000000000" pitchFamily="65" charset="-120"/>
              </a:rPr>
              <a:t>四：查看每一份量之重量（或容量）標示</a:t>
            </a:r>
            <a:r>
              <a:rPr lang="zh-TW" altLang="en-US" sz="2800" b="1" dirty="0" smtClean="0">
                <a:latin typeface="Calibri" panose="020F0502020204030204" pitchFamily="34" charset="0"/>
                <a:ea typeface="標楷體" panose="03000509000000000000" pitchFamily="65" charset="-120"/>
              </a:rPr>
              <a:t>原則</a:t>
            </a:r>
            <a:endParaRPr lang="en-US" altLang="zh-TW" sz="2800" b="1" dirty="0" smtClean="0">
              <a:latin typeface="Calibri" panose="020F0502020204030204" pitchFamily="34" charset="0"/>
              <a:ea typeface="標楷體" panose="03000509000000000000" pitchFamily="65" charset="-120"/>
            </a:endParaRPr>
          </a:p>
          <a:p>
            <a:pPr marL="0" indent="0">
              <a:buNone/>
            </a:pPr>
            <a:r>
              <a:rPr lang="en-US" altLang="zh-TW" sz="2800" b="1" dirty="0" smtClean="0">
                <a:latin typeface="Calibri" panose="020F0502020204030204" pitchFamily="34" charset="0"/>
                <a:ea typeface="標楷體" panose="03000509000000000000" pitchFamily="65" charset="-120"/>
              </a:rPr>
              <a:t>       </a:t>
            </a:r>
            <a:r>
              <a:rPr lang="zh-TW" altLang="en-US" sz="2800" b="1" dirty="0" smtClean="0">
                <a:latin typeface="Calibri" panose="020F0502020204030204" pitchFamily="34" charset="0"/>
                <a:ea typeface="標楷體" panose="03000509000000000000" pitchFamily="65" charset="-120"/>
              </a:rPr>
              <a:t>          </a:t>
            </a:r>
            <a:r>
              <a:rPr lang="en-US" altLang="zh-TW" sz="2800" b="1" dirty="0" smtClean="0">
                <a:latin typeface="Calibri" panose="020F0502020204030204" pitchFamily="34" charset="0"/>
                <a:ea typeface="標楷體" panose="03000509000000000000" pitchFamily="65" charset="-120"/>
              </a:rPr>
              <a:t>  </a:t>
            </a:r>
            <a:r>
              <a:rPr lang="en-US" altLang="zh-TW" sz="2400" b="1" dirty="0" smtClean="0">
                <a:solidFill>
                  <a:srgbClr val="0000FF"/>
                </a:solidFill>
                <a:latin typeface="Calibri" panose="020F0502020204030204" pitchFamily="34" charset="0"/>
                <a:ea typeface="標楷體" panose="03000509000000000000" pitchFamily="65" charset="-120"/>
              </a:rPr>
              <a:t>(</a:t>
            </a:r>
            <a:r>
              <a:rPr lang="zh-TW" altLang="en-US" sz="2400" b="1" dirty="0">
                <a:solidFill>
                  <a:srgbClr val="0000FF"/>
                </a:solidFill>
                <a:latin typeface="Calibri" panose="020F0502020204030204" pitchFamily="34" charset="0"/>
                <a:ea typeface="標楷體" panose="03000509000000000000" pitchFamily="65" charset="-120"/>
              </a:rPr>
              <a:t>例：介於「食用份量參考值」之</a:t>
            </a:r>
            <a:r>
              <a:rPr lang="en-US" altLang="zh-TW" sz="2400" b="1" dirty="0">
                <a:solidFill>
                  <a:srgbClr val="0000FF"/>
                </a:solidFill>
                <a:latin typeface="Calibri" panose="020F0502020204030204" pitchFamily="34" charset="0"/>
                <a:ea typeface="標楷體" panose="03000509000000000000" pitchFamily="65" charset="-120"/>
              </a:rPr>
              <a:t>100</a:t>
            </a:r>
            <a:r>
              <a:rPr lang="zh-TW" altLang="en-US" sz="2400" b="1" dirty="0" smtClean="0">
                <a:solidFill>
                  <a:srgbClr val="0000FF"/>
                </a:solidFill>
                <a:latin typeface="Calibri" panose="020F0502020204030204" pitchFamily="34" charset="0"/>
                <a:ea typeface="標楷體" panose="03000509000000000000" pitchFamily="65" charset="-120"/>
              </a:rPr>
              <a:t>％～</a:t>
            </a:r>
            <a:r>
              <a:rPr lang="en-US" altLang="zh-TW" sz="2400" b="1" dirty="0" smtClean="0">
                <a:solidFill>
                  <a:srgbClr val="0000FF"/>
                </a:solidFill>
                <a:latin typeface="Calibri" panose="020F0502020204030204" pitchFamily="34" charset="0"/>
                <a:ea typeface="標楷體" panose="03000509000000000000" pitchFamily="65" charset="-120"/>
              </a:rPr>
              <a:t> </a:t>
            </a:r>
            <a:r>
              <a:rPr lang="en-US" altLang="zh-TW" sz="2400" b="1" dirty="0">
                <a:solidFill>
                  <a:srgbClr val="0000FF"/>
                </a:solidFill>
                <a:latin typeface="Calibri" panose="020F0502020204030204" pitchFamily="34" charset="0"/>
                <a:ea typeface="標楷體" panose="03000509000000000000" pitchFamily="65" charset="-120"/>
              </a:rPr>
              <a:t>200</a:t>
            </a:r>
            <a:r>
              <a:rPr lang="zh-TW" altLang="en-US" sz="2400" b="1" dirty="0">
                <a:solidFill>
                  <a:srgbClr val="0000FF"/>
                </a:solidFill>
                <a:latin typeface="Calibri" panose="020F0502020204030204" pitchFamily="34" charset="0"/>
                <a:ea typeface="標楷體" panose="03000509000000000000" pitchFamily="65" charset="-120"/>
              </a:rPr>
              <a:t>％</a:t>
            </a:r>
            <a:r>
              <a:rPr lang="en-US" altLang="zh-TW" sz="2400" b="1" dirty="0" smtClean="0">
                <a:solidFill>
                  <a:srgbClr val="0000FF"/>
                </a:solidFill>
                <a:latin typeface="Calibri" panose="020F0502020204030204" pitchFamily="34" charset="0"/>
                <a:ea typeface="標楷體" panose="03000509000000000000" pitchFamily="65" charset="-120"/>
              </a:rPr>
              <a:t>)</a:t>
            </a:r>
          </a:p>
          <a:p>
            <a:pPr marL="0" indent="0">
              <a:buNone/>
            </a:pPr>
            <a:r>
              <a:rPr lang="en-US" altLang="zh-TW" sz="2400" b="1" dirty="0" smtClean="0">
                <a:solidFill>
                  <a:srgbClr val="0000FF"/>
                </a:solidFill>
                <a:latin typeface="Calibri" panose="020F0502020204030204" pitchFamily="34" charset="0"/>
                <a:ea typeface="標楷體" panose="03000509000000000000" pitchFamily="65" charset="-120"/>
              </a:rPr>
              <a:t>           </a:t>
            </a:r>
            <a:r>
              <a:rPr lang="zh-TW" altLang="en-US" sz="2400" b="1" dirty="0" smtClean="0">
                <a:solidFill>
                  <a:srgbClr val="0000FF"/>
                </a:solidFill>
                <a:latin typeface="Calibri" panose="020F0502020204030204" pitchFamily="34" charset="0"/>
                <a:ea typeface="標楷體" panose="03000509000000000000" pitchFamily="65" charset="-120"/>
              </a:rPr>
              <a:t>          （也就是</a:t>
            </a:r>
            <a:r>
              <a:rPr lang="en-US" altLang="zh-TW" sz="2400" b="1" dirty="0" smtClean="0">
                <a:solidFill>
                  <a:srgbClr val="0000FF"/>
                </a:solidFill>
                <a:latin typeface="Calibri" panose="020F0502020204030204" pitchFamily="34" charset="0"/>
                <a:ea typeface="標楷體" panose="03000509000000000000" pitchFamily="65" charset="-120"/>
              </a:rPr>
              <a:t>240mL~480mL</a:t>
            </a:r>
            <a:r>
              <a:rPr lang="zh-TW" altLang="en-US" sz="2400" b="1" dirty="0" smtClean="0">
                <a:solidFill>
                  <a:srgbClr val="0000FF"/>
                </a:solidFill>
                <a:latin typeface="Calibri" panose="020F0502020204030204" pitchFamily="34" charset="0"/>
                <a:ea typeface="標楷體" panose="03000509000000000000" pitchFamily="65" charset="-120"/>
              </a:rPr>
              <a:t>之間</a:t>
            </a:r>
            <a:r>
              <a:rPr lang="zh-TW" altLang="en-US" sz="2400" b="1" dirty="0">
                <a:solidFill>
                  <a:srgbClr val="0000FF"/>
                </a:solidFill>
                <a:latin typeface="Calibri" panose="020F0502020204030204" pitchFamily="34" charset="0"/>
                <a:ea typeface="標楷體" panose="03000509000000000000" pitchFamily="65" charset="-120"/>
              </a:rPr>
              <a:t>的</a:t>
            </a:r>
            <a:r>
              <a:rPr lang="zh-TW" altLang="en-US" sz="2400" b="1" dirty="0" smtClean="0">
                <a:solidFill>
                  <a:srgbClr val="0000FF"/>
                </a:solidFill>
                <a:latin typeface="Calibri" panose="020F0502020204030204" pitchFamily="34" charset="0"/>
                <a:ea typeface="標楷體" panose="03000509000000000000" pitchFamily="65" charset="-120"/>
              </a:rPr>
              <a:t>值都可為一份量）</a:t>
            </a:r>
            <a:endParaRPr lang="en-US" altLang="zh-TW" sz="2400" b="1" dirty="0" smtClean="0">
              <a:solidFill>
                <a:srgbClr val="0000FF"/>
              </a:solidFill>
              <a:latin typeface="Calibri" panose="020F0502020204030204" pitchFamily="34" charset="0"/>
              <a:ea typeface="標楷體" panose="03000509000000000000" pitchFamily="65" charset="-120"/>
            </a:endParaRPr>
          </a:p>
          <a:p>
            <a:pPr marL="0" indent="0">
              <a:buNone/>
            </a:pPr>
            <a:endParaRPr lang="en-US" altLang="zh-TW" sz="800" b="1" dirty="0" smtClean="0">
              <a:solidFill>
                <a:srgbClr val="0000FF"/>
              </a:solidFill>
              <a:latin typeface="Calibri" panose="020F0502020204030204" pitchFamily="34" charset="0"/>
              <a:ea typeface="標楷體" panose="03000509000000000000" pitchFamily="65" charset="-120"/>
            </a:endParaRPr>
          </a:p>
          <a:p>
            <a:r>
              <a:rPr lang="zh-TW" altLang="en-US" sz="2800" b="1" dirty="0" smtClean="0">
                <a:latin typeface="Calibri" panose="020F0502020204030204" pitchFamily="34" charset="0"/>
                <a:ea typeface="標楷體" panose="03000509000000000000" pitchFamily="65" charset="-120"/>
              </a:rPr>
              <a:t>步驟五：份量應標示</a:t>
            </a:r>
            <a:r>
              <a:rPr lang="zh-TW" altLang="en-US" sz="2800" b="1" dirty="0">
                <a:latin typeface="Calibri" panose="020F0502020204030204" pitchFamily="34" charset="0"/>
                <a:ea typeface="標楷體" panose="03000509000000000000" pitchFamily="65" charset="-120"/>
              </a:rPr>
              <a:t>為</a:t>
            </a:r>
            <a:r>
              <a:rPr lang="zh-TW" altLang="en-US" sz="2800" b="1" dirty="0" smtClean="0">
                <a:latin typeface="Calibri" panose="020F0502020204030204" pitchFamily="34" charset="0"/>
                <a:ea typeface="標楷體" panose="03000509000000000000" pitchFamily="65" charset="-120"/>
              </a:rPr>
              <a:t>→</a:t>
            </a:r>
            <a:endParaRPr lang="en-US" altLang="zh-TW" sz="2800" b="1" dirty="0" smtClean="0">
              <a:latin typeface="Calibri" panose="020F0502020204030204" pitchFamily="34" charset="0"/>
              <a:ea typeface="標楷體" panose="03000509000000000000" pitchFamily="65" charset="-120"/>
            </a:endParaRPr>
          </a:p>
          <a:p>
            <a:pPr marL="0" indent="0">
              <a:buNone/>
            </a:pPr>
            <a:r>
              <a:rPr lang="en-US" altLang="zh-TW" sz="2800" b="1" dirty="0" smtClean="0">
                <a:latin typeface="Calibri" panose="020F0502020204030204" pitchFamily="34" charset="0"/>
                <a:ea typeface="標楷體" panose="03000509000000000000" pitchFamily="65" charset="-120"/>
              </a:rPr>
              <a:t>                        </a:t>
            </a:r>
            <a:r>
              <a:rPr lang="zh-TW" altLang="en-US" sz="2800" b="1" dirty="0" smtClean="0">
                <a:solidFill>
                  <a:srgbClr val="0000FF"/>
                </a:solidFill>
                <a:latin typeface="Calibri" panose="020F0502020204030204" pitchFamily="34" charset="0"/>
                <a:ea typeface="標楷體" panose="03000509000000000000" pitchFamily="65" charset="-120"/>
              </a:rPr>
              <a:t>每一</a:t>
            </a:r>
            <a:r>
              <a:rPr lang="zh-TW" altLang="en-US" sz="2800" b="1" dirty="0">
                <a:solidFill>
                  <a:srgbClr val="0000FF"/>
                </a:solidFill>
                <a:latin typeface="Calibri" panose="020F0502020204030204" pitchFamily="34" charset="0"/>
                <a:ea typeface="標楷體" panose="03000509000000000000" pitchFamily="65" charset="-120"/>
              </a:rPr>
              <a:t>份量 </a:t>
            </a:r>
            <a:r>
              <a:rPr lang="en-US" altLang="zh-TW" sz="2800" b="1" dirty="0" smtClean="0">
                <a:solidFill>
                  <a:srgbClr val="0000FF"/>
                </a:solidFill>
                <a:latin typeface="Calibri" panose="020F0502020204030204" pitchFamily="34" charset="0"/>
                <a:ea typeface="標楷體" panose="03000509000000000000" pitchFamily="65" charset="-120"/>
              </a:rPr>
              <a:t>290</a:t>
            </a:r>
            <a:r>
              <a:rPr lang="zh-TW" altLang="en-US" sz="2800" b="1" dirty="0">
                <a:solidFill>
                  <a:srgbClr val="0000FF"/>
                </a:solidFill>
                <a:latin typeface="Calibri" panose="020F0502020204030204" pitchFamily="34" charset="0"/>
                <a:ea typeface="標楷體" panose="03000509000000000000" pitchFamily="65" charset="-120"/>
              </a:rPr>
              <a:t> </a:t>
            </a:r>
            <a:r>
              <a:rPr lang="zh-TW" altLang="en-US" sz="2800" b="1" dirty="0" smtClean="0">
                <a:solidFill>
                  <a:srgbClr val="0000FF"/>
                </a:solidFill>
                <a:latin typeface="Calibri" panose="020F0502020204030204" pitchFamily="34" charset="0"/>
                <a:ea typeface="標楷體" panose="03000509000000000000" pitchFamily="65" charset="-120"/>
              </a:rPr>
              <a:t>毫升</a:t>
            </a:r>
            <a:endParaRPr lang="zh-TW" altLang="en-US" sz="2800" b="1" dirty="0">
              <a:solidFill>
                <a:srgbClr val="0000FF"/>
              </a:solidFill>
              <a:latin typeface="Calibri" panose="020F0502020204030204" pitchFamily="34" charset="0"/>
              <a:ea typeface="標楷體" panose="03000509000000000000" pitchFamily="65" charset="-120"/>
            </a:endParaRPr>
          </a:p>
          <a:p>
            <a:pPr marL="0" indent="0">
              <a:buNone/>
            </a:pPr>
            <a:r>
              <a:rPr lang="zh-TW" altLang="en-US" sz="2800" b="1" dirty="0" smtClean="0">
                <a:solidFill>
                  <a:srgbClr val="0000FF"/>
                </a:solidFill>
                <a:latin typeface="Calibri" panose="020F0502020204030204" pitchFamily="34" charset="0"/>
                <a:ea typeface="標楷體" panose="03000509000000000000" pitchFamily="65" charset="-120"/>
              </a:rPr>
              <a:t>                        本</a:t>
            </a:r>
            <a:r>
              <a:rPr lang="zh-TW" altLang="en-US" sz="2800" b="1" dirty="0">
                <a:solidFill>
                  <a:srgbClr val="0000FF"/>
                </a:solidFill>
                <a:latin typeface="Calibri" panose="020F0502020204030204" pitchFamily="34" charset="0"/>
                <a:ea typeface="標楷體" panose="03000509000000000000" pitchFamily="65" charset="-120"/>
              </a:rPr>
              <a:t>包裝含  </a:t>
            </a:r>
            <a:r>
              <a:rPr lang="en-US" altLang="zh-TW" sz="2800" b="1" dirty="0">
                <a:solidFill>
                  <a:srgbClr val="0000FF"/>
                </a:solidFill>
                <a:latin typeface="Calibri" panose="020F0502020204030204" pitchFamily="34" charset="0"/>
                <a:ea typeface="標楷體" panose="03000509000000000000" pitchFamily="65" charset="-120"/>
              </a:rPr>
              <a:t>1</a:t>
            </a:r>
            <a:r>
              <a:rPr lang="zh-TW" altLang="en-US" sz="2800" b="1" dirty="0" smtClean="0">
                <a:solidFill>
                  <a:srgbClr val="0000FF"/>
                </a:solidFill>
                <a:latin typeface="Calibri" panose="020F0502020204030204" pitchFamily="34" charset="0"/>
                <a:ea typeface="標楷體" panose="03000509000000000000" pitchFamily="65" charset="-120"/>
              </a:rPr>
              <a:t>  份</a:t>
            </a:r>
            <a:endParaRPr lang="zh-TW" altLang="en-US" sz="2800" b="1" dirty="0">
              <a:solidFill>
                <a:srgbClr val="0000FF"/>
              </a:solidFill>
              <a:latin typeface="Calibri" panose="020F0502020204030204" pitchFamily="34" charset="0"/>
              <a:ea typeface="標楷體" panose="03000509000000000000" pitchFamily="65" charset="-120"/>
            </a:endParaRPr>
          </a:p>
          <a:p>
            <a:endParaRPr lang="en-US" altLang="zh-TW" sz="800" b="1" dirty="0" smtClean="0">
              <a:latin typeface="Calibri" panose="020F0502020204030204" pitchFamily="34" charset="0"/>
              <a:ea typeface="標楷體" panose="03000509000000000000" pitchFamily="65" charset="-120"/>
            </a:endParaRPr>
          </a:p>
          <a:p>
            <a:r>
              <a:rPr lang="zh-TW" altLang="en-US" sz="2800" b="1" dirty="0" smtClean="0">
                <a:latin typeface="Calibri" panose="020F0502020204030204" pitchFamily="34" charset="0"/>
                <a:ea typeface="標楷體" panose="03000509000000000000" pitchFamily="65" charset="-120"/>
              </a:rPr>
              <a:t>如果一瓶</a:t>
            </a:r>
            <a:r>
              <a:rPr lang="en-US" altLang="zh-TW" sz="2800" b="1" dirty="0" smtClean="0">
                <a:latin typeface="Calibri" panose="020F0502020204030204" pitchFamily="34" charset="0"/>
                <a:ea typeface="標楷體" panose="03000509000000000000" pitchFamily="65" charset="-120"/>
              </a:rPr>
              <a:t>946</a:t>
            </a:r>
            <a:r>
              <a:rPr lang="zh-TW" altLang="en-US" sz="2800" b="1" dirty="0" smtClean="0">
                <a:latin typeface="Calibri" panose="020F0502020204030204" pitchFamily="34" charset="0"/>
                <a:ea typeface="標楷體" panose="03000509000000000000" pitchFamily="65" charset="-120"/>
              </a:rPr>
              <a:t>毫升的牛奶，如何訂一份的量</a:t>
            </a:r>
            <a:r>
              <a:rPr lang="en-US" altLang="zh-TW" sz="2800" b="1" dirty="0" smtClean="0">
                <a:latin typeface="Calibri" panose="020F0502020204030204" pitchFamily="34" charset="0"/>
                <a:ea typeface="標楷體" panose="03000509000000000000" pitchFamily="65" charset="-120"/>
              </a:rPr>
              <a:t>?</a:t>
            </a:r>
          </a:p>
          <a:p>
            <a:pPr marL="0" indent="0">
              <a:buNone/>
            </a:pPr>
            <a:endParaRPr lang="zh-TW" altLang="en-US" sz="2800" b="1" dirty="0">
              <a:solidFill>
                <a:srgbClr val="0000FF"/>
              </a:solidFill>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15"/>
          </p:nvPr>
        </p:nvSpPr>
        <p:spPr/>
        <p:txBody>
          <a:bodyPr/>
          <a:lstStyle/>
          <a:p>
            <a:pPr>
              <a:defRPr/>
            </a:pPr>
            <a:fld id="{12386BAB-030F-45DD-B2B8-93CDE7C8D50C}" type="slidenum">
              <a:rPr lang="zh-TW" altLang="en-US" smtClean="0"/>
              <a:pPr>
                <a:defRPr/>
              </a:pPr>
              <a:t>21</a:t>
            </a:fld>
            <a:endParaRPr lang="en-US" altLang="zh-TW"/>
          </a:p>
        </p:txBody>
      </p:sp>
      <p:grpSp>
        <p:nvGrpSpPr>
          <p:cNvPr id="8" name="群組 7"/>
          <p:cNvGrpSpPr/>
          <p:nvPr/>
        </p:nvGrpSpPr>
        <p:grpSpPr>
          <a:xfrm>
            <a:off x="683568" y="5136951"/>
            <a:ext cx="7693792" cy="732294"/>
            <a:chOff x="683568" y="5136951"/>
            <a:chExt cx="7693792" cy="732294"/>
          </a:xfrm>
        </p:grpSpPr>
        <p:sp>
          <p:nvSpPr>
            <p:cNvPr id="5" name="矩形 4"/>
            <p:cNvSpPr/>
            <p:nvPr/>
          </p:nvSpPr>
          <p:spPr>
            <a:xfrm>
              <a:off x="683568" y="5157192"/>
              <a:ext cx="2376264" cy="707886"/>
            </a:xfrm>
            <a:prstGeom prst="rect">
              <a:avLst/>
            </a:prstGeom>
            <a:ln>
              <a:solidFill>
                <a:schemeClr val="accent6"/>
              </a:solidFill>
            </a:ln>
          </p:spPr>
          <p:txBody>
            <a:bodyPr wrap="square">
              <a:spAutoFit/>
            </a:bodyPr>
            <a:lstStyle/>
            <a:p>
              <a:pPr marL="0" indent="0">
                <a:buNone/>
              </a:pPr>
              <a:r>
                <a:rPr lang="zh-TW" altLang="en-US" sz="2000" b="1" dirty="0">
                  <a:solidFill>
                    <a:srgbClr val="0000FF"/>
                  </a:solidFill>
                  <a:latin typeface="Calibri" panose="020F0502020204030204" pitchFamily="34" charset="0"/>
                  <a:ea typeface="標楷體" panose="03000509000000000000" pitchFamily="65" charset="-120"/>
                </a:rPr>
                <a:t>每一份量 </a:t>
              </a:r>
              <a:r>
                <a:rPr lang="en-US" altLang="zh-TW" sz="2000" b="1" dirty="0">
                  <a:solidFill>
                    <a:srgbClr val="0000FF"/>
                  </a:solidFill>
                  <a:latin typeface="Calibri" panose="020F0502020204030204" pitchFamily="34" charset="0"/>
                  <a:ea typeface="標楷體" panose="03000509000000000000" pitchFamily="65" charset="-120"/>
                </a:rPr>
                <a:t>473</a:t>
              </a:r>
              <a:r>
                <a:rPr lang="zh-TW" altLang="en-US" sz="2000" b="1" dirty="0">
                  <a:solidFill>
                    <a:srgbClr val="0000FF"/>
                  </a:solidFill>
                  <a:latin typeface="Calibri" panose="020F0502020204030204" pitchFamily="34" charset="0"/>
                  <a:ea typeface="標楷體" panose="03000509000000000000" pitchFamily="65" charset="-120"/>
                </a:rPr>
                <a:t> 毫升</a:t>
              </a:r>
            </a:p>
            <a:p>
              <a:pPr marL="0" indent="0">
                <a:buNone/>
              </a:pPr>
              <a:r>
                <a:rPr lang="zh-TW" altLang="en-US" sz="2000" b="1" dirty="0" smtClean="0">
                  <a:solidFill>
                    <a:srgbClr val="0000FF"/>
                  </a:solidFill>
                  <a:latin typeface="Calibri" panose="020F0502020204030204" pitchFamily="34" charset="0"/>
                  <a:ea typeface="標楷體" panose="03000509000000000000" pitchFamily="65" charset="-120"/>
                </a:rPr>
                <a:t>本</a:t>
              </a:r>
              <a:r>
                <a:rPr lang="zh-TW" altLang="en-US" sz="2000" b="1" dirty="0">
                  <a:solidFill>
                    <a:srgbClr val="0000FF"/>
                  </a:solidFill>
                  <a:latin typeface="Calibri" panose="020F0502020204030204" pitchFamily="34" charset="0"/>
                  <a:ea typeface="標楷體" panose="03000509000000000000" pitchFamily="65" charset="-120"/>
                </a:rPr>
                <a:t>包裝含  </a:t>
              </a:r>
              <a:r>
                <a:rPr lang="en-US" altLang="zh-TW" sz="2000" b="1" dirty="0">
                  <a:solidFill>
                    <a:srgbClr val="0000FF"/>
                  </a:solidFill>
                  <a:latin typeface="Calibri" panose="020F0502020204030204" pitchFamily="34" charset="0"/>
                  <a:ea typeface="標楷體" panose="03000509000000000000" pitchFamily="65" charset="-120"/>
                </a:rPr>
                <a:t>2</a:t>
              </a:r>
              <a:r>
                <a:rPr lang="zh-TW" altLang="en-US" sz="2000" b="1" dirty="0">
                  <a:solidFill>
                    <a:srgbClr val="0000FF"/>
                  </a:solidFill>
                  <a:latin typeface="Calibri" panose="020F0502020204030204" pitchFamily="34" charset="0"/>
                  <a:ea typeface="標楷體" panose="03000509000000000000" pitchFamily="65" charset="-120"/>
                </a:rPr>
                <a:t>  份</a:t>
              </a:r>
            </a:p>
          </p:txBody>
        </p:sp>
        <p:sp>
          <p:nvSpPr>
            <p:cNvPr id="6" name="矩形 5"/>
            <p:cNvSpPr/>
            <p:nvPr/>
          </p:nvSpPr>
          <p:spPr>
            <a:xfrm>
              <a:off x="3223294" y="5161359"/>
              <a:ext cx="2500833" cy="707886"/>
            </a:xfrm>
            <a:prstGeom prst="rect">
              <a:avLst/>
            </a:prstGeom>
            <a:ln>
              <a:solidFill>
                <a:schemeClr val="accent6"/>
              </a:solidFill>
            </a:ln>
          </p:spPr>
          <p:txBody>
            <a:bodyPr wrap="square">
              <a:spAutoFit/>
            </a:bodyPr>
            <a:lstStyle/>
            <a:p>
              <a:pPr marL="0" indent="0">
                <a:buNone/>
              </a:pPr>
              <a:r>
                <a:rPr lang="zh-TW" altLang="en-US" sz="2000" b="1" dirty="0">
                  <a:solidFill>
                    <a:srgbClr val="0000FF"/>
                  </a:solidFill>
                  <a:latin typeface="Calibri" panose="020F0502020204030204" pitchFamily="34" charset="0"/>
                  <a:ea typeface="標楷體" panose="03000509000000000000" pitchFamily="65" charset="-120"/>
                </a:rPr>
                <a:t>每一份量 </a:t>
              </a:r>
              <a:r>
                <a:rPr lang="en-US" altLang="zh-TW" sz="2000" b="1" dirty="0" smtClean="0">
                  <a:solidFill>
                    <a:srgbClr val="0000FF"/>
                  </a:solidFill>
                  <a:latin typeface="Calibri" panose="020F0502020204030204" pitchFamily="34" charset="0"/>
                  <a:ea typeface="標楷體" panose="03000509000000000000" pitchFamily="65" charset="-120"/>
                </a:rPr>
                <a:t>315.3</a:t>
              </a:r>
              <a:r>
                <a:rPr lang="zh-TW" altLang="en-US" sz="2000" b="1" dirty="0" smtClean="0">
                  <a:solidFill>
                    <a:srgbClr val="0000FF"/>
                  </a:solidFill>
                  <a:latin typeface="Calibri" panose="020F0502020204030204" pitchFamily="34" charset="0"/>
                  <a:ea typeface="標楷體" panose="03000509000000000000" pitchFamily="65" charset="-120"/>
                </a:rPr>
                <a:t> </a:t>
              </a:r>
              <a:r>
                <a:rPr lang="zh-TW" altLang="en-US" sz="2000" b="1" dirty="0">
                  <a:solidFill>
                    <a:srgbClr val="0000FF"/>
                  </a:solidFill>
                  <a:latin typeface="Calibri" panose="020F0502020204030204" pitchFamily="34" charset="0"/>
                  <a:ea typeface="標楷體" panose="03000509000000000000" pitchFamily="65" charset="-120"/>
                </a:rPr>
                <a:t>毫升</a:t>
              </a:r>
            </a:p>
            <a:p>
              <a:pPr marL="0" indent="0">
                <a:buNone/>
              </a:pPr>
              <a:r>
                <a:rPr lang="zh-TW" altLang="en-US" sz="2000" b="1" dirty="0" smtClean="0">
                  <a:solidFill>
                    <a:srgbClr val="0000FF"/>
                  </a:solidFill>
                  <a:latin typeface="Calibri" panose="020F0502020204030204" pitchFamily="34" charset="0"/>
                  <a:ea typeface="標楷體" panose="03000509000000000000" pitchFamily="65" charset="-120"/>
                </a:rPr>
                <a:t>本</a:t>
              </a:r>
              <a:r>
                <a:rPr lang="zh-TW" altLang="en-US" sz="2000" b="1" dirty="0">
                  <a:solidFill>
                    <a:srgbClr val="0000FF"/>
                  </a:solidFill>
                  <a:latin typeface="Calibri" panose="020F0502020204030204" pitchFamily="34" charset="0"/>
                  <a:ea typeface="標楷體" panose="03000509000000000000" pitchFamily="65" charset="-120"/>
                </a:rPr>
                <a:t>包裝含  </a:t>
              </a:r>
              <a:r>
                <a:rPr lang="en-US" altLang="zh-TW" sz="2000" b="1" dirty="0" smtClean="0">
                  <a:solidFill>
                    <a:srgbClr val="0000FF"/>
                  </a:solidFill>
                  <a:latin typeface="Calibri" panose="020F0502020204030204" pitchFamily="34" charset="0"/>
                  <a:ea typeface="標楷體" panose="03000509000000000000" pitchFamily="65" charset="-120"/>
                </a:rPr>
                <a:t>3</a:t>
              </a:r>
              <a:r>
                <a:rPr lang="zh-TW" altLang="en-US" sz="2000" b="1" dirty="0" smtClean="0">
                  <a:solidFill>
                    <a:srgbClr val="0000FF"/>
                  </a:solidFill>
                  <a:latin typeface="Calibri" panose="020F0502020204030204" pitchFamily="34" charset="0"/>
                  <a:ea typeface="標楷體" panose="03000509000000000000" pitchFamily="65" charset="-120"/>
                </a:rPr>
                <a:t>  </a:t>
              </a:r>
              <a:r>
                <a:rPr lang="zh-TW" altLang="en-US" sz="2000" b="1" dirty="0">
                  <a:solidFill>
                    <a:srgbClr val="0000FF"/>
                  </a:solidFill>
                  <a:latin typeface="Calibri" panose="020F0502020204030204" pitchFamily="34" charset="0"/>
                  <a:ea typeface="標楷體" panose="03000509000000000000" pitchFamily="65" charset="-120"/>
                </a:rPr>
                <a:t>份</a:t>
              </a:r>
            </a:p>
          </p:txBody>
        </p:sp>
        <p:sp>
          <p:nvSpPr>
            <p:cNvPr id="7" name="矩形 6"/>
            <p:cNvSpPr/>
            <p:nvPr/>
          </p:nvSpPr>
          <p:spPr>
            <a:xfrm>
              <a:off x="5876527" y="5136951"/>
              <a:ext cx="2500833" cy="707886"/>
            </a:xfrm>
            <a:prstGeom prst="rect">
              <a:avLst/>
            </a:prstGeom>
            <a:ln>
              <a:solidFill>
                <a:schemeClr val="accent6"/>
              </a:solidFill>
            </a:ln>
          </p:spPr>
          <p:txBody>
            <a:bodyPr wrap="square">
              <a:spAutoFit/>
            </a:bodyPr>
            <a:lstStyle/>
            <a:p>
              <a:pPr marL="0" indent="0">
                <a:buNone/>
              </a:pPr>
              <a:r>
                <a:rPr lang="zh-TW" altLang="en-US" sz="2000" b="1" dirty="0">
                  <a:solidFill>
                    <a:srgbClr val="0000FF"/>
                  </a:solidFill>
                  <a:latin typeface="Calibri" panose="020F0502020204030204" pitchFamily="34" charset="0"/>
                  <a:ea typeface="標楷體" panose="03000509000000000000" pitchFamily="65" charset="-120"/>
                </a:rPr>
                <a:t>每一份量 </a:t>
              </a:r>
              <a:r>
                <a:rPr lang="en-US" altLang="zh-TW" sz="2000" b="1" dirty="0" smtClean="0">
                  <a:solidFill>
                    <a:srgbClr val="0000FF"/>
                  </a:solidFill>
                  <a:latin typeface="Calibri" panose="020F0502020204030204" pitchFamily="34" charset="0"/>
                  <a:ea typeface="標楷體" panose="03000509000000000000" pitchFamily="65" charset="-120"/>
                </a:rPr>
                <a:t>236.5</a:t>
              </a:r>
              <a:r>
                <a:rPr lang="zh-TW" altLang="en-US" sz="2000" b="1" dirty="0" smtClean="0">
                  <a:solidFill>
                    <a:srgbClr val="0000FF"/>
                  </a:solidFill>
                  <a:latin typeface="Calibri" panose="020F0502020204030204" pitchFamily="34" charset="0"/>
                  <a:ea typeface="標楷體" panose="03000509000000000000" pitchFamily="65" charset="-120"/>
                </a:rPr>
                <a:t> </a:t>
              </a:r>
              <a:r>
                <a:rPr lang="zh-TW" altLang="en-US" sz="2000" b="1" dirty="0">
                  <a:solidFill>
                    <a:srgbClr val="0000FF"/>
                  </a:solidFill>
                  <a:latin typeface="Calibri" panose="020F0502020204030204" pitchFamily="34" charset="0"/>
                  <a:ea typeface="標楷體" panose="03000509000000000000" pitchFamily="65" charset="-120"/>
                </a:rPr>
                <a:t>毫升</a:t>
              </a:r>
            </a:p>
            <a:p>
              <a:pPr marL="0" indent="0">
                <a:buNone/>
              </a:pPr>
              <a:r>
                <a:rPr lang="zh-TW" altLang="en-US" sz="2000" b="1" dirty="0" smtClean="0">
                  <a:solidFill>
                    <a:srgbClr val="0000FF"/>
                  </a:solidFill>
                  <a:latin typeface="Calibri" panose="020F0502020204030204" pitchFamily="34" charset="0"/>
                  <a:ea typeface="標楷體" panose="03000509000000000000" pitchFamily="65" charset="-120"/>
                </a:rPr>
                <a:t>本</a:t>
              </a:r>
              <a:r>
                <a:rPr lang="zh-TW" altLang="en-US" sz="2000" b="1" dirty="0">
                  <a:solidFill>
                    <a:srgbClr val="0000FF"/>
                  </a:solidFill>
                  <a:latin typeface="Calibri" panose="020F0502020204030204" pitchFamily="34" charset="0"/>
                  <a:ea typeface="標楷體" panose="03000509000000000000" pitchFamily="65" charset="-120"/>
                </a:rPr>
                <a:t>包裝含  </a:t>
              </a:r>
              <a:r>
                <a:rPr lang="en-US" altLang="zh-TW" sz="2000" b="1" dirty="0" smtClean="0">
                  <a:solidFill>
                    <a:srgbClr val="0000FF"/>
                  </a:solidFill>
                  <a:latin typeface="Calibri" panose="020F0502020204030204" pitchFamily="34" charset="0"/>
                  <a:ea typeface="標楷體" panose="03000509000000000000" pitchFamily="65" charset="-120"/>
                </a:rPr>
                <a:t>4</a:t>
              </a:r>
              <a:r>
                <a:rPr lang="zh-TW" altLang="en-US" sz="2000" b="1" dirty="0" smtClean="0">
                  <a:solidFill>
                    <a:srgbClr val="0000FF"/>
                  </a:solidFill>
                  <a:latin typeface="Calibri" panose="020F0502020204030204" pitchFamily="34" charset="0"/>
                  <a:ea typeface="標楷體" panose="03000509000000000000" pitchFamily="65" charset="-120"/>
                </a:rPr>
                <a:t>  </a:t>
              </a:r>
              <a:r>
                <a:rPr lang="zh-TW" altLang="en-US" sz="2000" b="1" dirty="0">
                  <a:solidFill>
                    <a:srgbClr val="0000FF"/>
                  </a:solidFill>
                  <a:latin typeface="Calibri" panose="020F0502020204030204" pitchFamily="34" charset="0"/>
                  <a:ea typeface="標楷體" panose="03000509000000000000" pitchFamily="65" charset="-120"/>
                </a:rPr>
                <a:t>份</a:t>
              </a:r>
            </a:p>
          </p:txBody>
        </p:sp>
      </p:grpSp>
      <p:pic>
        <p:nvPicPr>
          <p:cNvPr id="9"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02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06018"/>
            <a:ext cx="7467600" cy="1143000"/>
          </a:xfrm>
        </p:spPr>
        <p:txBody>
          <a:bodyPr>
            <a:normAutofit/>
          </a:bodyPr>
          <a:lstStyle/>
          <a:p>
            <a:pPr algn="ctr"/>
            <a:r>
              <a:rPr lang="zh-TW" altLang="en-US" b="1" dirty="0">
                <a:solidFill>
                  <a:srgbClr val="006600"/>
                </a:solidFill>
                <a:ea typeface="標楷體" pitchFamily="65" charset="-120"/>
              </a:rPr>
              <a:t>實例演算</a:t>
            </a:r>
          </a:p>
        </p:txBody>
      </p:sp>
      <p:sp>
        <p:nvSpPr>
          <p:cNvPr id="3" name="內容版面配置區 2"/>
          <p:cNvSpPr>
            <a:spLocks noGrp="1"/>
          </p:cNvSpPr>
          <p:nvPr>
            <p:ph sz="quarter" idx="1"/>
          </p:nvPr>
        </p:nvSpPr>
        <p:spPr>
          <a:xfrm>
            <a:off x="457200" y="1219544"/>
            <a:ext cx="7467600" cy="4873752"/>
          </a:xfrm>
        </p:spPr>
        <p:txBody>
          <a:bodyPr/>
          <a:lstStyle/>
          <a:p>
            <a:r>
              <a:rPr lang="zh-TW" altLang="en-US" sz="2800" b="1" dirty="0" smtClean="0">
                <a:latin typeface="標楷體" panose="03000509000000000000" pitchFamily="65" charset="-120"/>
                <a:ea typeface="標楷體" panose="03000509000000000000" pitchFamily="65" charset="-120"/>
              </a:rPr>
              <a:t>下列營養標示份量標示是否正確</a:t>
            </a:r>
            <a:r>
              <a:rPr lang="en-US" altLang="zh-TW" sz="2800" b="1" dirty="0" smtClean="0">
                <a:latin typeface="標楷體" panose="03000509000000000000" pitchFamily="65" charset="-120"/>
                <a:ea typeface="標楷體" panose="03000509000000000000" pitchFamily="65" charset="-120"/>
              </a:rPr>
              <a:t>?</a:t>
            </a:r>
            <a:endParaRPr lang="zh-TW" altLang="en-US" sz="28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5"/>
          </p:nvPr>
        </p:nvSpPr>
        <p:spPr/>
        <p:txBody>
          <a:bodyPr/>
          <a:lstStyle/>
          <a:p>
            <a:pPr>
              <a:defRPr/>
            </a:pPr>
            <a:fld id="{12386BAB-030F-45DD-B2B8-93CDE7C8D50C}" type="slidenum">
              <a:rPr lang="zh-TW" altLang="en-US" smtClean="0"/>
              <a:pPr>
                <a:defRPr/>
              </a:pPr>
              <a:t>22</a:t>
            </a:fld>
            <a:endParaRPr lang="en-US" altLang="zh-TW"/>
          </a:p>
        </p:txBody>
      </p:sp>
      <p:pic>
        <p:nvPicPr>
          <p:cNvPr id="1026" name="Picture 2" descr="C:\Users\308\Desktop\IMAG23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063" t="18809" r="14289" b="37565"/>
          <a:stretch/>
        </p:blipFill>
        <p:spPr bwMode="auto">
          <a:xfrm>
            <a:off x="4788024" y="3579547"/>
            <a:ext cx="3219790" cy="294523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906914" y="1628800"/>
            <a:ext cx="7200800" cy="1938992"/>
          </a:xfrm>
          <a:prstGeom prst="rect">
            <a:avLst/>
          </a:prstGeom>
          <a:noFill/>
        </p:spPr>
        <p:txBody>
          <a:bodyPr wrap="square" rtlCol="0">
            <a:spAutoFit/>
          </a:bodyPr>
          <a:lstStyle/>
          <a:p>
            <a:r>
              <a:rPr lang="zh-TW" altLang="en-US" b="1" dirty="0" smtClean="0">
                <a:latin typeface="Calibri" panose="020F0502020204030204" pitchFamily="34" charset="0"/>
                <a:ea typeface="標楷體" panose="03000509000000000000" pitchFamily="65" charset="-120"/>
              </a:rPr>
              <a:t>註</a:t>
            </a:r>
            <a:r>
              <a:rPr lang="en-US" altLang="zh-TW" b="1" dirty="0" smtClean="0">
                <a:latin typeface="Calibri" panose="020F0502020204030204" pitchFamily="34" charset="0"/>
                <a:ea typeface="標楷體" panose="03000509000000000000" pitchFamily="65" charset="-120"/>
              </a:rPr>
              <a:t>:</a:t>
            </a:r>
          </a:p>
          <a:p>
            <a:r>
              <a:rPr lang="en-US" altLang="zh-TW" b="1" dirty="0" smtClean="0">
                <a:latin typeface="Calibri" panose="020F0502020204030204" pitchFamily="34" charset="0"/>
                <a:ea typeface="標楷體" panose="03000509000000000000" pitchFamily="65" charset="-120"/>
              </a:rPr>
              <a:t>1.</a:t>
            </a:r>
            <a:r>
              <a:rPr lang="zh-TW" altLang="en-US" b="1" dirty="0" smtClean="0">
                <a:latin typeface="Calibri" panose="020F0502020204030204" pitchFamily="34" charset="0"/>
                <a:ea typeface="標楷體" panose="03000509000000000000" pitchFamily="65" charset="-120"/>
              </a:rPr>
              <a:t>此包裝食品類別為</a:t>
            </a:r>
            <a:r>
              <a:rPr lang="en-US" altLang="zh-TW" b="1" dirty="0" smtClean="0">
                <a:latin typeface="Calibri" panose="020F0502020204030204" pitchFamily="34" charset="0"/>
                <a:ea typeface="標楷體" panose="03000509000000000000" pitchFamily="65" charset="-120"/>
              </a:rPr>
              <a:t>:</a:t>
            </a:r>
            <a:r>
              <a:rPr lang="zh-TW" altLang="en-US" b="1" dirty="0">
                <a:latin typeface="Calibri" panose="020F0502020204030204" pitchFamily="34" charset="0"/>
                <a:ea typeface="標楷體" panose="03000509000000000000" pitchFamily="65" charset="-120"/>
              </a:rPr>
              <a:t>蛋糕</a:t>
            </a:r>
            <a:r>
              <a:rPr lang="zh-TW" altLang="en-US" b="1" dirty="0" smtClean="0">
                <a:latin typeface="Calibri" panose="020F0502020204030204" pitchFamily="34" charset="0"/>
                <a:ea typeface="標楷體" panose="03000509000000000000" pitchFamily="65" charset="-120"/>
              </a:rPr>
              <a:t>類</a:t>
            </a:r>
            <a:endParaRPr lang="en-US" altLang="zh-TW" b="1" dirty="0" smtClean="0">
              <a:latin typeface="Calibri" panose="020F0502020204030204" pitchFamily="34" charset="0"/>
              <a:ea typeface="標楷體" panose="03000509000000000000" pitchFamily="65" charset="-120"/>
            </a:endParaRPr>
          </a:p>
          <a:p>
            <a:r>
              <a:rPr lang="en-US" altLang="zh-TW" b="1" dirty="0" smtClean="0">
                <a:latin typeface="Calibri" panose="020F0502020204030204" pitchFamily="34" charset="0"/>
                <a:ea typeface="標楷體" panose="03000509000000000000" pitchFamily="65" charset="-120"/>
              </a:rPr>
              <a:t>2.</a:t>
            </a:r>
            <a:r>
              <a:rPr lang="zh-TW" altLang="en-US" b="1" dirty="0" smtClean="0">
                <a:latin typeface="Calibri" panose="020F0502020204030204" pitchFamily="34" charset="0"/>
                <a:ea typeface="標楷體" panose="03000509000000000000" pitchFamily="65" charset="-120"/>
              </a:rPr>
              <a:t>此包裝食品類型為</a:t>
            </a:r>
            <a:r>
              <a:rPr lang="en-US" altLang="zh-TW" b="1" dirty="0" smtClean="0">
                <a:latin typeface="Calibri" panose="020F0502020204030204" pitchFamily="34" charset="0"/>
                <a:ea typeface="標楷體" panose="03000509000000000000" pitchFamily="65" charset="-120"/>
              </a:rPr>
              <a:t>:</a:t>
            </a:r>
            <a:r>
              <a:rPr lang="zh-TW" altLang="en-US" b="1" dirty="0">
                <a:latin typeface="Calibri" panose="020F0502020204030204" pitchFamily="34" charset="0"/>
                <a:ea typeface="標楷體" panose="03000509000000000000" pitchFamily="65" charset="-120"/>
              </a:rPr>
              <a:t>具預先分成數個等量個別</a:t>
            </a:r>
            <a:r>
              <a:rPr lang="zh-TW" altLang="en-US" b="1" dirty="0" smtClean="0">
                <a:latin typeface="Calibri" panose="020F0502020204030204" pitchFamily="34" charset="0"/>
                <a:ea typeface="標楷體" panose="03000509000000000000" pitchFamily="65" charset="-120"/>
              </a:rPr>
              <a:t>單位</a:t>
            </a:r>
            <a:endParaRPr lang="en-US" altLang="zh-TW" b="1" dirty="0" smtClean="0">
              <a:latin typeface="Calibri" panose="020F0502020204030204" pitchFamily="34" charset="0"/>
              <a:ea typeface="標楷體" panose="03000509000000000000" pitchFamily="65" charset="-120"/>
            </a:endParaRPr>
          </a:p>
          <a:p>
            <a:r>
              <a:rPr lang="en-US" altLang="zh-TW" b="1" dirty="0" smtClean="0">
                <a:latin typeface="Calibri" panose="020F0502020204030204" pitchFamily="34" charset="0"/>
                <a:ea typeface="標楷體" panose="03000509000000000000" pitchFamily="65" charset="-120"/>
              </a:rPr>
              <a:t>3.</a:t>
            </a:r>
            <a:r>
              <a:rPr lang="zh-TW" altLang="en-US" b="1" dirty="0" smtClean="0">
                <a:latin typeface="Calibri" panose="020F0502020204030204" pitchFamily="34" charset="0"/>
                <a:ea typeface="標楷體" panose="03000509000000000000" pitchFamily="65" charset="-120"/>
              </a:rPr>
              <a:t>總重</a:t>
            </a:r>
            <a:r>
              <a:rPr lang="en-US" altLang="zh-TW" b="1" dirty="0" smtClean="0">
                <a:latin typeface="Calibri" panose="020F0502020204030204" pitchFamily="34" charset="0"/>
                <a:ea typeface="標楷體" panose="03000509000000000000" pitchFamily="65" charset="-120"/>
              </a:rPr>
              <a:t>108</a:t>
            </a:r>
            <a:r>
              <a:rPr lang="zh-TW" altLang="en-US" b="1" dirty="0" smtClean="0">
                <a:latin typeface="Calibri" panose="020F0502020204030204" pitchFamily="34" charset="0"/>
                <a:ea typeface="標楷體" panose="03000509000000000000" pitchFamily="65" charset="-120"/>
              </a:rPr>
              <a:t>克，個別重量為</a:t>
            </a:r>
            <a:r>
              <a:rPr lang="en-US" altLang="zh-TW" b="1" dirty="0" smtClean="0">
                <a:latin typeface="Calibri" panose="020F0502020204030204" pitchFamily="34" charset="0"/>
                <a:ea typeface="標楷體" panose="03000509000000000000" pitchFamily="65" charset="-120"/>
              </a:rPr>
              <a:t>:18</a:t>
            </a:r>
            <a:r>
              <a:rPr lang="zh-TW" altLang="en-US" b="1" dirty="0" smtClean="0">
                <a:latin typeface="Calibri" panose="020F0502020204030204" pitchFamily="34" charset="0"/>
                <a:ea typeface="標楷體" panose="03000509000000000000" pitchFamily="65" charset="-120"/>
              </a:rPr>
              <a:t>克</a:t>
            </a:r>
            <a:endParaRPr lang="en-US" altLang="zh-TW" b="1" dirty="0" smtClean="0">
              <a:latin typeface="Calibri" panose="020F0502020204030204" pitchFamily="34" charset="0"/>
              <a:ea typeface="標楷體" panose="03000509000000000000" pitchFamily="65" charset="-120"/>
            </a:endParaRPr>
          </a:p>
          <a:p>
            <a:r>
              <a:rPr lang="en-US" altLang="zh-TW" b="1" dirty="0" smtClean="0">
                <a:latin typeface="Calibri" panose="020F0502020204030204" pitchFamily="34" charset="0"/>
                <a:ea typeface="標楷體" panose="03000509000000000000" pitchFamily="65" charset="-120"/>
              </a:rPr>
              <a:t>4.</a:t>
            </a:r>
            <a:r>
              <a:rPr lang="zh-TW" altLang="en-US" b="1" dirty="0" smtClean="0">
                <a:latin typeface="Calibri" panose="020F0502020204030204" pitchFamily="34" charset="0"/>
                <a:ea typeface="標楷體" panose="03000509000000000000" pitchFamily="65" charset="-120"/>
              </a:rPr>
              <a:t>蛋糕類份量參考值為</a:t>
            </a:r>
            <a:r>
              <a:rPr lang="en-US" altLang="zh-TW" b="1" dirty="0" smtClean="0">
                <a:latin typeface="Calibri" panose="020F0502020204030204" pitchFamily="34" charset="0"/>
                <a:ea typeface="標楷體" panose="03000509000000000000" pitchFamily="65" charset="-120"/>
              </a:rPr>
              <a:t>50</a:t>
            </a:r>
            <a:r>
              <a:rPr lang="zh-TW" altLang="en-US" b="1" dirty="0">
                <a:latin typeface="Calibri" panose="020F0502020204030204" pitchFamily="34" charset="0"/>
                <a:ea typeface="標楷體" panose="03000509000000000000" pitchFamily="65" charset="-120"/>
              </a:rPr>
              <a:t>公克</a:t>
            </a:r>
            <a:endParaRPr lang="en-US" altLang="zh-TW" b="1" dirty="0" smtClean="0">
              <a:latin typeface="Calibri" panose="020F0502020204030204" pitchFamily="34" charset="0"/>
              <a:ea typeface="標楷體" panose="03000509000000000000" pitchFamily="65" charset="-120"/>
            </a:endParaRPr>
          </a:p>
        </p:txBody>
      </p:sp>
      <p:grpSp>
        <p:nvGrpSpPr>
          <p:cNvPr id="13" name="群組 12"/>
          <p:cNvGrpSpPr/>
          <p:nvPr/>
        </p:nvGrpSpPr>
        <p:grpSpPr>
          <a:xfrm>
            <a:off x="832027" y="3851835"/>
            <a:ext cx="3939254" cy="1200329"/>
            <a:chOff x="906914" y="3789039"/>
            <a:chExt cx="3939254" cy="1200329"/>
          </a:xfrm>
        </p:grpSpPr>
        <p:cxnSp>
          <p:nvCxnSpPr>
            <p:cNvPr id="7" name="直線單箭頭接點 6"/>
            <p:cNvCxnSpPr/>
            <p:nvPr/>
          </p:nvCxnSpPr>
          <p:spPr>
            <a:xfrm flipH="1">
              <a:off x="3830734" y="4197722"/>
              <a:ext cx="101543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906914" y="3789039"/>
              <a:ext cx="2923820" cy="1200329"/>
            </a:xfrm>
            <a:prstGeom prst="rect">
              <a:avLst/>
            </a:prstGeom>
            <a:noFill/>
            <a:ln>
              <a:solidFill>
                <a:schemeClr val="tx2"/>
              </a:solidFill>
            </a:ln>
          </p:spPr>
          <p:txBody>
            <a:bodyPr wrap="square" rtlCol="0">
              <a:spAutoFit/>
            </a:bodyPr>
            <a:lstStyle/>
            <a:p>
              <a:r>
                <a:rPr lang="zh-TW" altLang="en-US" b="1" dirty="0">
                  <a:solidFill>
                    <a:srgbClr val="0000FF"/>
                  </a:solidFill>
                  <a:latin typeface="Calibri" panose="020F0502020204030204" pitchFamily="34" charset="0"/>
                  <a:ea typeface="標楷體" panose="03000509000000000000" pitchFamily="65" charset="-120"/>
                </a:rPr>
                <a:t>應改</a:t>
              </a:r>
              <a:r>
                <a:rPr lang="zh-TW" altLang="en-US" b="1" dirty="0" smtClean="0">
                  <a:solidFill>
                    <a:srgbClr val="0000FF"/>
                  </a:solidFill>
                  <a:latin typeface="Calibri" panose="020F0502020204030204" pitchFamily="34" charset="0"/>
                  <a:ea typeface="標楷體" panose="03000509000000000000" pitchFamily="65" charset="-120"/>
                </a:rPr>
                <a:t>為：</a:t>
              </a:r>
              <a:endParaRPr lang="en-US" altLang="zh-TW" b="1" dirty="0" smtClean="0">
                <a:solidFill>
                  <a:srgbClr val="0000FF"/>
                </a:solidFill>
                <a:latin typeface="Calibri" panose="020F0502020204030204" pitchFamily="34" charset="0"/>
                <a:ea typeface="標楷體" panose="03000509000000000000" pitchFamily="65" charset="-120"/>
              </a:endParaRPr>
            </a:p>
            <a:p>
              <a:r>
                <a:rPr lang="zh-TW" altLang="en-US" b="1" dirty="0">
                  <a:solidFill>
                    <a:srgbClr val="0000FF"/>
                  </a:solidFill>
                  <a:latin typeface="Calibri" panose="020F0502020204030204" pitchFamily="34" charset="0"/>
                  <a:ea typeface="標楷體" panose="03000509000000000000" pitchFamily="65" charset="-120"/>
                </a:rPr>
                <a:t>每一</a:t>
              </a:r>
              <a:r>
                <a:rPr lang="zh-TW" altLang="en-US" b="1" dirty="0" smtClean="0">
                  <a:solidFill>
                    <a:srgbClr val="0000FF"/>
                  </a:solidFill>
                  <a:latin typeface="Calibri" panose="020F0502020204030204" pitchFamily="34" charset="0"/>
                  <a:ea typeface="標楷體" panose="03000509000000000000" pitchFamily="65" charset="-120"/>
                </a:rPr>
                <a:t>份量    </a:t>
              </a:r>
              <a:r>
                <a:rPr lang="en-US" altLang="zh-TW" b="1" dirty="0" smtClean="0">
                  <a:solidFill>
                    <a:srgbClr val="0000FF"/>
                  </a:solidFill>
                  <a:latin typeface="Calibri" panose="020F0502020204030204" pitchFamily="34" charset="0"/>
                  <a:ea typeface="標楷體" panose="03000509000000000000" pitchFamily="65" charset="-120"/>
                </a:rPr>
                <a:t>54 </a:t>
              </a:r>
              <a:r>
                <a:rPr lang="zh-TW" altLang="en-US" b="1" dirty="0" smtClean="0">
                  <a:solidFill>
                    <a:srgbClr val="0000FF"/>
                  </a:solidFill>
                  <a:latin typeface="Calibri" panose="020F0502020204030204" pitchFamily="34" charset="0"/>
                  <a:ea typeface="標楷體" panose="03000509000000000000" pitchFamily="65" charset="-120"/>
                </a:rPr>
                <a:t>公克</a:t>
              </a:r>
              <a:endParaRPr lang="en-US" altLang="zh-TW" b="1" dirty="0" smtClean="0">
                <a:solidFill>
                  <a:srgbClr val="0000FF"/>
                </a:solidFill>
                <a:latin typeface="Calibri" panose="020F0502020204030204" pitchFamily="34" charset="0"/>
                <a:ea typeface="標楷體" panose="03000509000000000000" pitchFamily="65" charset="-120"/>
              </a:endParaRPr>
            </a:p>
            <a:p>
              <a:r>
                <a:rPr lang="zh-TW" altLang="en-US" b="1" dirty="0">
                  <a:solidFill>
                    <a:srgbClr val="0000FF"/>
                  </a:solidFill>
                  <a:latin typeface="Calibri" panose="020F0502020204030204" pitchFamily="34" charset="0"/>
                  <a:ea typeface="標楷體" panose="03000509000000000000" pitchFamily="65" charset="-120"/>
                </a:rPr>
                <a:t>本</a:t>
              </a:r>
              <a:r>
                <a:rPr lang="zh-TW" altLang="en-US" b="1" dirty="0" smtClean="0">
                  <a:solidFill>
                    <a:srgbClr val="0000FF"/>
                  </a:solidFill>
                  <a:latin typeface="Calibri" panose="020F0502020204030204" pitchFamily="34" charset="0"/>
                  <a:ea typeface="標楷體" panose="03000509000000000000" pitchFamily="65" charset="-120"/>
                </a:rPr>
                <a:t>包裝含      </a:t>
              </a:r>
              <a:r>
                <a:rPr lang="en-US" altLang="zh-TW" b="1" dirty="0" smtClean="0">
                  <a:solidFill>
                    <a:srgbClr val="0000FF"/>
                  </a:solidFill>
                  <a:latin typeface="Calibri" panose="020F0502020204030204" pitchFamily="34" charset="0"/>
                  <a:ea typeface="標楷體" panose="03000509000000000000" pitchFamily="65" charset="-120"/>
                </a:rPr>
                <a:t>2 </a:t>
              </a:r>
              <a:r>
                <a:rPr lang="zh-TW" altLang="en-US" b="1" dirty="0" smtClean="0">
                  <a:solidFill>
                    <a:srgbClr val="0000FF"/>
                  </a:solidFill>
                  <a:latin typeface="Calibri" panose="020F0502020204030204" pitchFamily="34" charset="0"/>
                  <a:ea typeface="標楷體" panose="03000509000000000000" pitchFamily="65" charset="-120"/>
                </a:rPr>
                <a:t>份</a:t>
              </a:r>
              <a:endParaRPr lang="zh-TW" altLang="en-US" b="1" dirty="0">
                <a:solidFill>
                  <a:srgbClr val="0000FF"/>
                </a:solidFill>
                <a:latin typeface="Calibri" panose="020F0502020204030204" pitchFamily="34" charset="0"/>
                <a:ea typeface="標楷體" panose="03000509000000000000" pitchFamily="65" charset="-120"/>
              </a:endParaRPr>
            </a:p>
          </p:txBody>
        </p:sp>
      </p:grpSp>
      <p:sp>
        <p:nvSpPr>
          <p:cNvPr id="8" name="矩形 7"/>
          <p:cNvSpPr/>
          <p:nvPr/>
        </p:nvSpPr>
        <p:spPr>
          <a:xfrm>
            <a:off x="822316" y="5301208"/>
            <a:ext cx="3684998" cy="830997"/>
          </a:xfrm>
          <a:prstGeom prst="rect">
            <a:avLst/>
          </a:prstGeom>
          <a:ln>
            <a:solidFill>
              <a:schemeClr val="accent6"/>
            </a:solidFill>
          </a:ln>
        </p:spPr>
        <p:txBody>
          <a:bodyPr wrap="square">
            <a:spAutoFit/>
          </a:bodyPr>
          <a:lstStyle/>
          <a:p>
            <a:r>
              <a:rPr lang="zh-TW" altLang="en-US" b="1" dirty="0">
                <a:solidFill>
                  <a:srgbClr val="0000FF"/>
                </a:solidFill>
                <a:latin typeface="Calibri" panose="020F0502020204030204" pitchFamily="34" charset="0"/>
                <a:ea typeface="標楷體" panose="03000509000000000000" pitchFamily="65" charset="-120"/>
              </a:rPr>
              <a:t>每一份量    </a:t>
            </a:r>
            <a:r>
              <a:rPr lang="en-US" altLang="zh-TW" b="1" dirty="0" smtClean="0">
                <a:solidFill>
                  <a:srgbClr val="0000FF"/>
                </a:solidFill>
                <a:latin typeface="Calibri" panose="020F0502020204030204" pitchFamily="34" charset="0"/>
                <a:ea typeface="標楷體" panose="03000509000000000000" pitchFamily="65" charset="-120"/>
              </a:rPr>
              <a:t>54 </a:t>
            </a:r>
            <a:r>
              <a:rPr lang="zh-TW" altLang="en-US" b="1" dirty="0" smtClean="0">
                <a:solidFill>
                  <a:srgbClr val="0000FF"/>
                </a:solidFill>
                <a:latin typeface="Calibri" panose="020F0502020204030204" pitchFamily="34" charset="0"/>
                <a:ea typeface="標楷體" panose="03000509000000000000" pitchFamily="65" charset="-120"/>
              </a:rPr>
              <a:t>公克 </a:t>
            </a:r>
            <a:r>
              <a:rPr lang="en-US" altLang="zh-TW" b="1" dirty="0" smtClean="0">
                <a:solidFill>
                  <a:srgbClr val="0000FF"/>
                </a:solidFill>
                <a:latin typeface="Calibri" panose="020F0502020204030204" pitchFamily="34" charset="0"/>
                <a:ea typeface="標楷體" panose="03000509000000000000" pitchFamily="65" charset="-120"/>
              </a:rPr>
              <a:t>(3</a:t>
            </a:r>
            <a:r>
              <a:rPr lang="zh-TW" altLang="en-US" b="1" dirty="0" smtClean="0">
                <a:solidFill>
                  <a:srgbClr val="0000FF"/>
                </a:solidFill>
                <a:latin typeface="Calibri" panose="020F0502020204030204" pitchFamily="34" charset="0"/>
                <a:ea typeface="標楷體" panose="03000509000000000000" pitchFamily="65" charset="-120"/>
              </a:rPr>
              <a:t>個</a:t>
            </a:r>
            <a:r>
              <a:rPr lang="en-US" altLang="zh-TW" b="1" dirty="0" smtClean="0">
                <a:solidFill>
                  <a:srgbClr val="0000FF"/>
                </a:solidFill>
                <a:latin typeface="Calibri" panose="020F0502020204030204" pitchFamily="34" charset="0"/>
                <a:ea typeface="標楷體" panose="03000509000000000000" pitchFamily="65" charset="-120"/>
              </a:rPr>
              <a:t>)</a:t>
            </a:r>
            <a:endParaRPr lang="en-US" altLang="zh-TW" b="1" dirty="0">
              <a:solidFill>
                <a:srgbClr val="0000FF"/>
              </a:solidFill>
              <a:latin typeface="Calibri" panose="020F0502020204030204" pitchFamily="34" charset="0"/>
              <a:ea typeface="標楷體" panose="03000509000000000000" pitchFamily="65" charset="-120"/>
            </a:endParaRPr>
          </a:p>
          <a:p>
            <a:r>
              <a:rPr lang="zh-TW" altLang="en-US" b="1" dirty="0">
                <a:solidFill>
                  <a:srgbClr val="0000FF"/>
                </a:solidFill>
                <a:latin typeface="Calibri" panose="020F0502020204030204" pitchFamily="34" charset="0"/>
                <a:ea typeface="標楷體" panose="03000509000000000000" pitchFamily="65" charset="-120"/>
              </a:rPr>
              <a:t>本包裝含      </a:t>
            </a:r>
            <a:r>
              <a:rPr lang="en-US" altLang="zh-TW" b="1" dirty="0" smtClean="0">
                <a:solidFill>
                  <a:srgbClr val="0000FF"/>
                </a:solidFill>
                <a:latin typeface="Calibri" panose="020F0502020204030204" pitchFamily="34" charset="0"/>
                <a:ea typeface="標楷體" panose="03000509000000000000" pitchFamily="65" charset="-120"/>
              </a:rPr>
              <a:t>2 </a:t>
            </a:r>
            <a:r>
              <a:rPr lang="zh-TW" altLang="en-US" b="1" dirty="0" smtClean="0">
                <a:solidFill>
                  <a:srgbClr val="0000FF"/>
                </a:solidFill>
                <a:latin typeface="Calibri" panose="020F0502020204030204" pitchFamily="34" charset="0"/>
                <a:ea typeface="標楷體" panose="03000509000000000000" pitchFamily="65" charset="-120"/>
              </a:rPr>
              <a:t>份</a:t>
            </a:r>
            <a:endParaRPr lang="zh-TW" altLang="en-US" b="1" dirty="0">
              <a:solidFill>
                <a:srgbClr val="0000FF"/>
              </a:solidFill>
              <a:latin typeface="Calibri" panose="020F0502020204030204" pitchFamily="34" charset="0"/>
              <a:ea typeface="標楷體" panose="03000509000000000000" pitchFamily="65" charset="-120"/>
            </a:endParaRPr>
          </a:p>
        </p:txBody>
      </p:sp>
      <p:pic>
        <p:nvPicPr>
          <p:cNvPr id="11"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03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7DA7FB6-BBC8-4E22-92DB-5F4C231FF8B4}" type="slidenum">
              <a:rPr lang="zh-TW" altLang="en-US" smtClean="0"/>
              <a:pPr>
                <a:defRPr/>
              </a:pPr>
              <a:t>23</a:t>
            </a:fld>
            <a:endParaRPr lang="en-US" altLang="zh-TW" dirty="0"/>
          </a:p>
        </p:txBody>
      </p:sp>
      <p:sp>
        <p:nvSpPr>
          <p:cNvPr id="3" name="矩形 4"/>
          <p:cNvSpPr>
            <a:spLocks noChangeArrowheads="1"/>
          </p:cNvSpPr>
          <p:nvPr/>
        </p:nvSpPr>
        <p:spPr bwMode="auto">
          <a:xfrm>
            <a:off x="596534" y="317789"/>
            <a:ext cx="750385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eaLnBrk="1" hangingPunct="1">
              <a:lnSpc>
                <a:spcPct val="90000"/>
              </a:lnSpc>
              <a:buSzPct val="80000"/>
              <a:defRPr/>
            </a:pPr>
            <a:r>
              <a:rPr lang="zh-TW" altLang="en-US" sz="3600" b="1" dirty="0">
                <a:solidFill>
                  <a:srgbClr val="006600"/>
                </a:solidFill>
                <a:latin typeface="+mj-lt"/>
                <a:cs typeface="+mj-cs"/>
              </a:rPr>
              <a:t>標示之內容</a:t>
            </a:r>
            <a:r>
              <a:rPr lang="zh-TW" altLang="en-US" sz="3600" b="1" dirty="0" smtClean="0">
                <a:solidFill>
                  <a:srgbClr val="006600"/>
                </a:solidFill>
                <a:latin typeface="+mj-lt"/>
                <a:cs typeface="+mj-cs"/>
              </a:rPr>
              <a:t>介紹</a:t>
            </a:r>
            <a:r>
              <a:rPr lang="en-US" altLang="zh-TW" sz="3600" b="1" dirty="0" smtClean="0">
                <a:solidFill>
                  <a:srgbClr val="006600"/>
                </a:solidFill>
                <a:latin typeface="+mj-lt"/>
                <a:cs typeface="+mj-cs"/>
              </a:rPr>
              <a:t>—</a:t>
            </a:r>
            <a:r>
              <a:rPr lang="zh-TW" altLang="en-US" sz="3600" b="1" dirty="0" smtClean="0">
                <a:solidFill>
                  <a:srgbClr val="FF0000"/>
                </a:solidFill>
                <a:latin typeface="+mj-lt"/>
                <a:cs typeface="+mj-cs"/>
              </a:rPr>
              <a:t>單位</a:t>
            </a:r>
            <a:endParaRPr lang="en-US" altLang="zh-TW" sz="3600" b="1" dirty="0">
              <a:solidFill>
                <a:srgbClr val="FF0000"/>
              </a:solidFill>
              <a:latin typeface="+mj-lt"/>
              <a:cs typeface="+mj-cs"/>
            </a:endParaRPr>
          </a:p>
        </p:txBody>
      </p:sp>
      <p:graphicFrame>
        <p:nvGraphicFramePr>
          <p:cNvPr id="4" name="Group 59"/>
          <p:cNvGraphicFramePr>
            <a:graphicFrameLocks noGrp="1"/>
          </p:cNvGraphicFramePr>
          <p:nvPr>
            <p:extLst>
              <p:ext uri="{D42A27DB-BD31-4B8C-83A1-F6EECF244321}">
                <p14:modId xmlns:p14="http://schemas.microsoft.com/office/powerpoint/2010/main" val="1335648666"/>
              </p:ext>
            </p:extLst>
          </p:nvPr>
        </p:nvGraphicFramePr>
        <p:xfrm>
          <a:off x="899592" y="1268760"/>
          <a:ext cx="7008813" cy="5037147"/>
        </p:xfrm>
        <a:graphic>
          <a:graphicData uri="http://schemas.openxmlformats.org/drawingml/2006/table">
            <a:tbl>
              <a:tblPr/>
              <a:tblGrid>
                <a:gridCol w="2255838"/>
                <a:gridCol w="2232025"/>
                <a:gridCol w="2520950"/>
              </a:tblGrid>
              <a:tr h="396792">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營 養 標 示</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r>
              <a:tr h="647563">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本包裝含    份</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r>
              <a:tr h="64007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2000" b="1" i="0" u="none" strike="noStrike" cap="none" normalizeH="0" baseline="0" dirty="0" smtClean="0">
                        <a:ln>
                          <a:noFill/>
                        </a:ln>
                        <a:solidFill>
                          <a:schemeClr val="tx1"/>
                        </a:solidFill>
                        <a:effectLst/>
                        <a:latin typeface="Tahoma" pitchFamily="34" charset="0"/>
                        <a:ea typeface="新細明體" pitchFamily="18" charset="-120"/>
                      </a:endParaRP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每份</a:t>
                      </a:r>
                    </a:p>
                  </a:txBody>
                  <a:tcPr marT="45716" marB="4571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a:t>
                      </a:r>
                    </a:p>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或每</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毫升</a:t>
                      </a:r>
                      <a:r>
                        <a:rPr kumimoji="1" lang="en-US" altLang="zh-TW"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熱量 </a:t>
                      </a:r>
                    </a:p>
                  </a:txBody>
                  <a:tcPr marT="45716" marB="4571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大卡 </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大卡 </a:t>
                      </a:r>
                    </a:p>
                  </a:txBody>
                  <a:tcPr marT="45716" marB="4571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蛋白質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飽和脂肪</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反式脂肪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碳水化合物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糖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 </a:t>
                      </a:r>
                    </a:p>
                  </a:txBody>
                  <a:tcPr marT="45716" marB="45716" horzOverflow="overflow">
                    <a:lnL>
                      <a:noFill/>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鈉</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毫克 </a:t>
                      </a:r>
                    </a:p>
                  </a:txBody>
                  <a:tcPr marT="45716" marB="45716" horzOverflow="overflow">
                    <a:lnL>
                      <a:noFill/>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4">
                        <a:lumMod val="20000"/>
                        <a:lumOff val="80000"/>
                      </a:schemeClr>
                    </a:solidFill>
                  </a:tcPr>
                </a:tc>
              </a:tr>
              <a:tr h="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宣稱之營養素含量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公克、毫克或微克 </a:t>
                      </a:r>
                    </a:p>
                  </a:txBody>
                  <a:tcPr marT="45716" marB="45716" horzOverflow="overflow">
                    <a:lnL>
                      <a:noFill/>
                    </a:lnL>
                    <a:lnR>
                      <a:noFill/>
                    </a:lnR>
                    <a:lnT>
                      <a:noFill/>
                    </a:lnT>
                    <a:lnB>
                      <a:noFill/>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4">
                        <a:lumMod val="20000"/>
                        <a:lumOff val="80000"/>
                      </a:schemeClr>
                    </a:solidFill>
                  </a:tcPr>
                </a:tc>
              </a:tr>
              <a:tr h="33527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其他營養素含量 </a:t>
                      </a:r>
                    </a:p>
                  </a:txBody>
                  <a:tcPr marT="45716" marB="45716"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公克、毫克或微克 </a:t>
                      </a: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16" marB="4571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
        <p:nvSpPr>
          <p:cNvPr id="5" name="橢圓 4"/>
          <p:cNvSpPr/>
          <p:nvPr/>
        </p:nvSpPr>
        <p:spPr bwMode="auto">
          <a:xfrm>
            <a:off x="3275856" y="2204864"/>
            <a:ext cx="1872209" cy="4248472"/>
          </a:xfrm>
          <a:prstGeom prst="ellipse">
            <a:avLst/>
          </a:prstGeom>
          <a:noFill/>
          <a:ln w="38100" cap="flat" cmpd="sng" algn="ctr">
            <a:solidFill>
              <a:srgbClr val="7030A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sp>
        <p:nvSpPr>
          <p:cNvPr id="6" name="橢圓 5"/>
          <p:cNvSpPr/>
          <p:nvPr/>
        </p:nvSpPr>
        <p:spPr bwMode="auto">
          <a:xfrm>
            <a:off x="5220072" y="2204864"/>
            <a:ext cx="2880320" cy="4248472"/>
          </a:xfrm>
          <a:prstGeom prst="ellipse">
            <a:avLst/>
          </a:prstGeom>
          <a:noFill/>
          <a:ln w="38100" cap="flat" cmpd="sng" algn="ctr">
            <a:solidFill>
              <a:srgbClr val="7030A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pic>
        <p:nvPicPr>
          <p:cNvPr id="8"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橢圓 8"/>
          <p:cNvSpPr/>
          <p:nvPr/>
        </p:nvSpPr>
        <p:spPr bwMode="auto">
          <a:xfrm>
            <a:off x="2123728" y="1556792"/>
            <a:ext cx="1872209" cy="567680"/>
          </a:xfrm>
          <a:prstGeom prst="ellipse">
            <a:avLst/>
          </a:prstGeom>
          <a:noFill/>
          <a:ln w="38100" cap="flat" cmpd="sng" algn="ctr">
            <a:solidFill>
              <a:srgbClr val="7030A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spTree>
    <p:extLst>
      <p:ext uri="{BB962C8B-B14F-4D97-AF65-F5344CB8AC3E}">
        <p14:creationId xmlns:p14="http://schemas.microsoft.com/office/powerpoint/2010/main" val="863202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CAE1945-B244-4293-B4B0-4273E54290B7}" type="slidenum">
              <a:rPr kumimoji="0" lang="zh-TW" altLang="en-US" sz="1400" smtClean="0">
                <a:solidFill>
                  <a:schemeClr val="bg1"/>
                </a:solidFill>
              </a:rPr>
              <a:pPr>
                <a:spcBef>
                  <a:spcPct val="0"/>
                </a:spcBef>
                <a:buClrTx/>
                <a:buSzTx/>
                <a:buFontTx/>
                <a:buNone/>
              </a:pPr>
              <a:t>24</a:t>
            </a:fld>
            <a:endParaRPr kumimoji="0" lang="en-US" altLang="zh-TW" sz="1400" dirty="0" smtClean="0">
              <a:solidFill>
                <a:schemeClr val="bg1"/>
              </a:solidFill>
            </a:endParaRPr>
          </a:p>
        </p:txBody>
      </p:sp>
      <p:sp>
        <p:nvSpPr>
          <p:cNvPr id="28675" name="Rectangle 2"/>
          <p:cNvSpPr>
            <a:spLocks noGrp="1" noChangeArrowheads="1"/>
          </p:cNvSpPr>
          <p:nvPr>
            <p:ph type="title" idx="4294967295"/>
          </p:nvPr>
        </p:nvSpPr>
        <p:spPr>
          <a:xfrm>
            <a:off x="0" y="333375"/>
            <a:ext cx="8424863" cy="874713"/>
          </a:xfrm>
        </p:spPr>
        <p:txBody>
          <a:bodyPr anchor="ctr"/>
          <a:lstStyle/>
          <a:p>
            <a:pPr algn="ctr" eaLnBrk="1" hangingPunct="1"/>
            <a:r>
              <a:rPr lang="zh-TW" altLang="en-US" sz="3200" dirty="0" smtClean="0">
                <a:solidFill>
                  <a:schemeClr val="tx1"/>
                </a:solidFill>
                <a:ea typeface="標楷體" pitchFamily="65" charset="-120"/>
              </a:rPr>
              <a:t>　</a:t>
            </a:r>
            <a:r>
              <a:rPr kumimoji="1" lang="zh-TW" altLang="en-US" sz="3600" b="1" dirty="0">
                <a:solidFill>
                  <a:srgbClr val="006600"/>
                </a:solidFill>
                <a:ea typeface="標楷體" pitchFamily="65" charset="-120"/>
              </a:rPr>
              <a:t>含量標示之單位</a:t>
            </a:r>
          </a:p>
        </p:txBody>
      </p:sp>
      <p:sp>
        <p:nvSpPr>
          <p:cNvPr id="28676" name="Rectangle 3"/>
          <p:cNvSpPr>
            <a:spLocks noGrp="1" noChangeArrowheads="1"/>
          </p:cNvSpPr>
          <p:nvPr>
            <p:ph type="body" idx="4294967295"/>
          </p:nvPr>
        </p:nvSpPr>
        <p:spPr>
          <a:xfrm>
            <a:off x="611560" y="1700808"/>
            <a:ext cx="8002587" cy="4608512"/>
          </a:xfrm>
        </p:spPr>
        <p:txBody>
          <a:bodyPr>
            <a:normAutofit fontScale="92500" lnSpcReduction="20000"/>
          </a:bodyPr>
          <a:lstStyle/>
          <a:p>
            <a:pPr eaLnBrk="1" hangingPunct="1">
              <a:buSzPct val="80000"/>
            </a:pPr>
            <a:r>
              <a:rPr lang="zh-TW" altLang="en-US" sz="2800" dirty="0" smtClean="0">
                <a:latin typeface="標楷體" pitchFamily="65" charset="-120"/>
                <a:ea typeface="標楷體" pitchFamily="65" charset="-120"/>
              </a:rPr>
              <a:t>固體（半固體）以</a:t>
            </a:r>
            <a:r>
              <a:rPr lang="zh-TW" altLang="en-US" sz="2800" u="sng" dirty="0" smtClean="0">
                <a:latin typeface="標楷體" pitchFamily="65" charset="-120"/>
                <a:ea typeface="標楷體" pitchFamily="65" charset="-120"/>
              </a:rPr>
              <a:t>公克</a:t>
            </a:r>
            <a:r>
              <a:rPr lang="zh-TW" altLang="en-US" sz="2800" dirty="0" smtClean="0">
                <a:latin typeface="標楷體" pitchFamily="65" charset="-120"/>
                <a:ea typeface="標楷體" pitchFamily="65" charset="-120"/>
              </a:rPr>
              <a:t>表示，液體以</a:t>
            </a:r>
            <a:r>
              <a:rPr lang="zh-TW" altLang="en-US" sz="2800" u="sng" dirty="0" smtClean="0">
                <a:latin typeface="標楷體" pitchFamily="65" charset="-120"/>
                <a:ea typeface="標楷體" pitchFamily="65" charset="-120"/>
              </a:rPr>
              <a:t>毫升</a:t>
            </a:r>
            <a:r>
              <a:rPr lang="zh-TW" altLang="en-US" sz="2800" dirty="0" smtClean="0">
                <a:latin typeface="標楷體" pitchFamily="65" charset="-120"/>
                <a:ea typeface="標楷體" pitchFamily="65" charset="-120"/>
              </a:rPr>
              <a:t>標示</a:t>
            </a:r>
            <a:endParaRPr lang="en-US" altLang="zh-TW" sz="2800" dirty="0" smtClean="0">
              <a:latin typeface="標楷體" pitchFamily="65" charset="-120"/>
              <a:ea typeface="標楷體" pitchFamily="65" charset="-120"/>
            </a:endParaRPr>
          </a:p>
          <a:p>
            <a:pPr marL="0" indent="0" eaLnBrk="1" hangingPunct="1">
              <a:buSzPct val="80000"/>
              <a:buNone/>
            </a:pPr>
            <a:endParaRPr lang="en-US" altLang="zh-TW" sz="2800" dirty="0" smtClean="0">
              <a:latin typeface="標楷體" pitchFamily="65" charset="-120"/>
              <a:ea typeface="標楷體" pitchFamily="65" charset="-120"/>
            </a:endParaRPr>
          </a:p>
          <a:p>
            <a:pPr marL="0" indent="0" eaLnBrk="1" hangingPunct="1">
              <a:buSzPct val="80000"/>
              <a:buNone/>
            </a:pPr>
            <a:endParaRPr lang="en-US" altLang="zh-TW" sz="2800" dirty="0" smtClean="0">
              <a:latin typeface="標楷體" pitchFamily="65" charset="-120"/>
              <a:ea typeface="標楷體" pitchFamily="65" charset="-120"/>
            </a:endParaRPr>
          </a:p>
          <a:p>
            <a:pPr marL="0" indent="0" eaLnBrk="1" hangingPunct="1">
              <a:buSzPct val="80000"/>
              <a:buNone/>
            </a:pPr>
            <a:endParaRPr lang="en-US" altLang="zh-TW" sz="2800" dirty="0" smtClean="0">
              <a:latin typeface="標楷體" pitchFamily="65" charset="-120"/>
              <a:ea typeface="標楷體" pitchFamily="65" charset="-120"/>
            </a:endParaRPr>
          </a:p>
          <a:p>
            <a:pPr marL="0" indent="0" eaLnBrk="1" hangingPunct="1">
              <a:buSzPct val="80000"/>
              <a:buNone/>
            </a:pPr>
            <a:endParaRPr lang="en-US" altLang="zh-TW" sz="1500" dirty="0" smtClean="0">
              <a:latin typeface="標楷體" pitchFamily="65" charset="-120"/>
              <a:ea typeface="標楷體" pitchFamily="65" charset="-120"/>
            </a:endParaRPr>
          </a:p>
          <a:p>
            <a:pPr eaLnBrk="1" hangingPunct="1">
              <a:buSzPct val="80000"/>
            </a:pPr>
            <a:r>
              <a:rPr lang="zh-TW" altLang="en-US" sz="2800" dirty="0" smtClean="0">
                <a:latin typeface="標楷體" pitchFamily="65" charset="-120"/>
                <a:ea typeface="標楷體" pitchFamily="65" charset="-120"/>
              </a:rPr>
              <a:t>熱量應以</a:t>
            </a:r>
            <a:r>
              <a:rPr lang="zh-TW" altLang="en-US" sz="2800" u="sng" dirty="0" smtClean="0">
                <a:latin typeface="標楷體" pitchFamily="65" charset="-120"/>
                <a:ea typeface="標楷體" pitchFamily="65" charset="-120"/>
              </a:rPr>
              <a:t>大卡</a:t>
            </a:r>
            <a:r>
              <a:rPr lang="zh-TW" altLang="en-US" sz="2800" dirty="0" smtClean="0">
                <a:latin typeface="標楷體" pitchFamily="65" charset="-120"/>
                <a:ea typeface="標楷體" pitchFamily="65" charset="-120"/>
              </a:rPr>
              <a:t>表示</a:t>
            </a:r>
          </a:p>
          <a:p>
            <a:pPr eaLnBrk="1" hangingPunct="1">
              <a:buSzPct val="80000"/>
            </a:pPr>
            <a:r>
              <a:rPr lang="zh-TW" altLang="en-US" sz="2800" dirty="0" smtClean="0">
                <a:latin typeface="標楷體" pitchFamily="65" charset="-120"/>
                <a:ea typeface="標楷體" pitchFamily="65" charset="-120"/>
              </a:rPr>
              <a:t>蛋白質、脂肪、</a:t>
            </a:r>
            <a:r>
              <a:rPr lang="zh-TW" altLang="en-US" sz="2800" dirty="0">
                <a:latin typeface="標楷體" pitchFamily="65" charset="-120"/>
                <a:ea typeface="標楷體" pitchFamily="65" charset="-120"/>
              </a:rPr>
              <a:t>脂肪酸、</a:t>
            </a:r>
            <a:r>
              <a:rPr lang="zh-TW" altLang="en-US" sz="2800" dirty="0" smtClean="0">
                <a:latin typeface="標楷體" pitchFamily="65" charset="-120"/>
                <a:ea typeface="標楷體" pitchFamily="65" charset="-120"/>
              </a:rPr>
              <a:t>碳水化合物、</a:t>
            </a:r>
            <a:r>
              <a:rPr lang="zh-TW" altLang="en-US" sz="2800" b="1" dirty="0" smtClean="0">
                <a:solidFill>
                  <a:srgbClr val="0000FF"/>
                </a:solidFill>
                <a:latin typeface="標楷體" pitchFamily="65" charset="-120"/>
                <a:ea typeface="標楷體" pitchFamily="65" charset="-120"/>
              </a:rPr>
              <a:t>糖及膳食纖維</a:t>
            </a:r>
            <a:r>
              <a:rPr lang="zh-TW" altLang="en-US" sz="2800" dirty="0" smtClean="0">
                <a:latin typeface="標楷體" pitchFamily="65" charset="-120"/>
                <a:ea typeface="標楷體" pitchFamily="65" charset="-120"/>
              </a:rPr>
              <a:t>應以</a:t>
            </a:r>
            <a:r>
              <a:rPr lang="zh-TW" altLang="en-US" sz="2800" b="1" dirty="0" smtClean="0">
                <a:solidFill>
                  <a:srgbClr val="0000FF"/>
                </a:solidFill>
                <a:latin typeface="標楷體" pitchFamily="65" charset="-120"/>
                <a:ea typeface="標楷體" pitchFamily="65" charset="-120"/>
              </a:rPr>
              <a:t>公克</a:t>
            </a:r>
            <a:r>
              <a:rPr lang="zh-TW" altLang="en-US" sz="2800" dirty="0" smtClean="0">
                <a:latin typeface="標楷體" pitchFamily="65" charset="-120"/>
                <a:ea typeface="標楷體" pitchFamily="65" charset="-120"/>
              </a:rPr>
              <a:t>表示</a:t>
            </a:r>
            <a:endParaRPr lang="en-US" altLang="zh-TW" sz="2800" dirty="0" smtClean="0">
              <a:latin typeface="標楷體" pitchFamily="65" charset="-120"/>
              <a:ea typeface="標楷體" pitchFamily="65" charset="-120"/>
            </a:endParaRPr>
          </a:p>
          <a:p>
            <a:pPr eaLnBrk="1" hangingPunct="1">
              <a:buSzPct val="80000"/>
            </a:pPr>
            <a:r>
              <a:rPr lang="zh-TW" altLang="en-US" sz="2800" dirty="0" smtClean="0">
                <a:latin typeface="標楷體" pitchFamily="65" charset="-120"/>
                <a:ea typeface="標楷體" pitchFamily="65" charset="-120"/>
              </a:rPr>
              <a:t>鈉、</a:t>
            </a:r>
            <a:r>
              <a:rPr lang="zh-TW" altLang="en-US" sz="2800" b="1" dirty="0" smtClean="0">
                <a:solidFill>
                  <a:srgbClr val="0000FF"/>
                </a:solidFill>
                <a:latin typeface="標楷體" pitchFamily="65" charset="-120"/>
                <a:ea typeface="標楷體" pitchFamily="65" charset="-120"/>
              </a:rPr>
              <a:t>膽固醇、胺基酸</a:t>
            </a:r>
            <a:r>
              <a:rPr lang="zh-TW" altLang="en-US" sz="2800" dirty="0" smtClean="0">
                <a:latin typeface="標楷體" pitchFamily="65" charset="-120"/>
                <a:ea typeface="標楷體" pitchFamily="65" charset="-120"/>
              </a:rPr>
              <a:t>應以</a:t>
            </a:r>
            <a:r>
              <a:rPr lang="zh-TW" altLang="en-US" sz="2800" b="1" dirty="0" smtClean="0">
                <a:solidFill>
                  <a:srgbClr val="0000FF"/>
                </a:solidFill>
                <a:latin typeface="標楷體" pitchFamily="65" charset="-120"/>
                <a:ea typeface="標楷體" pitchFamily="65" charset="-120"/>
              </a:rPr>
              <a:t>毫克</a:t>
            </a:r>
            <a:r>
              <a:rPr lang="zh-TW" altLang="en-US" sz="2800" dirty="0" smtClean="0">
                <a:latin typeface="標楷體" pitchFamily="65" charset="-120"/>
                <a:ea typeface="標楷體" pitchFamily="65" charset="-120"/>
              </a:rPr>
              <a:t>表示</a:t>
            </a:r>
          </a:p>
          <a:p>
            <a:pPr>
              <a:buSzPct val="80000"/>
            </a:pPr>
            <a:r>
              <a:rPr lang="zh-TW" altLang="en-US" sz="2800" dirty="0" smtClean="0">
                <a:latin typeface="標楷體" pitchFamily="65" charset="-120"/>
                <a:ea typeface="標楷體" pitchFamily="65" charset="-120"/>
              </a:rPr>
              <a:t>維生素、礦物質之單位標示</a:t>
            </a:r>
            <a:r>
              <a:rPr lang="zh-TW" altLang="en-US" sz="2800" b="1" u="sng" dirty="0" smtClean="0">
                <a:solidFill>
                  <a:srgbClr val="FF0000"/>
                </a:solidFill>
                <a:latin typeface="標楷體" pitchFamily="65" charset="-120"/>
                <a:ea typeface="標楷體" pitchFamily="65" charset="-120"/>
              </a:rPr>
              <a:t>應以附表二</a:t>
            </a:r>
            <a:r>
              <a:rPr lang="zh-TW" altLang="en-US" sz="2800" b="1" dirty="0">
                <a:solidFill>
                  <a:srgbClr val="FF0000"/>
                </a:solidFill>
                <a:latin typeface="標楷體" panose="03000509000000000000" pitchFamily="65" charset="-120"/>
                <a:ea typeface="標楷體" panose="03000509000000000000" pitchFamily="65" charset="-120"/>
              </a:rPr>
              <a:t>每日熱量及各項營養素攝取參考值</a:t>
            </a:r>
            <a:r>
              <a:rPr lang="en-US" altLang="zh-TW" sz="2800" b="1" dirty="0" smtClean="0">
                <a:solidFill>
                  <a:srgbClr val="FF0000"/>
                </a:solidFill>
                <a:latin typeface="Calibri" panose="020F0502020204030204" pitchFamily="34" charset="0"/>
                <a:ea typeface="標楷體" panose="03000509000000000000" pitchFamily="65" charset="-120"/>
              </a:rPr>
              <a:t>(P.27~29)</a:t>
            </a:r>
            <a:r>
              <a:rPr lang="zh-TW" altLang="en-US" sz="2800" dirty="0" smtClean="0">
                <a:latin typeface="標楷體" pitchFamily="65" charset="-120"/>
                <a:ea typeface="標楷體" pitchFamily="65" charset="-120"/>
              </a:rPr>
              <a:t>規定辦理 </a:t>
            </a:r>
            <a:endParaRPr lang="en-US" altLang="zh-TW" sz="2800" dirty="0" smtClean="0">
              <a:latin typeface="標楷體" pitchFamily="65" charset="-120"/>
              <a:ea typeface="標楷體" pitchFamily="65" charset="-120"/>
            </a:endParaRPr>
          </a:p>
          <a:p>
            <a:pPr>
              <a:buSzPct val="80000"/>
            </a:pPr>
            <a:r>
              <a:rPr lang="zh-TW" altLang="en-US" sz="2800" dirty="0" smtClean="0">
                <a:latin typeface="標楷體" pitchFamily="65" charset="-120"/>
                <a:ea typeface="標楷體" pitchFamily="65" charset="-120"/>
              </a:rPr>
              <a:t>其他營養素以</a:t>
            </a:r>
            <a:r>
              <a:rPr lang="zh-TW" altLang="en-US" sz="2800" b="1" u="sng" dirty="0" smtClean="0">
                <a:solidFill>
                  <a:srgbClr val="FF0000"/>
                </a:solidFill>
                <a:latin typeface="標楷體" pitchFamily="65" charset="-120"/>
                <a:ea typeface="標楷體" pitchFamily="65" charset="-120"/>
              </a:rPr>
              <a:t>通用單位</a:t>
            </a:r>
            <a:r>
              <a:rPr lang="zh-TW" altLang="en-US" sz="2800" dirty="0" smtClean="0">
                <a:latin typeface="標楷體" pitchFamily="65" charset="-120"/>
                <a:ea typeface="標楷體" pitchFamily="65" charset="-120"/>
              </a:rPr>
              <a:t>標示</a:t>
            </a:r>
          </a:p>
        </p:txBody>
      </p:sp>
      <p:pic>
        <p:nvPicPr>
          <p:cNvPr id="11266" name="Picture 2" descr="http://w.mtwebcenters.com.tw/static/ecommerce/97/97936/media/catalog/product/cache/1/image/5e06319eda06f020e43594a9c230972d/f/i/file_16.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47" r="34327"/>
          <a:stretch/>
        </p:blipFill>
        <p:spPr bwMode="auto">
          <a:xfrm>
            <a:off x="6588224" y="2245152"/>
            <a:ext cx="39548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savesafe.com.tw/ProdImg/1007/908/00/1007908_00_main.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3465" y="2245152"/>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ebyp.url.com.tw/public/corp/jec1djox/images/logo_4e45002aec348570fcfba97f526503d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9912" y="2383227"/>
            <a:ext cx="1296144" cy="9721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fda_logo"/>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mag.udn.com/magimages/41/PROJ_ARTICLE/287_2367/f_77924_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4236" t="6054" r="4722" b="8581"/>
          <a:stretch/>
        </p:blipFill>
        <p:spPr bwMode="auto">
          <a:xfrm>
            <a:off x="7308304" y="2178105"/>
            <a:ext cx="829841" cy="126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01158"/>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內容版面配置區 5"/>
          <p:cNvSpPr>
            <a:spLocks noGrp="1"/>
          </p:cNvSpPr>
          <p:nvPr>
            <p:ph idx="1"/>
          </p:nvPr>
        </p:nvSpPr>
        <p:spPr>
          <a:xfrm>
            <a:off x="755576" y="1412777"/>
            <a:ext cx="7423150" cy="3024336"/>
          </a:xfrm>
        </p:spPr>
        <p:txBody>
          <a:bodyPr/>
          <a:lstStyle/>
          <a:p>
            <a:r>
              <a:rPr lang="zh-TW" altLang="zh-TW" sz="2800" dirty="0" smtClean="0">
                <a:latin typeface="Calibri" pitchFamily="34" charset="0"/>
                <a:ea typeface="標楷體" pitchFamily="65" charset="-120"/>
              </a:rPr>
              <a:t>需經復水之食品，如</a:t>
            </a:r>
            <a:r>
              <a:rPr lang="zh-TW" altLang="zh-TW" sz="2800" dirty="0" smtClean="0">
                <a:solidFill>
                  <a:srgbClr val="FF0000"/>
                </a:solidFill>
                <a:latin typeface="Calibri" pitchFamily="34" charset="0"/>
                <a:ea typeface="標楷體" pitchFamily="65" charset="-120"/>
              </a:rPr>
              <a:t>有營養宣稱</a:t>
            </a:r>
            <a:r>
              <a:rPr lang="zh-TW" altLang="zh-TW" sz="2800" dirty="0" smtClean="0">
                <a:latin typeface="Calibri" pitchFamily="34" charset="0"/>
                <a:ea typeface="標楷體" pitchFamily="65" charset="-120"/>
              </a:rPr>
              <a:t>，且其宣稱基準以復水後之營養素含量計算時，應以復水後為標示基準；</a:t>
            </a:r>
            <a:endParaRPr lang="en-US" altLang="zh-TW" sz="2800" dirty="0" smtClean="0">
              <a:latin typeface="Calibri" pitchFamily="34" charset="0"/>
              <a:ea typeface="標楷體" pitchFamily="65" charset="-120"/>
            </a:endParaRPr>
          </a:p>
          <a:p>
            <a:pPr marL="0" indent="0">
              <a:buFont typeface="Wingdings" pitchFamily="2" charset="2"/>
              <a:buNone/>
            </a:pPr>
            <a:endParaRPr lang="en-US" altLang="zh-TW" sz="1200" dirty="0" smtClean="0">
              <a:latin typeface="Calibri" pitchFamily="34" charset="0"/>
              <a:ea typeface="標楷體" pitchFamily="65" charset="-120"/>
            </a:endParaRPr>
          </a:p>
          <a:p>
            <a:r>
              <a:rPr lang="zh-TW" altLang="zh-TW" sz="2800" dirty="0" smtClean="0">
                <a:latin typeface="Calibri" pitchFamily="34" charset="0"/>
                <a:ea typeface="標楷體" pitchFamily="65" charset="-120"/>
              </a:rPr>
              <a:t>如</a:t>
            </a:r>
            <a:r>
              <a:rPr lang="zh-TW" altLang="zh-TW" sz="2800" dirty="0" smtClean="0">
                <a:solidFill>
                  <a:srgbClr val="FF0000"/>
                </a:solidFill>
                <a:latin typeface="Calibri" pitchFamily="34" charset="0"/>
                <a:ea typeface="標楷體" pitchFamily="65" charset="-120"/>
              </a:rPr>
              <a:t>未營養宣稱</a:t>
            </a:r>
            <a:r>
              <a:rPr lang="zh-TW" altLang="zh-TW" sz="2800" dirty="0" smtClean="0">
                <a:latin typeface="Calibri" pitchFamily="34" charset="0"/>
                <a:ea typeface="標楷體" pitchFamily="65" charset="-120"/>
              </a:rPr>
              <a:t>，得以復水前或後為標示基準</a:t>
            </a:r>
            <a:r>
              <a:rPr lang="zh-TW" altLang="en-US" sz="2800" dirty="0" smtClean="0">
                <a:latin typeface="Calibri" pitchFamily="34" charset="0"/>
                <a:ea typeface="標楷體" pitchFamily="65" charset="-120"/>
              </a:rPr>
              <a:t>。</a:t>
            </a:r>
            <a:endParaRPr lang="en-US" altLang="zh-TW" sz="2800" dirty="0" smtClean="0">
              <a:latin typeface="Calibri" pitchFamily="34" charset="0"/>
              <a:ea typeface="標楷體" pitchFamily="65" charset="-120"/>
            </a:endParaRPr>
          </a:p>
          <a:p>
            <a:pPr marL="0" indent="0">
              <a:buFont typeface="Wingdings" pitchFamily="2" charset="2"/>
              <a:buNone/>
            </a:pPr>
            <a:endParaRPr lang="en-US" altLang="zh-TW" sz="1400" dirty="0" smtClean="0">
              <a:latin typeface="Calibri" pitchFamily="34" charset="0"/>
              <a:ea typeface="標楷體" pitchFamily="65" charset="-120"/>
            </a:endParaRPr>
          </a:p>
          <a:p>
            <a:r>
              <a:rPr lang="zh-TW" altLang="zh-TW" sz="2800" dirty="0" smtClean="0">
                <a:latin typeface="Calibri" pitchFamily="34" charset="0"/>
                <a:ea typeface="標楷體" pitchFamily="65" charset="-120"/>
              </a:rPr>
              <a:t>其沖泡方式應於營養標示格式下方註明。</a:t>
            </a:r>
            <a:endParaRPr lang="en-US" altLang="zh-TW" sz="2800" dirty="0" smtClean="0">
              <a:latin typeface="Calibri" pitchFamily="34" charset="0"/>
              <a:ea typeface="標楷體" pitchFamily="65" charset="-120"/>
            </a:endParaRPr>
          </a:p>
          <a:p>
            <a:pPr marL="0" indent="0">
              <a:buFont typeface="Wingdings" pitchFamily="2" charset="2"/>
              <a:buNone/>
            </a:pPr>
            <a:endParaRPr lang="en-US" altLang="zh-TW" sz="2800" dirty="0" smtClean="0">
              <a:latin typeface="Calibri" pitchFamily="34" charset="0"/>
              <a:ea typeface="標楷體" pitchFamily="65" charset="-120"/>
            </a:endParaRPr>
          </a:p>
        </p:txBody>
      </p:sp>
      <p:sp>
        <p:nvSpPr>
          <p:cNvPr id="2" name="投影片編號版面配置區 1"/>
          <p:cNvSpPr>
            <a:spLocks noGrp="1"/>
          </p:cNvSpPr>
          <p:nvPr>
            <p:ph type="sldNum" sz="quarter" idx="4294967295"/>
          </p:nvPr>
        </p:nvSpPr>
        <p:spPr>
          <a:xfrm>
            <a:off x="6781800" y="6021388"/>
            <a:ext cx="1905000" cy="457200"/>
          </a:xfrm>
          <a:prstGeom prst="rect">
            <a:avLst/>
          </a:prstGeom>
        </p:spPr>
        <p:txBody>
          <a:bodyPr/>
          <a:lstStyle/>
          <a:p>
            <a:pPr>
              <a:defRPr/>
            </a:pPr>
            <a:fld id="{D1FE11E1-63AC-4F83-AE0A-0DE303F1E92D}" type="slidenum">
              <a:rPr lang="zh-TW" altLang="en-US" smtClean="0"/>
              <a:pPr>
                <a:defRPr/>
              </a:pPr>
              <a:t>25</a:t>
            </a:fld>
            <a:endParaRPr lang="en-US" altLang="zh-TW" dirty="0"/>
          </a:p>
        </p:txBody>
      </p:sp>
      <p:sp>
        <p:nvSpPr>
          <p:cNvPr id="31748" name="Rectangle 2"/>
          <p:cNvSpPr>
            <a:spLocks noGrp="1" noChangeArrowheads="1"/>
          </p:cNvSpPr>
          <p:nvPr>
            <p:ph type="title" idx="4294967295"/>
          </p:nvPr>
        </p:nvSpPr>
        <p:spPr>
          <a:xfrm>
            <a:off x="467544" y="188640"/>
            <a:ext cx="7467600" cy="114300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normAutofit/>
          </a:bodyPr>
          <a:lstStyle/>
          <a:p>
            <a:pPr algn="ctr" eaLnBrk="1" hangingPunct="1"/>
            <a:r>
              <a:rPr lang="zh-TW" altLang="en-US" sz="3200" b="1" dirty="0" smtClean="0">
                <a:solidFill>
                  <a:srgbClr val="006600"/>
                </a:solidFill>
                <a:ea typeface="標楷體" pitchFamily="65" charset="-120"/>
              </a:rPr>
              <a:t>營養標示之單位</a:t>
            </a:r>
          </a:p>
        </p:txBody>
      </p:sp>
      <p:pic>
        <p:nvPicPr>
          <p:cNvPr id="23554" name="Picture 2" descr="http://www.linfuzhen.com/content/uploads/img/goodsDetail/09/itemDetail_14.pn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552" t="5101" r="27756" b="3711"/>
          <a:stretch/>
        </p:blipFill>
        <p:spPr bwMode="auto">
          <a:xfrm>
            <a:off x="1259632" y="4668118"/>
            <a:ext cx="885665" cy="1651645"/>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encrypted-tbn1.gstatic.com/images?q=tbn:ANd9GcRVVX7fGHNuCTkU5L1kw7o6qF6zTJ2O9NeBYMk8Q1m0cK_Iuuyz">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735587"/>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i05.c.aliimg.com/img/ibank/2012/790/383/486383097_1232594708.220x22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4826569"/>
            <a:ext cx="1446212" cy="1466206"/>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www.nature-time.com/product/image/pics/%E5%A4%9A%E6%A6%96%E5%A5%B6%E5%B0%8F%E6%B5%A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4128" y="4627885"/>
            <a:ext cx="1732109" cy="1732110"/>
          </a:xfrm>
          <a:prstGeom prst="rect">
            <a:avLst/>
          </a:prstGeom>
          <a:noFill/>
          <a:extLst>
            <a:ext uri="{909E8E84-426E-40DD-AFC4-6F175D3DCCD1}">
              <a14:hiddenFill xmlns:a14="http://schemas.microsoft.com/office/drawing/2010/main">
                <a:solidFill>
                  <a:srgbClr val="FFFFFF"/>
                </a:solidFill>
              </a14:hiddenFill>
            </a:ext>
          </a:extLst>
        </p:spPr>
      </p:pic>
      <p:sp>
        <p:nvSpPr>
          <p:cNvPr id="9" name="投影片編號版面配置區 3"/>
          <p:cNvSpPr>
            <a:spLocks noGrp="1"/>
          </p:cNvSpPr>
          <p:nvPr>
            <p:ph type="sldNum" sz="quarter" idx="15"/>
          </p:nvPr>
        </p:nvSpPr>
        <p:spPr>
          <a:xfrm>
            <a:off x="8129016" y="5734050"/>
            <a:ext cx="609600" cy="521208"/>
          </a:xfr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25</a:t>
            </a:fld>
            <a:endParaRPr kumimoji="0" lang="en-US" altLang="zh-TW" sz="1400" dirty="0" smtClean="0">
              <a:solidFill>
                <a:schemeClr val="bg1"/>
              </a:solidFill>
            </a:endParaRPr>
          </a:p>
        </p:txBody>
      </p:sp>
      <p:pic>
        <p:nvPicPr>
          <p:cNvPr id="10" name="Picture 7" descr="fda_logo"/>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696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2386BAB-030F-45DD-B2B8-93CDE7C8D50C}" type="slidenum">
              <a:rPr lang="zh-TW" altLang="en-US" smtClean="0"/>
              <a:pPr>
                <a:defRPr/>
              </a:pPr>
              <a:t>26</a:t>
            </a:fld>
            <a:endParaRPr lang="en-US" altLang="zh-TW"/>
          </a:p>
        </p:txBody>
      </p:sp>
      <p:sp>
        <p:nvSpPr>
          <p:cNvPr id="6" name="標題 1"/>
          <p:cNvSpPr txBox="1">
            <a:spLocks/>
          </p:cNvSpPr>
          <p:nvPr/>
        </p:nvSpPr>
        <p:spPr>
          <a:xfrm>
            <a:off x="395536" y="202630"/>
            <a:ext cx="8229600" cy="778098"/>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pPr>
            <a:r>
              <a:rPr lang="zh-TW" altLang="en-US" b="1" dirty="0" smtClean="0">
                <a:solidFill>
                  <a:srgbClr val="006600"/>
                </a:solidFill>
                <a:ea typeface="標楷體" pitchFamily="65" charset="-120"/>
              </a:rPr>
              <a:t>標示之內容介紹</a:t>
            </a:r>
            <a:endParaRPr lang="zh-TW" altLang="en-US" b="1" dirty="0">
              <a:solidFill>
                <a:srgbClr val="006600"/>
              </a:solidFill>
              <a:ea typeface="標楷體" pitchFamily="65" charset="-120"/>
            </a:endParaRPr>
          </a:p>
        </p:txBody>
      </p:sp>
      <p:graphicFrame>
        <p:nvGraphicFramePr>
          <p:cNvPr id="7" name="內容版面配置區 4"/>
          <p:cNvGraphicFramePr>
            <a:graphicFrameLocks/>
          </p:cNvGraphicFramePr>
          <p:nvPr>
            <p:extLst>
              <p:ext uri="{D42A27DB-BD31-4B8C-83A1-F6EECF244321}">
                <p14:modId xmlns:p14="http://schemas.microsoft.com/office/powerpoint/2010/main" val="3469465624"/>
              </p:ext>
            </p:extLst>
          </p:nvPr>
        </p:nvGraphicFramePr>
        <p:xfrm>
          <a:off x="1403648" y="908720"/>
          <a:ext cx="6192688" cy="4759286"/>
        </p:xfrm>
        <a:graphic>
          <a:graphicData uri="http://schemas.openxmlformats.org/drawingml/2006/table">
            <a:tbl>
              <a:tblPr firstRow="1" bandRow="1">
                <a:tableStyleId>{2D5ABB26-0587-4C30-8999-92F81FD0307C}</a:tableStyleId>
              </a:tblPr>
              <a:tblGrid>
                <a:gridCol w="2088231"/>
                <a:gridCol w="2048167"/>
                <a:gridCol w="2056290"/>
              </a:tblGrid>
              <a:tr h="347725">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營 養 標 示</a:t>
                      </a:r>
                    </a:p>
                  </a:txBody>
                  <a:tcPr marL="91442" marR="91442"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r>
              <a:tr h="556382">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本包裝含    份</a:t>
                      </a:r>
                    </a:p>
                  </a:txBody>
                  <a:tcPr marL="91442" marR="91442"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42" marR="91442" marT="45701" marB="45701"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每份</a:t>
                      </a:r>
                    </a:p>
                  </a:txBody>
                  <a:tcPr marL="91442" marR="91442" marT="45701" marB="45701"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每日參考值百分比</a:t>
                      </a:r>
                    </a:p>
                  </a:txBody>
                  <a:tcPr marL="91442" marR="91442" marT="45701" marB="45701"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熱量 </a:t>
                      </a:r>
                    </a:p>
                  </a:txBody>
                  <a:tcPr marL="91442" marR="91442" marT="45701" marB="45701"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大卡 </a:t>
                      </a:r>
                    </a:p>
                  </a:txBody>
                  <a:tcPr marL="91442" marR="91442" marT="45701" marB="45701" horzOverflow="overflow">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a:t>
                      </a:r>
                    </a:p>
                  </a:txBody>
                  <a:tcPr marL="91442" marR="91442" marT="45701" marB="45701"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20000"/>
                        <a:lumOff val="80000"/>
                      </a:schemeClr>
                    </a:solidFill>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蛋白質 </a:t>
                      </a:r>
                    </a:p>
                  </a:txBody>
                  <a:tcPr marL="91442" marR="91442" marT="45701" marB="45701" horzOverflow="overflow">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公克 </a:t>
                      </a:r>
                    </a:p>
                  </a:txBody>
                  <a:tcPr marL="91442" marR="91442" marT="45701" marB="45701" horzOverflow="overflow">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a:t>
                      </a:r>
                    </a:p>
                  </a:txBody>
                  <a:tcPr marL="91442" marR="91442" marT="45701" marB="45701" anchor="ctr" horzOverflow="overflow">
                    <a:lnR w="12700" cap="flat" cmpd="sng" algn="ctr">
                      <a:solidFill>
                        <a:schemeClr val="tx1"/>
                      </a:solidFill>
                      <a:prstDash val="solid"/>
                      <a:round/>
                      <a:headEnd type="none" w="med" len="med"/>
                      <a:tailEnd type="none" w="med" len="med"/>
                    </a:lnR>
                    <a:solidFill>
                      <a:schemeClr val="accent4">
                        <a:lumMod val="20000"/>
                        <a:lumOff val="80000"/>
                      </a:schemeClr>
                    </a:solidFill>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脂肪 </a:t>
                      </a:r>
                    </a:p>
                  </a:txBody>
                  <a:tcPr marL="91442" marR="91442" marT="45701" marB="45701" horzOverflow="overflow">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公克 </a:t>
                      </a:r>
                    </a:p>
                  </a:txBody>
                  <a:tcPr marL="91442" marR="91442" marT="45701" marB="45701" horzOverflow="overflow">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a:t>
                      </a:r>
                    </a:p>
                  </a:txBody>
                  <a:tcPr marL="91442" marR="91442" marT="45701" marB="45701" anchor="ctr" horzOverflow="overflow">
                    <a:lnR w="12700" cap="flat" cmpd="sng" algn="ctr">
                      <a:solidFill>
                        <a:schemeClr val="tx1"/>
                      </a:solidFill>
                      <a:prstDash val="solid"/>
                      <a:round/>
                      <a:headEnd type="none" w="med" len="med"/>
                      <a:tailEnd type="none" w="med" len="med"/>
                    </a:lnR>
                    <a:solidFill>
                      <a:schemeClr val="accent4">
                        <a:lumMod val="20000"/>
                        <a:lumOff val="80000"/>
                      </a:schemeClr>
                    </a:solidFill>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飽和脂肪</a:t>
                      </a:r>
                    </a:p>
                  </a:txBody>
                  <a:tcPr marL="91442" marR="91442" marT="45701" marB="45701" horzOverflow="overflow">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公克 </a:t>
                      </a:r>
                    </a:p>
                  </a:txBody>
                  <a:tcPr marL="91442" marR="91442" marT="45701" marB="45701" horzOverflow="overflow">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a:t>
                      </a:r>
                    </a:p>
                  </a:txBody>
                  <a:tcPr marL="91442" marR="91442" marT="45701" marB="45701" anchor="ctr" horzOverflow="overflow">
                    <a:lnR w="12700" cap="flat" cmpd="sng" algn="ctr">
                      <a:solidFill>
                        <a:schemeClr val="tx1"/>
                      </a:solidFill>
                      <a:prstDash val="solid"/>
                      <a:round/>
                      <a:headEnd type="none" w="med" len="med"/>
                      <a:tailEnd type="none" w="med" len="med"/>
                    </a:lnR>
                    <a:solidFill>
                      <a:schemeClr val="accent4">
                        <a:lumMod val="20000"/>
                        <a:lumOff val="80000"/>
                      </a:schemeClr>
                    </a:solidFill>
                  </a:tcPr>
                </a:tc>
              </a:tr>
              <a:tr h="381986">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反式脂肪</a:t>
                      </a:r>
                      <a:endParaRPr kumimoji="1" lang="en-US" altLang="zh-TW"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42" marR="91442" marT="45701" marB="45701" horzOverflow="overflow">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公克</a:t>
                      </a:r>
                      <a:endParaRPr kumimoji="1" lang="en-US" altLang="zh-TW"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42" marR="91442" marT="45701" marB="45701" horzOverflow="overflow">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a:t>
                      </a:r>
                      <a:endPar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endParaRPr>
                    </a:p>
                  </a:txBody>
                  <a:tcPr marL="91442" marR="91442" marT="45701" marB="45701" horzOverflow="overflow">
                    <a:lnR w="12700" cap="flat" cmpd="sng" algn="ctr">
                      <a:solidFill>
                        <a:schemeClr val="tx1"/>
                      </a:solidFill>
                      <a:prstDash val="solid"/>
                      <a:round/>
                      <a:headEnd type="none" w="med" len="med"/>
                      <a:tailEnd type="none" w="med" len="med"/>
                    </a:lnR>
                    <a:solidFill>
                      <a:schemeClr val="accent4">
                        <a:lumMod val="20000"/>
                        <a:lumOff val="80000"/>
                      </a:schemeClr>
                    </a:solidFill>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碳水化合物 </a:t>
                      </a:r>
                    </a:p>
                  </a:txBody>
                  <a:tcPr marL="91442" marR="91442" marT="45701" marB="45701" horzOverflow="overflow">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公克 </a:t>
                      </a:r>
                    </a:p>
                  </a:txBody>
                  <a:tcPr marL="91442" marR="91442" marT="45701" marB="45701" horzOverflow="overflow">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a:t>
                      </a:r>
                    </a:p>
                  </a:txBody>
                  <a:tcPr marL="91442" marR="91442" marT="45701" marB="45701" horzOverflow="overflow">
                    <a:lnR w="12700" cap="flat" cmpd="sng" algn="ctr">
                      <a:solidFill>
                        <a:schemeClr val="tx1"/>
                      </a:solidFill>
                      <a:prstDash val="solid"/>
                      <a:round/>
                      <a:headEnd type="none" w="med" len="med"/>
                      <a:tailEnd type="none" w="med" len="med"/>
                    </a:lnR>
                    <a:solidFill>
                      <a:schemeClr val="accent4">
                        <a:lumMod val="20000"/>
                        <a:lumOff val="80000"/>
                      </a:schemeClr>
                    </a:solidFill>
                  </a:tcPr>
                </a:tc>
              </a:tr>
              <a:tr h="38179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1" lang="zh-TW" altLang="en-US" sz="1800" b="1" i="0" u="none" strike="noStrike" cap="none" normalizeH="0" baseline="0" dirty="0" smtClean="0">
                          <a:ln>
                            <a:noFill/>
                          </a:ln>
                          <a:solidFill>
                            <a:srgbClr val="006600"/>
                          </a:solidFill>
                          <a:effectLst/>
                          <a:latin typeface="標楷體" panose="03000509000000000000" pitchFamily="65" charset="-120"/>
                          <a:ea typeface="標楷體" panose="03000509000000000000" pitchFamily="65" charset="-120"/>
                        </a:rPr>
                        <a:t>糖</a:t>
                      </a:r>
                      <a:endParaRPr kumimoji="1" lang="en-US" altLang="zh-TW" sz="1800" b="1" i="0" u="none" strike="noStrike" cap="none" normalizeH="0" baseline="0" dirty="0" smtClean="0">
                        <a:ln>
                          <a:noFill/>
                        </a:ln>
                        <a:solidFill>
                          <a:srgbClr val="006600"/>
                        </a:solidFill>
                        <a:effectLst/>
                        <a:latin typeface="標楷體" panose="03000509000000000000" pitchFamily="65" charset="-120"/>
                        <a:ea typeface="標楷體" panose="03000509000000000000" pitchFamily="65" charset="-120"/>
                      </a:endParaRPr>
                    </a:p>
                  </a:txBody>
                  <a:tcPr marL="91442" marR="91442" marT="45701" marB="45701" horzOverflow="overflow">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公克</a:t>
                      </a:r>
                      <a:endParaRPr kumimoji="1" lang="en-US" altLang="zh-TW"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42" marR="91442" marT="45701" marB="45701" horzOverflow="overflow">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a:t>
                      </a:r>
                      <a:endPar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endParaRPr>
                    </a:p>
                  </a:txBody>
                  <a:tcPr marL="91442" marR="91442" marT="45701" marB="45701" horzOverflow="overflow">
                    <a:lnR w="12700" cap="flat" cmpd="sng" algn="ctr">
                      <a:solidFill>
                        <a:schemeClr val="tx1"/>
                      </a:solidFill>
                      <a:prstDash val="solid"/>
                      <a:round/>
                      <a:headEnd type="none" w="med" len="med"/>
                      <a:tailEnd type="none" w="med" len="med"/>
                    </a:lnR>
                    <a:solidFill>
                      <a:schemeClr val="accent4">
                        <a:lumMod val="20000"/>
                        <a:lumOff val="80000"/>
                      </a:schemeClr>
                    </a:solidFill>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鈉</a:t>
                      </a:r>
                    </a:p>
                  </a:txBody>
                  <a:tcPr marL="91442" marR="91442" marT="45701" marB="45701" horzOverflow="overflow">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毫克 </a:t>
                      </a:r>
                    </a:p>
                  </a:txBody>
                  <a:tcPr marL="91442" marR="91442" marT="45701" marB="45701" horzOverflow="overflow">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 </a:t>
                      </a:r>
                    </a:p>
                  </a:txBody>
                  <a:tcPr marL="91442" marR="91442" marT="45701" marB="45701" horzOverflow="overflow">
                    <a:lnR w="12700" cap="flat" cmpd="sng" algn="ctr">
                      <a:solidFill>
                        <a:schemeClr val="tx1"/>
                      </a:solidFill>
                      <a:prstDash val="solid"/>
                      <a:round/>
                      <a:headEnd type="none" w="med" len="med"/>
                      <a:tailEnd type="none" w="med" len="med"/>
                    </a:lnR>
                    <a:solidFill>
                      <a:schemeClr val="accent4">
                        <a:lumMod val="20000"/>
                        <a:lumOff val="80000"/>
                      </a:schemeClr>
                    </a:solidFill>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宣稱之營養素含量 </a:t>
                      </a:r>
                    </a:p>
                  </a:txBody>
                  <a:tcPr marL="91442" marR="91442" marT="45701" marB="45701" horzOverflow="overflow">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公克、毫克或微克 </a:t>
                      </a:r>
                    </a:p>
                  </a:txBody>
                  <a:tcPr marL="91442" marR="91442" marT="45701" marB="45701" horzOverflow="overflow">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a:t>
                      </a: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或＊</a:t>
                      </a:r>
                    </a:p>
                  </a:txBody>
                  <a:tcPr marL="91442" marR="91442" marT="45701" marB="45701" horzOverflow="overflow">
                    <a:lnR w="12700" cap="flat" cmpd="sng" algn="ctr">
                      <a:solidFill>
                        <a:schemeClr val="tx1"/>
                      </a:solidFill>
                      <a:prstDash val="solid"/>
                      <a:round/>
                      <a:headEnd type="none" w="med" len="med"/>
                      <a:tailEnd type="none" w="med" len="med"/>
                    </a:lnR>
                    <a:solidFill>
                      <a:schemeClr val="accent4">
                        <a:lumMod val="20000"/>
                        <a:lumOff val="80000"/>
                      </a:schemeClr>
                    </a:solidFill>
                  </a:tcPr>
                </a:tc>
              </a:tr>
              <a:tr h="32164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其他營養素含量 </a:t>
                      </a:r>
                    </a:p>
                  </a:txBody>
                  <a:tcPr marL="91442" marR="91442" marT="45701" marB="4570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公克、毫克或微克 </a:t>
                      </a:r>
                    </a:p>
                  </a:txBody>
                  <a:tcPr marL="91442" marR="91442" marT="45701" marB="45701" horzOverflow="overflow">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a:t>
                      </a:r>
                      <a:r>
                        <a:rPr kumimoji="1" lang="zh-TW" altLang="en-US" sz="18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或＊</a:t>
                      </a:r>
                    </a:p>
                  </a:txBody>
                  <a:tcPr marL="91442" marR="91442" marT="45701" marB="4570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8" name="Text Box 58"/>
          <p:cNvSpPr txBox="1">
            <a:spLocks noChangeArrowheads="1"/>
          </p:cNvSpPr>
          <p:nvPr/>
        </p:nvSpPr>
        <p:spPr bwMode="auto">
          <a:xfrm>
            <a:off x="1403648" y="5661248"/>
            <a:ext cx="64087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r>
              <a:rPr lang="zh-TW" altLang="en-US" sz="1600" dirty="0">
                <a:latin typeface="Calibri" pitchFamily="34" charset="0"/>
                <a:ea typeface="標楷體" pitchFamily="65" charset="-120"/>
              </a:rPr>
              <a:t>＊參考值未訂定</a:t>
            </a:r>
          </a:p>
          <a:p>
            <a:pPr eaLnBrk="1" hangingPunct="1">
              <a:spcBef>
                <a:spcPct val="0"/>
              </a:spcBef>
              <a:buClrTx/>
              <a:buSzTx/>
              <a:buFontTx/>
              <a:buNone/>
            </a:pPr>
            <a:r>
              <a:rPr lang="zh-TW" altLang="en-US" sz="1600" dirty="0">
                <a:latin typeface="Calibri" pitchFamily="34" charset="0"/>
                <a:ea typeface="標楷體" pitchFamily="65" charset="-120"/>
              </a:rPr>
              <a:t>每日參考值：熱量</a:t>
            </a:r>
            <a:r>
              <a:rPr lang="en-US" altLang="zh-TW" sz="1600" dirty="0">
                <a:latin typeface="Calibri" pitchFamily="34" charset="0"/>
                <a:ea typeface="標楷體" pitchFamily="65" charset="-120"/>
              </a:rPr>
              <a:t>2000</a:t>
            </a:r>
            <a:r>
              <a:rPr lang="zh-TW" altLang="en-US" sz="1600" dirty="0">
                <a:latin typeface="Calibri" pitchFamily="34" charset="0"/>
                <a:ea typeface="標楷體" pitchFamily="65" charset="-120"/>
              </a:rPr>
              <a:t>大卡、蛋白質</a:t>
            </a:r>
            <a:r>
              <a:rPr lang="en-US" altLang="zh-TW" sz="1600" dirty="0">
                <a:latin typeface="Calibri" pitchFamily="34" charset="0"/>
                <a:ea typeface="標楷體" pitchFamily="65" charset="-120"/>
              </a:rPr>
              <a:t>60</a:t>
            </a:r>
            <a:r>
              <a:rPr lang="zh-TW" altLang="en-US" sz="1600" dirty="0">
                <a:latin typeface="Calibri" pitchFamily="34" charset="0"/>
                <a:ea typeface="標楷體" pitchFamily="65" charset="-120"/>
              </a:rPr>
              <a:t>公克、脂肪</a:t>
            </a:r>
            <a:r>
              <a:rPr lang="en-US" altLang="zh-TW" sz="1600" dirty="0">
                <a:latin typeface="Calibri" pitchFamily="34" charset="0"/>
                <a:ea typeface="標楷體" pitchFamily="65" charset="-120"/>
              </a:rPr>
              <a:t>60</a:t>
            </a:r>
            <a:r>
              <a:rPr lang="zh-TW" altLang="en-US" sz="1600" dirty="0">
                <a:latin typeface="Calibri" pitchFamily="34" charset="0"/>
                <a:ea typeface="標楷體" pitchFamily="65" charset="-120"/>
              </a:rPr>
              <a:t>公克、飽和脂肪</a:t>
            </a:r>
            <a:r>
              <a:rPr lang="en-US" altLang="zh-TW" sz="1600" dirty="0">
                <a:latin typeface="Calibri" pitchFamily="34" charset="0"/>
                <a:ea typeface="標楷體" pitchFamily="65" charset="-120"/>
              </a:rPr>
              <a:t>18</a:t>
            </a:r>
            <a:r>
              <a:rPr lang="zh-TW" altLang="en-US" sz="1600" dirty="0">
                <a:latin typeface="Calibri" pitchFamily="34" charset="0"/>
                <a:ea typeface="標楷體" pitchFamily="65" charset="-120"/>
              </a:rPr>
              <a:t>公克</a:t>
            </a:r>
            <a:r>
              <a:rPr lang="zh-TW" altLang="en-US" sz="1600" dirty="0" smtClean="0">
                <a:latin typeface="Calibri" pitchFamily="34" charset="0"/>
                <a:ea typeface="標楷體" pitchFamily="65" charset="-120"/>
              </a:rPr>
              <a:t>、碳水化合物</a:t>
            </a:r>
            <a:r>
              <a:rPr lang="en-US" altLang="zh-TW" sz="1600" dirty="0">
                <a:latin typeface="Calibri" pitchFamily="34" charset="0"/>
                <a:ea typeface="標楷體" pitchFamily="65" charset="-120"/>
              </a:rPr>
              <a:t>300</a:t>
            </a:r>
            <a:r>
              <a:rPr lang="zh-TW" altLang="en-US" sz="1600" dirty="0">
                <a:latin typeface="Calibri" pitchFamily="34" charset="0"/>
                <a:ea typeface="標楷體" pitchFamily="65" charset="-120"/>
              </a:rPr>
              <a:t>公克、鈉</a:t>
            </a:r>
            <a:r>
              <a:rPr lang="en-US" altLang="zh-TW" sz="1600" dirty="0">
                <a:latin typeface="Calibri" pitchFamily="34" charset="0"/>
                <a:ea typeface="標楷體" pitchFamily="65" charset="-120"/>
              </a:rPr>
              <a:t>2000</a:t>
            </a:r>
            <a:r>
              <a:rPr lang="zh-TW" altLang="en-US" sz="1600" dirty="0">
                <a:latin typeface="Calibri" pitchFamily="34" charset="0"/>
                <a:ea typeface="標楷體" pitchFamily="65" charset="-120"/>
              </a:rPr>
              <a:t>毫克、宣稱之營養素每日參考值、其他營養素每日參考值 </a:t>
            </a:r>
          </a:p>
        </p:txBody>
      </p:sp>
      <p:sp>
        <p:nvSpPr>
          <p:cNvPr id="9" name="橢圓 8"/>
          <p:cNvSpPr/>
          <p:nvPr/>
        </p:nvSpPr>
        <p:spPr bwMode="auto">
          <a:xfrm>
            <a:off x="5652120" y="1203510"/>
            <a:ext cx="1872209" cy="4680520"/>
          </a:xfrm>
          <a:prstGeom prst="ellipse">
            <a:avLst/>
          </a:prstGeom>
          <a:noFill/>
          <a:ln w="38100" cap="flat" cmpd="sng" algn="ctr">
            <a:solidFill>
              <a:srgbClr val="7030A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pic>
        <p:nvPicPr>
          <p:cNvPr id="10"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34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3"/>
          <p:cNvSpPr>
            <a:spLocks noGrp="1"/>
          </p:cNvSpPr>
          <p:nvPr>
            <p:ph type="sldNum" sz="quarter" idx="4294967295"/>
          </p:nvPr>
        </p:nvSpPr>
        <p:spPr>
          <a:xfrm>
            <a:off x="8172400" y="5805264"/>
            <a:ext cx="574770" cy="381000"/>
          </a:xfrm>
          <a:prstGeom prst="rect">
            <a:avLst/>
          </a:prstGeo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DA67C7E-076E-4880-8CED-5897D7993E5F}" type="slidenum">
              <a:rPr kumimoji="0" lang="zh-TW" altLang="en-US" sz="1400">
                <a:solidFill>
                  <a:schemeClr val="bg1"/>
                </a:solidFill>
                <a:ea typeface="標楷體" panose="03000509000000000000" pitchFamily="65" charset="-120"/>
              </a:rPr>
              <a:pPr>
                <a:spcBef>
                  <a:spcPct val="0"/>
                </a:spcBef>
                <a:buClrTx/>
                <a:buSzTx/>
                <a:buFontTx/>
                <a:buNone/>
              </a:pPr>
              <a:t>27</a:t>
            </a:fld>
            <a:endParaRPr kumimoji="0" lang="en-US" altLang="zh-TW" sz="1400" dirty="0">
              <a:solidFill>
                <a:schemeClr val="bg1"/>
              </a:solidFill>
              <a:ea typeface="標楷體" panose="03000509000000000000" pitchFamily="65" charset="-120"/>
            </a:endParaRPr>
          </a:p>
        </p:txBody>
      </p:sp>
      <p:sp>
        <p:nvSpPr>
          <p:cNvPr id="5" name="矩形 4"/>
          <p:cNvSpPr/>
          <p:nvPr/>
        </p:nvSpPr>
        <p:spPr>
          <a:xfrm>
            <a:off x="2392590" y="188640"/>
            <a:ext cx="4339650" cy="646331"/>
          </a:xfrm>
          <a:prstGeom prst="rect">
            <a:avLst/>
          </a:prstGeom>
        </p:spPr>
        <p:txBody>
          <a:bodyPr wrap="none">
            <a:spAutoFit/>
          </a:bodyPr>
          <a:lstStyle/>
          <a:p>
            <a:pPr>
              <a:defRPr/>
            </a:pPr>
            <a:r>
              <a:rPr lang="zh-TW" altLang="zh-TW" sz="3600" b="1" cap="small" dirty="0">
                <a:solidFill>
                  <a:srgbClr val="7030A0"/>
                </a:solidFill>
                <a:latin typeface="Calibri" panose="020F0502020204030204" pitchFamily="34" charset="0"/>
                <a:ea typeface="標楷體" panose="03000509000000000000" pitchFamily="65" charset="-120"/>
                <a:cs typeface="+mj-cs"/>
              </a:rPr>
              <a:t>營養素之每日參考值</a:t>
            </a:r>
            <a:endParaRPr lang="zh-TW" altLang="en-US" sz="3600" b="1" cap="small" dirty="0">
              <a:solidFill>
                <a:srgbClr val="7030A0"/>
              </a:solidFill>
              <a:latin typeface="Calibri" panose="020F0502020204030204" pitchFamily="34" charset="0"/>
              <a:ea typeface="標楷體" panose="03000509000000000000" pitchFamily="65" charset="-120"/>
              <a:cs typeface="+mj-cs"/>
            </a:endParaRPr>
          </a:p>
        </p:txBody>
      </p:sp>
      <p:graphicFrame>
        <p:nvGraphicFramePr>
          <p:cNvPr id="7" name="表格 6"/>
          <p:cNvGraphicFramePr>
            <a:graphicFrameLocks noGrp="1"/>
          </p:cNvGraphicFramePr>
          <p:nvPr>
            <p:extLst>
              <p:ext uri="{D42A27DB-BD31-4B8C-83A1-F6EECF244321}">
                <p14:modId xmlns:p14="http://schemas.microsoft.com/office/powerpoint/2010/main" val="3656282804"/>
              </p:ext>
            </p:extLst>
          </p:nvPr>
        </p:nvGraphicFramePr>
        <p:xfrm>
          <a:off x="467544" y="964014"/>
          <a:ext cx="7775576" cy="5501640"/>
        </p:xfrm>
        <a:graphic>
          <a:graphicData uri="http://schemas.openxmlformats.org/drawingml/2006/table">
            <a:tbl>
              <a:tblPr firstRow="1" firstCol="1" bandRow="1"/>
              <a:tblGrid>
                <a:gridCol w="1943894"/>
                <a:gridCol w="1943894"/>
                <a:gridCol w="1943894"/>
                <a:gridCol w="1943894"/>
              </a:tblGrid>
              <a:tr h="513067">
                <a:tc>
                  <a:txBody>
                    <a:bodyPr/>
                    <a:lstStyle/>
                    <a:p>
                      <a:pPr indent="444500" algn="just">
                        <a:lnSpc>
                          <a:spcPts val="3000"/>
                        </a:lnSpc>
                        <a:spcAft>
                          <a:spcPts val="0"/>
                        </a:spcAft>
                      </a:pPr>
                      <a:r>
                        <a:rPr lang="zh-TW" altLang="en-US" sz="1800" kern="100" dirty="0" smtClean="0">
                          <a:effectLst/>
                          <a:latin typeface="Calibri" panose="020F0502020204030204" pitchFamily="34" charset="0"/>
                          <a:ea typeface="標楷體" panose="03000509000000000000" pitchFamily="65" charset="-120"/>
                        </a:rPr>
                        <a:t>    </a:t>
                      </a:r>
                      <a:r>
                        <a:rPr lang="zh-TW" sz="1800" kern="100" dirty="0" smtClean="0">
                          <a:effectLst/>
                          <a:latin typeface="Calibri" panose="020F0502020204030204" pitchFamily="34" charset="0"/>
                          <a:ea typeface="標楷體" panose="03000509000000000000" pitchFamily="65" charset="-120"/>
                        </a:rPr>
                        <a:t>適用</a:t>
                      </a:r>
                      <a:r>
                        <a:rPr lang="zh-TW" sz="1800" kern="100" dirty="0">
                          <a:effectLst/>
                          <a:latin typeface="Calibri" panose="020F0502020204030204" pitchFamily="34" charset="0"/>
                          <a:ea typeface="標楷體" panose="03000509000000000000" pitchFamily="65" charset="-120"/>
                        </a:rPr>
                        <a:t>對象</a:t>
                      </a:r>
                    </a:p>
                    <a:p>
                      <a:pPr algn="just">
                        <a:lnSpc>
                          <a:spcPts val="3000"/>
                        </a:lnSpc>
                        <a:spcAft>
                          <a:spcPts val="0"/>
                        </a:spcAft>
                      </a:pPr>
                      <a:r>
                        <a:rPr lang="zh-TW" sz="1800" kern="100" dirty="0">
                          <a:effectLst/>
                          <a:latin typeface="Calibri" panose="020F0502020204030204" pitchFamily="34" charset="0"/>
                          <a:ea typeface="標楷體" panose="03000509000000000000" pitchFamily="65" charset="-120"/>
                        </a:rPr>
                        <a:t>項目</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無特定指定族群</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一歲至三歲</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孕乳婦</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marL="0" algn="ctr" defTabSz="914400" rtl="0" eaLnBrk="1" latinLnBrk="0" hangingPunct="1">
                        <a:spcAft>
                          <a:spcPts val="0"/>
                        </a:spcAft>
                      </a:pPr>
                      <a:r>
                        <a:rPr lang="zh-TW" altLang="en-US" sz="1800" kern="100" dirty="0" smtClean="0">
                          <a:solidFill>
                            <a:schemeClr val="tx1"/>
                          </a:solidFill>
                          <a:effectLst/>
                          <a:latin typeface="Calibri" panose="020F0502020204030204" pitchFamily="34" charset="0"/>
                          <a:ea typeface="標楷體" panose="03000509000000000000" pitchFamily="65" charset="-120"/>
                          <a:cs typeface="+mn-cs"/>
                        </a:rPr>
                        <a:t>熱量</a:t>
                      </a:r>
                      <a:endParaRPr lang="zh-TW" sz="1800" kern="100" dirty="0">
                        <a:solidFill>
                          <a:schemeClr val="tx1"/>
                        </a:solidFill>
                        <a:effectLst/>
                        <a:latin typeface="Calibri" panose="020F0502020204030204" pitchFamily="34" charset="0"/>
                        <a:ea typeface="標楷體" panose="03000509000000000000" pitchFamily="65" charset="-120"/>
                        <a:cs typeface="+mn-cs"/>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TW" sz="1800" kern="100" dirty="0" smtClean="0">
                          <a:solidFill>
                            <a:schemeClr val="tx1"/>
                          </a:solidFill>
                          <a:effectLst/>
                          <a:latin typeface="Calibri" panose="020F0502020204030204" pitchFamily="34" charset="0"/>
                          <a:ea typeface="標楷體" panose="03000509000000000000" pitchFamily="65" charset="-120"/>
                          <a:cs typeface="+mn-cs"/>
                        </a:rPr>
                        <a:t>2000</a:t>
                      </a:r>
                      <a:r>
                        <a:rPr lang="zh-TW" altLang="en-US" sz="1800" kern="100" dirty="0" smtClean="0">
                          <a:solidFill>
                            <a:schemeClr val="tx1"/>
                          </a:solidFill>
                          <a:effectLst/>
                          <a:latin typeface="Calibri" panose="020F0502020204030204" pitchFamily="34" charset="0"/>
                          <a:ea typeface="標楷體" panose="03000509000000000000" pitchFamily="65" charset="-120"/>
                          <a:cs typeface="+mn-cs"/>
                        </a:rPr>
                        <a:t>大卡</a:t>
                      </a:r>
                      <a:endParaRPr lang="zh-TW" sz="1800" kern="100" dirty="0">
                        <a:solidFill>
                          <a:schemeClr val="tx1"/>
                        </a:solidFill>
                        <a:effectLst/>
                        <a:latin typeface="Calibri" panose="020F0502020204030204" pitchFamily="34" charset="0"/>
                        <a:ea typeface="標楷體" panose="03000509000000000000" pitchFamily="65" charset="-120"/>
                        <a:cs typeface="+mn-cs"/>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TW" sz="1800" kern="100" dirty="0" smtClean="0">
                          <a:solidFill>
                            <a:schemeClr val="tx1"/>
                          </a:solidFill>
                          <a:effectLst/>
                          <a:latin typeface="Calibri" panose="020F0502020204030204" pitchFamily="34" charset="0"/>
                          <a:ea typeface="標楷體" panose="03000509000000000000" pitchFamily="65" charset="-120"/>
                          <a:cs typeface="+mn-cs"/>
                        </a:rPr>
                        <a:t>1200</a:t>
                      </a:r>
                      <a:r>
                        <a:rPr lang="zh-TW" altLang="en-US" sz="1800" kern="100" dirty="0" smtClean="0">
                          <a:solidFill>
                            <a:schemeClr val="tx1"/>
                          </a:solidFill>
                          <a:effectLst/>
                          <a:latin typeface="Calibri" panose="020F0502020204030204" pitchFamily="34" charset="0"/>
                          <a:ea typeface="標楷體" panose="03000509000000000000" pitchFamily="65" charset="-120"/>
                          <a:cs typeface="+mn-cs"/>
                        </a:rPr>
                        <a:t>大卡</a:t>
                      </a:r>
                      <a:endParaRPr lang="zh-TW" sz="1800" kern="100" dirty="0">
                        <a:solidFill>
                          <a:schemeClr val="tx1"/>
                        </a:solidFill>
                        <a:effectLst/>
                        <a:latin typeface="Calibri" panose="020F0502020204030204" pitchFamily="34" charset="0"/>
                        <a:ea typeface="標楷體" panose="03000509000000000000" pitchFamily="65" charset="-120"/>
                        <a:cs typeface="+mn-cs"/>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altLang="zh-TW" sz="1800" kern="100" dirty="0" smtClean="0">
                          <a:solidFill>
                            <a:schemeClr val="tx1"/>
                          </a:solidFill>
                          <a:effectLst/>
                          <a:latin typeface="Calibri" panose="020F0502020204030204" pitchFamily="34" charset="0"/>
                          <a:ea typeface="標楷體" panose="03000509000000000000" pitchFamily="65" charset="-120"/>
                          <a:cs typeface="+mn-cs"/>
                        </a:rPr>
                        <a:t>2200</a:t>
                      </a:r>
                      <a:r>
                        <a:rPr lang="zh-TW" altLang="en-US" sz="1800" kern="100" dirty="0" smtClean="0">
                          <a:solidFill>
                            <a:schemeClr val="tx1"/>
                          </a:solidFill>
                          <a:effectLst/>
                          <a:latin typeface="Calibri" panose="020F0502020204030204" pitchFamily="34" charset="0"/>
                          <a:ea typeface="標楷體" panose="03000509000000000000" pitchFamily="65" charset="-120"/>
                          <a:cs typeface="+mn-cs"/>
                        </a:rPr>
                        <a:t>大卡</a:t>
                      </a:r>
                      <a:endParaRPr lang="zh-TW" sz="1800" kern="100" dirty="0">
                        <a:solidFill>
                          <a:schemeClr val="tx1"/>
                        </a:solidFill>
                        <a:effectLst/>
                        <a:latin typeface="Calibri" panose="020F0502020204030204" pitchFamily="34" charset="0"/>
                        <a:ea typeface="標楷體" panose="03000509000000000000" pitchFamily="65" charset="-120"/>
                        <a:cs typeface="+mn-cs"/>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蛋白質</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60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20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65</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脂肪</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60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65</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碳水化合物</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300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330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鈉</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2000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1200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2000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飽和脂肪</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18</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18</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膽固醇</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300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300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膳食纖維</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25</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15</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A</a:t>
                      </a:r>
                      <a:r>
                        <a:rPr lang="en-US" sz="1800" kern="100" baseline="30000" dirty="0">
                          <a:effectLst/>
                          <a:latin typeface="Calibri" panose="020F0502020204030204" pitchFamily="34" charset="0"/>
                          <a:ea typeface="標楷體" panose="03000509000000000000" pitchFamily="65" charset="-120"/>
                        </a:rPr>
                        <a:t>(1)</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700</a:t>
                      </a:r>
                      <a:r>
                        <a:rPr lang="zh-TW" sz="1800" kern="100" dirty="0">
                          <a:effectLst/>
                          <a:latin typeface="Calibri" panose="020F0502020204030204" pitchFamily="34" charset="0"/>
                          <a:ea typeface="標楷體" panose="03000509000000000000" pitchFamily="65" charset="-120"/>
                        </a:rPr>
                        <a:t>微克</a:t>
                      </a:r>
                      <a:r>
                        <a:rPr lang="en-US" sz="1800" kern="100" dirty="0">
                          <a:solidFill>
                            <a:srgbClr val="FF0000"/>
                          </a:solidFill>
                          <a:effectLst/>
                          <a:latin typeface="Calibri" panose="020F0502020204030204" pitchFamily="34" charset="0"/>
                          <a:ea typeface="標楷體" panose="03000509000000000000" pitchFamily="65" charset="-120"/>
                        </a:rPr>
                        <a:t>RE</a:t>
                      </a:r>
                      <a:endParaRPr lang="zh-TW" sz="1800" kern="100" dirty="0">
                        <a:solidFill>
                          <a:srgbClr val="FF0000"/>
                        </a:solidFill>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lnSpc>
                          <a:spcPts val="3000"/>
                        </a:lnSpc>
                        <a:spcAft>
                          <a:spcPts val="0"/>
                        </a:spcAft>
                      </a:pPr>
                      <a:r>
                        <a:rPr lang="en-US" sz="1800" kern="100" dirty="0">
                          <a:effectLst/>
                          <a:latin typeface="Calibri" panose="020F0502020204030204" pitchFamily="34" charset="0"/>
                          <a:ea typeface="標楷體" panose="03000509000000000000" pitchFamily="65" charset="-120"/>
                        </a:rPr>
                        <a:t>400</a:t>
                      </a:r>
                      <a:r>
                        <a:rPr lang="zh-TW" sz="1800" kern="100" dirty="0">
                          <a:effectLst/>
                          <a:latin typeface="Calibri" panose="020F0502020204030204" pitchFamily="34" charset="0"/>
                          <a:ea typeface="標楷體" panose="03000509000000000000" pitchFamily="65" charset="-120"/>
                        </a:rPr>
                        <a:t>微克</a:t>
                      </a:r>
                      <a:r>
                        <a:rPr kumimoji="0" lang="en-US" sz="1800" kern="100" dirty="0">
                          <a:solidFill>
                            <a:schemeClr val="tx1"/>
                          </a:solidFill>
                          <a:effectLst/>
                          <a:latin typeface="Calibri" panose="020F0502020204030204" pitchFamily="34" charset="0"/>
                          <a:ea typeface="標楷體" panose="03000509000000000000" pitchFamily="65" charset="-120"/>
                          <a:cs typeface="+mn-cs"/>
                        </a:rPr>
                        <a:t>RE</a:t>
                      </a:r>
                      <a:endParaRPr kumimoji="0" lang="zh-TW" sz="1800" kern="100" dirty="0">
                        <a:solidFill>
                          <a:schemeClr val="tx1"/>
                        </a:solidFill>
                        <a:effectLst/>
                        <a:latin typeface="Calibri" panose="020F0502020204030204" pitchFamily="34" charset="0"/>
                        <a:ea typeface="標楷體" panose="03000509000000000000" pitchFamily="65" charset="-120"/>
                        <a:cs typeface="+mn-cs"/>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rtl="0" eaLnBrk="1" latinLnBrk="0" hangingPunct="1">
                        <a:lnSpc>
                          <a:spcPts val="3000"/>
                        </a:lnSpc>
                        <a:spcAft>
                          <a:spcPts val="0"/>
                        </a:spcAft>
                      </a:pPr>
                      <a:r>
                        <a:rPr lang="en-US" sz="1800" kern="100" dirty="0">
                          <a:effectLst/>
                          <a:latin typeface="Calibri" panose="020F0502020204030204" pitchFamily="34" charset="0"/>
                          <a:ea typeface="標楷體" panose="03000509000000000000" pitchFamily="65" charset="-120"/>
                        </a:rPr>
                        <a:t>600</a:t>
                      </a:r>
                      <a:r>
                        <a:rPr lang="zh-TW" sz="1800" kern="100" dirty="0">
                          <a:effectLst/>
                          <a:latin typeface="Calibri" panose="020F0502020204030204" pitchFamily="34" charset="0"/>
                          <a:ea typeface="標楷體" panose="03000509000000000000" pitchFamily="65" charset="-120"/>
                        </a:rPr>
                        <a:t>微克</a:t>
                      </a:r>
                      <a:r>
                        <a:rPr kumimoji="0" lang="en-US" sz="1800" kern="100" dirty="0">
                          <a:solidFill>
                            <a:schemeClr val="tx1"/>
                          </a:solidFill>
                          <a:effectLst/>
                          <a:latin typeface="Calibri" panose="020F0502020204030204" pitchFamily="34" charset="0"/>
                          <a:ea typeface="標楷體" panose="03000509000000000000" pitchFamily="65" charset="-120"/>
                          <a:cs typeface="+mn-cs"/>
                        </a:rPr>
                        <a:t>RE</a:t>
                      </a:r>
                      <a:endParaRPr kumimoji="0" lang="zh-TW" sz="1800" kern="100" dirty="0">
                        <a:solidFill>
                          <a:schemeClr val="tx1"/>
                        </a:solidFill>
                        <a:effectLst/>
                        <a:latin typeface="Calibri" panose="020F0502020204030204" pitchFamily="34" charset="0"/>
                        <a:ea typeface="標楷體" panose="03000509000000000000" pitchFamily="65" charset="-120"/>
                        <a:cs typeface="+mn-cs"/>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B</a:t>
                      </a:r>
                      <a:r>
                        <a:rPr lang="en-US" sz="1800" kern="100" baseline="-25000" dirty="0">
                          <a:effectLst/>
                          <a:latin typeface="Calibri" panose="020F0502020204030204" pitchFamily="34" charset="0"/>
                          <a:ea typeface="標楷體" panose="03000509000000000000" pitchFamily="65" charset="-120"/>
                        </a:rPr>
                        <a:t>1</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kumimoji="0" lang="en-US" sz="1800" kern="100" dirty="0">
                          <a:solidFill>
                            <a:srgbClr val="FF0000"/>
                          </a:solidFill>
                          <a:effectLst/>
                          <a:latin typeface="Calibri" panose="020F0502020204030204" pitchFamily="34" charset="0"/>
                          <a:ea typeface="標楷體" panose="03000509000000000000" pitchFamily="65" charset="-120"/>
                          <a:cs typeface="+mn-cs"/>
                        </a:rPr>
                        <a:t>1.4</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0.6</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1.1</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B</a:t>
                      </a:r>
                      <a:r>
                        <a:rPr lang="en-US" sz="1800" kern="100" baseline="-25000" dirty="0">
                          <a:effectLst/>
                          <a:latin typeface="Calibri" panose="020F0502020204030204" pitchFamily="34" charset="0"/>
                          <a:ea typeface="標楷體" panose="03000509000000000000" pitchFamily="65" charset="-120"/>
                        </a:rPr>
                        <a:t>2</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1.6</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0.7</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1.2</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B</a:t>
                      </a:r>
                      <a:r>
                        <a:rPr lang="en-US" sz="1800" kern="100" baseline="-25000" dirty="0">
                          <a:effectLst/>
                          <a:latin typeface="Calibri" panose="020F0502020204030204" pitchFamily="34" charset="0"/>
                          <a:ea typeface="標楷體" panose="03000509000000000000" pitchFamily="65" charset="-120"/>
                        </a:rPr>
                        <a:t>6</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1.6</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0.5</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1.9</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B</a:t>
                      </a:r>
                      <a:r>
                        <a:rPr lang="en-US" sz="1800" kern="100" baseline="-25000" dirty="0">
                          <a:effectLst/>
                          <a:latin typeface="Calibri" panose="020F0502020204030204" pitchFamily="34" charset="0"/>
                          <a:ea typeface="標楷體" panose="03000509000000000000" pitchFamily="65" charset="-120"/>
                        </a:rPr>
                        <a:t>12</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2.4</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0.9</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2.6</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6" name="Text Box 2"/>
          <p:cNvSpPr txBox="1">
            <a:spLocks noChangeArrowheads="1"/>
          </p:cNvSpPr>
          <p:nvPr/>
        </p:nvSpPr>
        <p:spPr bwMode="auto">
          <a:xfrm>
            <a:off x="250825" y="188913"/>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dirty="0" smtClean="0">
                <a:latin typeface="Calibri" pitchFamily="34" charset="0"/>
                <a:ea typeface="標楷體" pitchFamily="65" charset="-120"/>
              </a:rPr>
              <a:t>附表二</a:t>
            </a:r>
            <a:endParaRPr lang="zh-TW" altLang="en-US" sz="2400" b="1" dirty="0">
              <a:latin typeface="Calibri" pitchFamily="34" charset="0"/>
              <a:ea typeface="標楷體" pitchFamily="65" charset="-120"/>
            </a:endParaRPr>
          </a:p>
        </p:txBody>
      </p:sp>
    </p:spTree>
    <p:extLst>
      <p:ext uri="{BB962C8B-B14F-4D97-AF65-F5344CB8AC3E}">
        <p14:creationId xmlns:p14="http://schemas.microsoft.com/office/powerpoint/2010/main" val="1056935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16382563"/>
              </p:ext>
            </p:extLst>
          </p:nvPr>
        </p:nvGraphicFramePr>
        <p:xfrm>
          <a:off x="611560" y="1217320"/>
          <a:ext cx="7777164" cy="4587944"/>
        </p:xfrm>
        <a:graphic>
          <a:graphicData uri="http://schemas.openxmlformats.org/drawingml/2006/table">
            <a:tbl>
              <a:tblPr firstRow="1" firstCol="1" bandRow="1"/>
              <a:tblGrid>
                <a:gridCol w="1944291"/>
                <a:gridCol w="1944291"/>
                <a:gridCol w="1944291"/>
                <a:gridCol w="1944291"/>
              </a:tblGrid>
              <a:tr h="762175">
                <a:tc>
                  <a:txBody>
                    <a:bodyPr/>
                    <a:lstStyle/>
                    <a:p>
                      <a:pPr indent="444500" algn="just">
                        <a:lnSpc>
                          <a:spcPts val="3000"/>
                        </a:lnSpc>
                        <a:spcAft>
                          <a:spcPts val="0"/>
                        </a:spcAft>
                      </a:pPr>
                      <a:r>
                        <a:rPr lang="zh-TW" altLang="en-US" sz="1800" kern="100" dirty="0" smtClean="0">
                          <a:effectLst/>
                          <a:latin typeface="Calibri" panose="020F0502020204030204" pitchFamily="34" charset="0"/>
                          <a:ea typeface="標楷體" panose="03000509000000000000" pitchFamily="65" charset="-120"/>
                        </a:rPr>
                        <a:t>    </a:t>
                      </a:r>
                      <a:r>
                        <a:rPr lang="zh-TW" sz="1800" kern="100" dirty="0" smtClean="0">
                          <a:effectLst/>
                          <a:latin typeface="Calibri" panose="020F0502020204030204" pitchFamily="34" charset="0"/>
                          <a:ea typeface="標楷體" panose="03000509000000000000" pitchFamily="65" charset="-120"/>
                        </a:rPr>
                        <a:t>適用</a:t>
                      </a:r>
                      <a:r>
                        <a:rPr lang="zh-TW" sz="1800" kern="100" dirty="0">
                          <a:effectLst/>
                          <a:latin typeface="Calibri" panose="020F0502020204030204" pitchFamily="34" charset="0"/>
                          <a:ea typeface="標楷體" panose="03000509000000000000" pitchFamily="65" charset="-120"/>
                        </a:rPr>
                        <a:t>對象</a:t>
                      </a:r>
                    </a:p>
                    <a:p>
                      <a:pPr algn="just">
                        <a:lnSpc>
                          <a:spcPts val="3000"/>
                        </a:lnSpc>
                        <a:spcAft>
                          <a:spcPts val="0"/>
                        </a:spcAft>
                      </a:pPr>
                      <a:r>
                        <a:rPr lang="zh-TW" sz="1800" kern="100" dirty="0">
                          <a:effectLst/>
                          <a:latin typeface="Calibri" panose="020F0502020204030204" pitchFamily="34" charset="0"/>
                          <a:ea typeface="標楷體" panose="03000509000000000000" pitchFamily="65" charset="-120"/>
                        </a:rPr>
                        <a:t>項目</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無特定指定族群</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一歲至三歲</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孕乳婦</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C</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100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40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110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D</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5</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E</a:t>
                      </a:r>
                      <a:r>
                        <a:rPr lang="en-US" sz="1800" kern="100" baseline="30000" dirty="0">
                          <a:effectLst/>
                          <a:latin typeface="Calibri" panose="020F0502020204030204" pitchFamily="34" charset="0"/>
                          <a:ea typeface="標楷體" panose="03000509000000000000" pitchFamily="65" charset="-120"/>
                        </a:rPr>
                        <a:t>(2)</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13</a:t>
                      </a:r>
                      <a:r>
                        <a:rPr lang="zh-TW" sz="1800" kern="100" dirty="0">
                          <a:solidFill>
                            <a:srgbClr val="FF0000"/>
                          </a:solidFill>
                          <a:effectLst/>
                          <a:latin typeface="Calibri" panose="020F0502020204030204" pitchFamily="34" charset="0"/>
                          <a:ea typeface="標楷體" panose="03000509000000000000" pitchFamily="65" charset="-120"/>
                        </a:rPr>
                        <a:t>毫克 </a:t>
                      </a:r>
                      <a:r>
                        <a:rPr lang="en-US" sz="1800" kern="100" dirty="0">
                          <a:solidFill>
                            <a:srgbClr val="FF0000"/>
                          </a:solidFill>
                          <a:effectLst/>
                          <a:latin typeface="Calibri" panose="020F0502020204030204" pitchFamily="34" charset="0"/>
                          <a:ea typeface="標楷體" panose="03000509000000000000" pitchFamily="65" charset="-120"/>
                          <a:sym typeface="Symbol"/>
                        </a:rPr>
                        <a:t></a:t>
                      </a:r>
                      <a:r>
                        <a:rPr lang="en-US" sz="1800" kern="100" dirty="0">
                          <a:solidFill>
                            <a:srgbClr val="FF0000"/>
                          </a:solidFill>
                          <a:effectLst/>
                          <a:latin typeface="Calibri" panose="020F0502020204030204" pitchFamily="34" charset="0"/>
                          <a:ea typeface="標楷體" panose="03000509000000000000" pitchFamily="65" charset="-120"/>
                        </a:rPr>
                        <a:t>-TE</a:t>
                      </a:r>
                      <a:endParaRPr lang="zh-TW" sz="1800" kern="100" dirty="0">
                        <a:solidFill>
                          <a:srgbClr val="FF0000"/>
                        </a:solidFill>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5</a:t>
                      </a:r>
                      <a:r>
                        <a:rPr lang="zh-TW" sz="1800" kern="100" dirty="0">
                          <a:effectLst/>
                          <a:latin typeface="Calibri" panose="020F0502020204030204" pitchFamily="34" charset="0"/>
                          <a:ea typeface="標楷體" panose="03000509000000000000" pitchFamily="65" charset="-120"/>
                        </a:rPr>
                        <a:t>毫克 </a:t>
                      </a:r>
                      <a:r>
                        <a:rPr lang="en-US" sz="1800" kern="100" dirty="0">
                          <a:effectLst/>
                          <a:latin typeface="Calibri" panose="020F0502020204030204" pitchFamily="34" charset="0"/>
                          <a:ea typeface="標楷體" panose="03000509000000000000" pitchFamily="65" charset="-120"/>
                          <a:sym typeface="Symbol"/>
                        </a:rPr>
                        <a:t></a:t>
                      </a:r>
                      <a:r>
                        <a:rPr lang="en-US" sz="1800" kern="100" dirty="0">
                          <a:effectLst/>
                          <a:latin typeface="Calibri" panose="020F0502020204030204" pitchFamily="34" charset="0"/>
                          <a:ea typeface="標楷體" panose="03000509000000000000" pitchFamily="65" charset="-120"/>
                        </a:rPr>
                        <a:t>-TE</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14</a:t>
                      </a:r>
                      <a:r>
                        <a:rPr lang="zh-TW" sz="1800" kern="100" dirty="0">
                          <a:effectLst/>
                          <a:latin typeface="Calibri" panose="020F0502020204030204" pitchFamily="34" charset="0"/>
                          <a:ea typeface="標楷體" panose="03000509000000000000" pitchFamily="65" charset="-120"/>
                        </a:rPr>
                        <a:t>毫克 </a:t>
                      </a:r>
                      <a:r>
                        <a:rPr lang="en-US" sz="1800" kern="100" dirty="0">
                          <a:effectLst/>
                          <a:latin typeface="Calibri" panose="020F0502020204030204" pitchFamily="34" charset="0"/>
                          <a:ea typeface="標楷體" panose="03000509000000000000" pitchFamily="65" charset="-120"/>
                          <a:sym typeface="Symbol"/>
                        </a:rPr>
                        <a:t></a:t>
                      </a:r>
                      <a:r>
                        <a:rPr lang="en-US" sz="1800" kern="100" dirty="0">
                          <a:effectLst/>
                          <a:latin typeface="Calibri" panose="020F0502020204030204" pitchFamily="34" charset="0"/>
                          <a:ea typeface="標楷體" panose="03000509000000000000" pitchFamily="65" charset="-120"/>
                        </a:rPr>
                        <a:t>-TE</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lnSpc>
                          <a:spcPts val="3000"/>
                        </a:lnSpc>
                        <a:spcAft>
                          <a:spcPts val="0"/>
                        </a:spcAft>
                      </a:pPr>
                      <a:r>
                        <a:rPr lang="zh-TW" sz="1800" kern="100" dirty="0">
                          <a:solidFill>
                            <a:srgbClr val="FF0000"/>
                          </a:solidFill>
                          <a:effectLst/>
                          <a:latin typeface="Calibri" panose="020F0502020204030204" pitchFamily="34" charset="0"/>
                          <a:ea typeface="標楷體" panose="03000509000000000000" pitchFamily="65" charset="-120"/>
                        </a:rPr>
                        <a:t>維生素</a:t>
                      </a:r>
                      <a:r>
                        <a:rPr lang="en-US" sz="1800" kern="100" dirty="0">
                          <a:solidFill>
                            <a:srgbClr val="FF0000"/>
                          </a:solidFill>
                          <a:effectLst/>
                          <a:latin typeface="Calibri" panose="020F0502020204030204" pitchFamily="34" charset="0"/>
                          <a:ea typeface="標楷體" panose="03000509000000000000" pitchFamily="65" charset="-120"/>
                        </a:rPr>
                        <a:t>K</a:t>
                      </a:r>
                      <a:endParaRPr lang="zh-TW" sz="1800" kern="100" dirty="0">
                        <a:solidFill>
                          <a:srgbClr val="FF0000"/>
                        </a:solidFill>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120</a:t>
                      </a:r>
                      <a:r>
                        <a:rPr lang="zh-TW" sz="1800" kern="100" dirty="0">
                          <a:solidFill>
                            <a:srgbClr val="FF0000"/>
                          </a:solidFill>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30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90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菸鹼素</a:t>
                      </a:r>
                      <a:r>
                        <a:rPr lang="en-US" sz="1800" kern="100" baseline="30000" dirty="0">
                          <a:effectLst/>
                          <a:latin typeface="Calibri" panose="020F0502020204030204" pitchFamily="34" charset="0"/>
                          <a:ea typeface="標楷體" panose="03000509000000000000" pitchFamily="65" charset="-120"/>
                        </a:rPr>
                        <a:t>(3)</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18</a:t>
                      </a:r>
                      <a:r>
                        <a:rPr lang="zh-TW" sz="1800" kern="100" dirty="0">
                          <a:solidFill>
                            <a:srgbClr val="FF0000"/>
                          </a:solidFill>
                          <a:effectLst/>
                          <a:latin typeface="Calibri" panose="020F0502020204030204" pitchFamily="34" charset="0"/>
                          <a:ea typeface="標楷體" panose="03000509000000000000" pitchFamily="65" charset="-120"/>
                        </a:rPr>
                        <a:t>毫克</a:t>
                      </a:r>
                      <a:r>
                        <a:rPr lang="en-US" sz="1800" kern="100" dirty="0">
                          <a:solidFill>
                            <a:srgbClr val="FF0000"/>
                          </a:solidFill>
                          <a:effectLst/>
                          <a:latin typeface="Calibri" panose="020F0502020204030204" pitchFamily="34" charset="0"/>
                          <a:ea typeface="標楷體" panose="03000509000000000000" pitchFamily="65" charset="-120"/>
                        </a:rPr>
                        <a:t> NE</a:t>
                      </a:r>
                      <a:endParaRPr lang="zh-TW" sz="1800" kern="100" dirty="0">
                        <a:solidFill>
                          <a:srgbClr val="FF0000"/>
                        </a:solidFill>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9</a:t>
                      </a:r>
                      <a:r>
                        <a:rPr lang="zh-TW" sz="1800" kern="100" dirty="0">
                          <a:effectLst/>
                          <a:latin typeface="Calibri" panose="020F0502020204030204" pitchFamily="34" charset="0"/>
                          <a:ea typeface="標楷體" panose="03000509000000000000" pitchFamily="65" charset="-120"/>
                        </a:rPr>
                        <a:t>毫克</a:t>
                      </a:r>
                      <a:r>
                        <a:rPr lang="en-US" sz="1800" kern="100" dirty="0">
                          <a:effectLst/>
                          <a:latin typeface="Calibri" panose="020F0502020204030204" pitchFamily="34" charset="0"/>
                          <a:ea typeface="標楷體" panose="03000509000000000000" pitchFamily="65" charset="-120"/>
                        </a:rPr>
                        <a:t>NE</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16</a:t>
                      </a:r>
                      <a:r>
                        <a:rPr lang="zh-TW" sz="1800" kern="100" dirty="0">
                          <a:effectLst/>
                          <a:latin typeface="Calibri" panose="020F0502020204030204" pitchFamily="34" charset="0"/>
                          <a:ea typeface="標楷體" panose="03000509000000000000" pitchFamily="65" charset="-120"/>
                        </a:rPr>
                        <a:t>毫克</a:t>
                      </a:r>
                      <a:r>
                        <a:rPr lang="en-US" sz="1800" kern="100" dirty="0">
                          <a:effectLst/>
                          <a:latin typeface="Calibri" panose="020F0502020204030204" pitchFamily="34" charset="0"/>
                          <a:ea typeface="標楷體" panose="03000509000000000000" pitchFamily="65" charset="-120"/>
                        </a:rPr>
                        <a:t>NE</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葉酸</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400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170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600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泛酸</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5</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2</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6</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生物素</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30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9</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30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膽素</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500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180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410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鈣</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1200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500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1000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磷</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1000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400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800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鐵</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15</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45</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6" name="矩形 5"/>
          <p:cNvSpPr/>
          <p:nvPr/>
        </p:nvSpPr>
        <p:spPr>
          <a:xfrm>
            <a:off x="2392590" y="334397"/>
            <a:ext cx="4339650" cy="646331"/>
          </a:xfrm>
          <a:prstGeom prst="rect">
            <a:avLst/>
          </a:prstGeom>
        </p:spPr>
        <p:txBody>
          <a:bodyPr wrap="none">
            <a:spAutoFit/>
          </a:bodyPr>
          <a:lstStyle/>
          <a:p>
            <a:pPr>
              <a:defRPr/>
            </a:pPr>
            <a:r>
              <a:rPr lang="zh-TW" altLang="zh-TW" sz="3600" b="1" cap="small" dirty="0">
                <a:solidFill>
                  <a:srgbClr val="7030A0"/>
                </a:solidFill>
                <a:latin typeface="Calibri" panose="020F0502020204030204" pitchFamily="34" charset="0"/>
                <a:ea typeface="標楷體" panose="03000509000000000000" pitchFamily="65" charset="-120"/>
                <a:cs typeface="+mj-cs"/>
              </a:rPr>
              <a:t>營養素之每日參考值</a:t>
            </a:r>
            <a:endParaRPr lang="zh-TW" altLang="en-US" sz="3600" b="1" cap="small" dirty="0">
              <a:solidFill>
                <a:srgbClr val="7030A0"/>
              </a:solidFill>
              <a:latin typeface="Calibri" panose="020F0502020204030204" pitchFamily="34" charset="0"/>
              <a:ea typeface="標楷體" panose="03000509000000000000" pitchFamily="65" charset="-120"/>
              <a:cs typeface="+mj-cs"/>
            </a:endParaRPr>
          </a:p>
        </p:txBody>
      </p:sp>
      <p:sp>
        <p:nvSpPr>
          <p:cNvPr id="5" name="投影片編號版面配置區 3"/>
          <p:cNvSpPr>
            <a:spLocks noGrp="1"/>
          </p:cNvSpPr>
          <p:nvPr>
            <p:ph type="sldNum" sz="quarter" idx="15"/>
          </p:nvPr>
        </p:nvSpPr>
        <p:spPr>
          <a:xfrm>
            <a:off x="8129016" y="5734050"/>
            <a:ext cx="609600" cy="521208"/>
          </a:xfr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28</a:t>
            </a:fld>
            <a:endParaRPr kumimoji="0" lang="en-US" altLang="zh-TW" sz="1400" dirty="0" smtClean="0">
              <a:solidFill>
                <a:schemeClr val="bg1"/>
              </a:solidFill>
            </a:endParaRPr>
          </a:p>
        </p:txBody>
      </p:sp>
      <p:pic>
        <p:nvPicPr>
          <p:cNvPr id="8"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74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706731527"/>
              </p:ext>
            </p:extLst>
          </p:nvPr>
        </p:nvGraphicFramePr>
        <p:xfrm>
          <a:off x="611560" y="1121425"/>
          <a:ext cx="7777164" cy="2667615"/>
        </p:xfrm>
        <a:graphic>
          <a:graphicData uri="http://schemas.openxmlformats.org/drawingml/2006/table">
            <a:tbl>
              <a:tblPr firstRow="1" firstCol="1" bandRow="1"/>
              <a:tblGrid>
                <a:gridCol w="1944291"/>
                <a:gridCol w="1944291"/>
                <a:gridCol w="1944291"/>
                <a:gridCol w="1944291"/>
              </a:tblGrid>
              <a:tr h="762175">
                <a:tc>
                  <a:txBody>
                    <a:bodyPr/>
                    <a:lstStyle/>
                    <a:p>
                      <a:pPr indent="444500" algn="just">
                        <a:lnSpc>
                          <a:spcPts val="3000"/>
                        </a:lnSpc>
                        <a:spcAft>
                          <a:spcPts val="0"/>
                        </a:spcAft>
                      </a:pPr>
                      <a:r>
                        <a:rPr lang="zh-TW" altLang="en-US" sz="1800" kern="100" dirty="0" smtClean="0">
                          <a:effectLst/>
                          <a:latin typeface="Calibri" panose="020F0502020204030204" pitchFamily="34" charset="0"/>
                          <a:ea typeface="標楷體" panose="03000509000000000000" pitchFamily="65" charset="-120"/>
                        </a:rPr>
                        <a:t>    </a:t>
                      </a:r>
                      <a:r>
                        <a:rPr lang="zh-TW" sz="1800" kern="100" dirty="0" smtClean="0">
                          <a:effectLst/>
                          <a:latin typeface="Calibri" panose="020F0502020204030204" pitchFamily="34" charset="0"/>
                          <a:ea typeface="標楷體" panose="03000509000000000000" pitchFamily="65" charset="-120"/>
                        </a:rPr>
                        <a:t>適用</a:t>
                      </a:r>
                      <a:r>
                        <a:rPr lang="zh-TW" sz="1800" kern="100" dirty="0">
                          <a:effectLst/>
                          <a:latin typeface="Calibri" panose="020F0502020204030204" pitchFamily="34" charset="0"/>
                          <a:ea typeface="標楷體" panose="03000509000000000000" pitchFamily="65" charset="-120"/>
                        </a:rPr>
                        <a:t>對象</a:t>
                      </a:r>
                    </a:p>
                    <a:p>
                      <a:pPr algn="just">
                        <a:lnSpc>
                          <a:spcPts val="3000"/>
                        </a:lnSpc>
                        <a:spcAft>
                          <a:spcPts val="0"/>
                        </a:spcAft>
                      </a:pPr>
                      <a:r>
                        <a:rPr lang="zh-TW" sz="1800" kern="100" dirty="0">
                          <a:effectLst/>
                          <a:latin typeface="Calibri" panose="020F0502020204030204" pitchFamily="34" charset="0"/>
                          <a:ea typeface="標楷體" panose="03000509000000000000" pitchFamily="65" charset="-120"/>
                        </a:rPr>
                        <a:t>項目</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無特定指定族群</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一歲至三歲</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孕乳婦</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碘</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140</a:t>
                      </a:r>
                      <a:r>
                        <a:rPr lang="zh-TW" sz="1800" kern="100" dirty="0">
                          <a:effectLst/>
                          <a:latin typeface="Calibri" panose="020F0502020204030204" pitchFamily="34" charset="0"/>
                          <a:ea typeface="標楷體" panose="03000509000000000000" pitchFamily="65" charset="-120"/>
                        </a:rPr>
                        <a:t>微克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65</a:t>
                      </a:r>
                      <a:r>
                        <a:rPr lang="zh-TW" sz="1800" kern="100" dirty="0">
                          <a:effectLst/>
                          <a:latin typeface="Calibri" panose="020F0502020204030204" pitchFamily="34" charset="0"/>
                          <a:ea typeface="標楷體" panose="03000509000000000000" pitchFamily="65" charset="-120"/>
                        </a:rPr>
                        <a:t>微克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200</a:t>
                      </a:r>
                      <a:r>
                        <a:rPr lang="zh-TW" sz="1800" kern="100" dirty="0">
                          <a:effectLst/>
                          <a:latin typeface="Calibri" panose="020F0502020204030204" pitchFamily="34" charset="0"/>
                          <a:ea typeface="標楷體" panose="03000509000000000000" pitchFamily="65" charset="-120"/>
                        </a:rPr>
                        <a:t>微克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鎂</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390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80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355</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鋅</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15</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5</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15</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氟</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0.7</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硒</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55</a:t>
                      </a:r>
                      <a:r>
                        <a:rPr lang="zh-TW" sz="1800" kern="100" dirty="0">
                          <a:solidFill>
                            <a:schemeClr val="tx1"/>
                          </a:solidFill>
                          <a:effectLst/>
                          <a:latin typeface="Calibri" panose="020F0502020204030204" pitchFamily="34" charset="0"/>
                          <a:ea typeface="標楷體" panose="03000509000000000000" pitchFamily="65" charset="-120"/>
                          <a:cs typeface="+mn-cs"/>
                        </a:rPr>
                        <a:t>微克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20</a:t>
                      </a:r>
                      <a:r>
                        <a:rPr lang="zh-TW" sz="1800" kern="100" dirty="0">
                          <a:solidFill>
                            <a:schemeClr val="tx1"/>
                          </a:solidFill>
                          <a:effectLst/>
                          <a:latin typeface="Calibri" panose="020F0502020204030204" pitchFamily="34" charset="0"/>
                          <a:ea typeface="標楷體" panose="03000509000000000000" pitchFamily="65" charset="-120"/>
                          <a:cs typeface="+mn-cs"/>
                        </a:rPr>
                        <a:t>微克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60</a:t>
                      </a:r>
                      <a:r>
                        <a:rPr lang="zh-TW" sz="1800" kern="100" dirty="0">
                          <a:solidFill>
                            <a:schemeClr val="tx1"/>
                          </a:solidFill>
                          <a:effectLst/>
                          <a:latin typeface="Calibri" panose="020F0502020204030204" pitchFamily="34" charset="0"/>
                          <a:ea typeface="標楷體" panose="03000509000000000000" pitchFamily="65" charset="-120"/>
                          <a:cs typeface="+mn-cs"/>
                        </a:rPr>
                        <a:t>微克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6" name="矩形 5"/>
          <p:cNvSpPr/>
          <p:nvPr/>
        </p:nvSpPr>
        <p:spPr>
          <a:xfrm>
            <a:off x="2392590" y="188640"/>
            <a:ext cx="4339650" cy="646331"/>
          </a:xfrm>
          <a:prstGeom prst="rect">
            <a:avLst/>
          </a:prstGeom>
        </p:spPr>
        <p:txBody>
          <a:bodyPr wrap="none">
            <a:spAutoFit/>
          </a:bodyPr>
          <a:lstStyle/>
          <a:p>
            <a:pPr>
              <a:defRPr/>
            </a:pPr>
            <a:r>
              <a:rPr lang="zh-TW" altLang="zh-TW" sz="3600" b="1" cap="small" dirty="0">
                <a:solidFill>
                  <a:srgbClr val="7030A0"/>
                </a:solidFill>
                <a:latin typeface="Calibri" panose="020F0502020204030204" pitchFamily="34" charset="0"/>
                <a:ea typeface="標楷體" panose="03000509000000000000" pitchFamily="65" charset="-120"/>
                <a:cs typeface="+mj-cs"/>
              </a:rPr>
              <a:t>營養素之每日參考值</a:t>
            </a:r>
            <a:endParaRPr lang="zh-TW" altLang="en-US" sz="3600" b="1" cap="small" dirty="0">
              <a:solidFill>
                <a:srgbClr val="7030A0"/>
              </a:solidFill>
              <a:latin typeface="Calibri" panose="020F0502020204030204" pitchFamily="34" charset="0"/>
              <a:ea typeface="標楷體" panose="03000509000000000000" pitchFamily="65" charset="-120"/>
              <a:cs typeface="+mj-cs"/>
            </a:endParaRPr>
          </a:p>
        </p:txBody>
      </p:sp>
      <p:sp>
        <p:nvSpPr>
          <p:cNvPr id="5" name="內容版面配置區 2"/>
          <p:cNvSpPr>
            <a:spLocks noGrp="1"/>
          </p:cNvSpPr>
          <p:nvPr>
            <p:ph idx="1"/>
          </p:nvPr>
        </p:nvSpPr>
        <p:spPr>
          <a:xfrm>
            <a:off x="755576" y="3861048"/>
            <a:ext cx="7467600" cy="2713512"/>
          </a:xfrm>
        </p:spPr>
        <p:txBody>
          <a:bodyPr>
            <a:normAutofit fontScale="92500" lnSpcReduction="10000"/>
          </a:bodyPr>
          <a:lstStyle/>
          <a:p>
            <a:pPr>
              <a:defRPr/>
            </a:pPr>
            <a:r>
              <a:rPr lang="zh-TW" altLang="zh-TW" sz="2000" dirty="0">
                <a:latin typeface="Calibri" panose="020F0502020204030204" pitchFamily="34" charset="0"/>
                <a:ea typeface="標楷體" panose="03000509000000000000" pitchFamily="65" charset="-120"/>
              </a:rPr>
              <a:t>＊參考值未訂定</a:t>
            </a:r>
          </a:p>
          <a:p>
            <a:pPr>
              <a:defRPr/>
            </a:pPr>
            <a:r>
              <a:rPr lang="zh-TW" altLang="zh-TW" sz="2000" dirty="0">
                <a:latin typeface="Calibri" panose="020F0502020204030204" pitchFamily="34" charset="0"/>
                <a:ea typeface="標楷體" panose="03000509000000000000" pitchFamily="65" charset="-120"/>
              </a:rPr>
              <a:t>註</a:t>
            </a:r>
            <a:r>
              <a:rPr lang="en-US" altLang="zh-TW" sz="2000" dirty="0">
                <a:latin typeface="Calibri" panose="020F0502020204030204" pitchFamily="34" charset="0"/>
                <a:ea typeface="標楷體" panose="03000509000000000000" pitchFamily="65" charset="-120"/>
              </a:rPr>
              <a:t>1</a:t>
            </a:r>
            <a:r>
              <a:rPr lang="zh-TW" altLang="zh-TW" sz="2000" dirty="0">
                <a:latin typeface="Calibri" panose="020F0502020204030204" pitchFamily="34" charset="0"/>
                <a:ea typeface="標楷體" panose="03000509000000000000" pitchFamily="65" charset="-120"/>
              </a:rPr>
              <a:t>：</a:t>
            </a:r>
            <a:r>
              <a:rPr lang="en-US" altLang="zh-TW" sz="2000" dirty="0">
                <a:latin typeface="Calibri" panose="020F0502020204030204" pitchFamily="34" charset="0"/>
                <a:ea typeface="標楷體" panose="03000509000000000000" pitchFamily="65" charset="-120"/>
              </a:rPr>
              <a:t>RE (Retinol Equivalent)</a:t>
            </a:r>
            <a:r>
              <a:rPr lang="zh-TW" altLang="zh-TW" sz="2000" dirty="0">
                <a:latin typeface="Calibri" panose="020F0502020204030204" pitchFamily="34" charset="0"/>
                <a:ea typeface="標楷體" panose="03000509000000000000" pitchFamily="65" charset="-120"/>
              </a:rPr>
              <a:t>即視網醇當量。</a:t>
            </a:r>
          </a:p>
          <a:p>
            <a:pPr marL="0" indent="0">
              <a:buFont typeface="Wingdings" pitchFamily="2" charset="2"/>
              <a:buNone/>
              <a:defRPr/>
            </a:pPr>
            <a:r>
              <a:rPr lang="en-US" altLang="zh-TW" sz="2000" dirty="0">
                <a:latin typeface="Calibri" panose="020F0502020204030204" pitchFamily="34" charset="0"/>
                <a:ea typeface="標楷體" panose="03000509000000000000" pitchFamily="65" charset="-120"/>
              </a:rPr>
              <a:t>	1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g RE=1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g</a:t>
            </a:r>
            <a:r>
              <a:rPr lang="zh-TW" altLang="zh-TW" sz="2000" dirty="0">
                <a:latin typeface="Calibri" panose="020F0502020204030204" pitchFamily="34" charset="0"/>
                <a:ea typeface="標楷體" panose="03000509000000000000" pitchFamily="65" charset="-120"/>
              </a:rPr>
              <a:t>視網醇</a:t>
            </a:r>
            <a:r>
              <a:rPr lang="en-US" altLang="zh-TW" sz="2000" dirty="0">
                <a:latin typeface="Calibri" panose="020F0502020204030204" pitchFamily="34" charset="0"/>
                <a:ea typeface="標楷體" panose="03000509000000000000" pitchFamily="65" charset="-120"/>
              </a:rPr>
              <a:t>(Retinol)=6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g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a:t>
            </a:r>
            <a:r>
              <a:rPr lang="zh-TW" altLang="zh-TW" sz="2000" dirty="0">
                <a:latin typeface="Calibri" panose="020F0502020204030204" pitchFamily="34" charset="0"/>
                <a:ea typeface="標楷體" panose="03000509000000000000" pitchFamily="65" charset="-120"/>
              </a:rPr>
              <a:t>胡蘿蔔素</a:t>
            </a:r>
            <a:r>
              <a:rPr lang="en-US" altLang="zh-TW" sz="2000" dirty="0">
                <a:latin typeface="Calibri" panose="020F0502020204030204" pitchFamily="34" charset="0"/>
                <a:ea typeface="標楷體" panose="03000509000000000000" pitchFamily="65" charset="-120"/>
              </a:rPr>
              <a:t>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-Carotene)</a:t>
            </a:r>
            <a:endParaRPr lang="zh-TW" altLang="zh-TW" sz="2000" dirty="0">
              <a:latin typeface="Calibri" panose="020F0502020204030204" pitchFamily="34" charset="0"/>
              <a:ea typeface="標楷體" panose="03000509000000000000" pitchFamily="65" charset="-120"/>
            </a:endParaRPr>
          </a:p>
          <a:p>
            <a:pPr>
              <a:defRPr/>
            </a:pPr>
            <a:r>
              <a:rPr lang="zh-TW" altLang="zh-TW" sz="2000" dirty="0">
                <a:latin typeface="Calibri" panose="020F0502020204030204" pitchFamily="34" charset="0"/>
                <a:ea typeface="標楷體" panose="03000509000000000000" pitchFamily="65" charset="-120"/>
              </a:rPr>
              <a:t>註</a:t>
            </a:r>
            <a:r>
              <a:rPr lang="en-US" altLang="zh-TW" sz="2000" dirty="0">
                <a:latin typeface="Calibri" panose="020F0502020204030204" pitchFamily="34" charset="0"/>
                <a:ea typeface="標楷體" panose="03000509000000000000" pitchFamily="65" charset="-120"/>
              </a:rPr>
              <a:t>2</a:t>
            </a:r>
            <a:r>
              <a:rPr lang="zh-TW" altLang="zh-TW" sz="2000" dirty="0">
                <a:latin typeface="Calibri" panose="020F0502020204030204" pitchFamily="34" charset="0"/>
                <a:ea typeface="標楷體" panose="03000509000000000000" pitchFamily="65" charset="-120"/>
              </a:rPr>
              <a:t>：</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-TE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a:t>
            </a:r>
            <a:r>
              <a:rPr lang="en-US" altLang="zh-TW" sz="2000" dirty="0" err="1">
                <a:latin typeface="Calibri" panose="020F0502020204030204" pitchFamily="34" charset="0"/>
                <a:ea typeface="標楷體" panose="03000509000000000000" pitchFamily="65" charset="-120"/>
              </a:rPr>
              <a:t>Tocopherol</a:t>
            </a:r>
            <a:r>
              <a:rPr lang="en-US" altLang="zh-TW" sz="2000" dirty="0">
                <a:latin typeface="Calibri" panose="020F0502020204030204" pitchFamily="34" charset="0"/>
                <a:ea typeface="標楷體" panose="03000509000000000000" pitchFamily="65" charset="-120"/>
              </a:rPr>
              <a:t> Equivalent)</a:t>
            </a:r>
            <a:r>
              <a:rPr lang="zh-TW" altLang="zh-TW" sz="2000" dirty="0">
                <a:latin typeface="Calibri" panose="020F0502020204030204" pitchFamily="34" charset="0"/>
                <a:ea typeface="標楷體" panose="03000509000000000000" pitchFamily="65" charset="-120"/>
              </a:rPr>
              <a:t>即生育醇</a:t>
            </a:r>
            <a:r>
              <a:rPr lang="zh-TW" altLang="zh-TW" sz="2000" dirty="0" smtClean="0">
                <a:latin typeface="Calibri" panose="020F0502020204030204" pitchFamily="34" charset="0"/>
                <a:ea typeface="標楷體" panose="03000509000000000000" pitchFamily="65" charset="-120"/>
              </a:rPr>
              <a:t>當量</a:t>
            </a:r>
            <a:r>
              <a:rPr lang="en-US" altLang="zh-TW" sz="2000" dirty="0">
                <a:latin typeface="Calibri" panose="020F0502020204030204" pitchFamily="34" charset="0"/>
                <a:ea typeface="標楷體" panose="03000509000000000000" pitchFamily="65" charset="-120"/>
              </a:rPr>
              <a:t/>
            </a:r>
            <a:br>
              <a:rPr lang="en-US" altLang="zh-TW" sz="2000" dirty="0">
                <a:latin typeface="Calibri" panose="020F0502020204030204" pitchFamily="34" charset="0"/>
                <a:ea typeface="標楷體" panose="03000509000000000000" pitchFamily="65" charset="-120"/>
              </a:rPr>
            </a:br>
            <a:r>
              <a:rPr lang="zh-TW" altLang="en-US" sz="2000" dirty="0" smtClean="0">
                <a:latin typeface="Calibri" panose="020F0502020204030204" pitchFamily="34" charset="0"/>
                <a:ea typeface="標楷體" panose="03000509000000000000" pitchFamily="65" charset="-120"/>
              </a:rPr>
              <a:t>          </a:t>
            </a:r>
            <a:r>
              <a:rPr lang="en-US" altLang="zh-TW" sz="2000" dirty="0" smtClean="0">
                <a:latin typeface="Calibri" panose="020F0502020204030204" pitchFamily="34" charset="0"/>
                <a:ea typeface="標楷體" panose="03000509000000000000" pitchFamily="65" charset="-120"/>
              </a:rPr>
              <a:t>1 </a:t>
            </a:r>
            <a:r>
              <a:rPr lang="en-US" altLang="zh-TW" sz="2000" dirty="0">
                <a:latin typeface="Calibri" panose="020F0502020204030204" pitchFamily="34" charset="0"/>
                <a:ea typeface="標楷體" panose="03000509000000000000" pitchFamily="65" charset="-120"/>
              </a:rPr>
              <a:t>mg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-TE =1 mg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a:t>
            </a:r>
            <a:r>
              <a:rPr lang="en-US" altLang="zh-TW" sz="2000" dirty="0" err="1">
                <a:latin typeface="Calibri" panose="020F0502020204030204" pitchFamily="34" charset="0"/>
                <a:ea typeface="標楷體" panose="03000509000000000000" pitchFamily="65" charset="-120"/>
              </a:rPr>
              <a:t>Tocopherol</a:t>
            </a:r>
            <a:endParaRPr lang="zh-TW" altLang="zh-TW" sz="2000" dirty="0">
              <a:latin typeface="Calibri" panose="020F0502020204030204" pitchFamily="34" charset="0"/>
              <a:ea typeface="標楷體" panose="03000509000000000000" pitchFamily="65" charset="-120"/>
            </a:endParaRPr>
          </a:p>
          <a:p>
            <a:pPr>
              <a:defRPr/>
            </a:pPr>
            <a:r>
              <a:rPr lang="zh-TW" altLang="zh-TW" sz="2000" dirty="0">
                <a:latin typeface="Calibri" panose="020F0502020204030204" pitchFamily="34" charset="0"/>
                <a:ea typeface="標楷體" panose="03000509000000000000" pitchFamily="65" charset="-120"/>
              </a:rPr>
              <a:t>註</a:t>
            </a:r>
            <a:r>
              <a:rPr lang="en-US" altLang="zh-TW" sz="2000" dirty="0">
                <a:latin typeface="Calibri" panose="020F0502020204030204" pitchFamily="34" charset="0"/>
                <a:ea typeface="標楷體" panose="03000509000000000000" pitchFamily="65" charset="-120"/>
              </a:rPr>
              <a:t>3</a:t>
            </a:r>
            <a:r>
              <a:rPr lang="zh-TW" altLang="zh-TW" sz="2000" dirty="0">
                <a:latin typeface="Calibri" panose="020F0502020204030204" pitchFamily="34" charset="0"/>
                <a:ea typeface="標楷體" panose="03000509000000000000" pitchFamily="65" charset="-120"/>
              </a:rPr>
              <a:t>：</a:t>
            </a:r>
            <a:r>
              <a:rPr lang="en-US" altLang="zh-TW" sz="2000" dirty="0">
                <a:latin typeface="Calibri" panose="020F0502020204030204" pitchFamily="34" charset="0"/>
                <a:ea typeface="標楷體" panose="03000509000000000000" pitchFamily="65" charset="-120"/>
              </a:rPr>
              <a:t>NE (Niacin Equivalent)</a:t>
            </a:r>
            <a:r>
              <a:rPr lang="zh-TW" altLang="zh-TW" sz="2000" dirty="0">
                <a:latin typeface="Calibri" panose="020F0502020204030204" pitchFamily="34" charset="0"/>
                <a:ea typeface="標楷體" panose="03000509000000000000" pitchFamily="65" charset="-120"/>
              </a:rPr>
              <a:t>即菸鹼素</a:t>
            </a:r>
            <a:r>
              <a:rPr lang="zh-TW" altLang="zh-TW" sz="2000" dirty="0" smtClean="0">
                <a:latin typeface="Calibri" panose="020F0502020204030204" pitchFamily="34" charset="0"/>
                <a:ea typeface="標楷體" panose="03000509000000000000" pitchFamily="65" charset="-120"/>
              </a:rPr>
              <a:t>當量</a:t>
            </a:r>
            <a:endParaRPr lang="zh-TW" altLang="zh-TW" sz="2000" dirty="0">
              <a:latin typeface="Calibri" panose="020F0502020204030204" pitchFamily="34" charset="0"/>
              <a:ea typeface="標楷體" panose="03000509000000000000" pitchFamily="65" charset="-120"/>
            </a:endParaRPr>
          </a:p>
          <a:p>
            <a:pPr marL="0" indent="0">
              <a:buFont typeface="Wingdings" pitchFamily="2" charset="2"/>
              <a:buNone/>
              <a:defRPr/>
            </a:pPr>
            <a:r>
              <a:rPr lang="en-US" altLang="zh-TW" sz="2000" dirty="0">
                <a:latin typeface="Calibri" panose="020F0502020204030204" pitchFamily="34" charset="0"/>
                <a:ea typeface="標楷體" panose="03000509000000000000" pitchFamily="65" charset="-120"/>
              </a:rPr>
              <a:t>	</a:t>
            </a:r>
            <a:r>
              <a:rPr lang="zh-TW" altLang="en-US" sz="2000" dirty="0" smtClean="0">
                <a:latin typeface="Calibri" panose="020F0502020204030204" pitchFamily="34" charset="0"/>
                <a:ea typeface="標楷體" panose="03000509000000000000" pitchFamily="65" charset="-120"/>
              </a:rPr>
              <a:t> </a:t>
            </a:r>
            <a:r>
              <a:rPr lang="zh-TW" altLang="zh-TW" sz="2000" dirty="0" smtClean="0">
                <a:latin typeface="Calibri" panose="020F0502020204030204" pitchFamily="34" charset="0"/>
                <a:ea typeface="標楷體" panose="03000509000000000000" pitchFamily="65" charset="-120"/>
              </a:rPr>
              <a:t>菸</a:t>
            </a:r>
            <a:r>
              <a:rPr lang="zh-TW" altLang="zh-TW" sz="2000" dirty="0">
                <a:latin typeface="Calibri" panose="020F0502020204030204" pitchFamily="34" charset="0"/>
                <a:ea typeface="標楷體" panose="03000509000000000000" pitchFamily="65" charset="-120"/>
              </a:rPr>
              <a:t>鹼素包括菸鹼酸及菸鹼醯胺，以菸鹼素當量表示之。</a:t>
            </a:r>
          </a:p>
          <a:p>
            <a:pPr marL="0" indent="0">
              <a:buFont typeface="Wingdings" pitchFamily="2" charset="2"/>
              <a:buNone/>
              <a:defRPr/>
            </a:pPr>
            <a:r>
              <a:rPr lang="en-US" altLang="zh-TW" sz="2000" dirty="0">
                <a:latin typeface="Calibri" panose="020F0502020204030204" pitchFamily="34" charset="0"/>
                <a:ea typeface="標楷體" panose="03000509000000000000" pitchFamily="65" charset="-120"/>
              </a:rPr>
              <a:t> </a:t>
            </a:r>
            <a:endParaRPr lang="zh-TW" altLang="zh-TW" sz="2000" dirty="0">
              <a:latin typeface="Calibri" panose="020F0502020204030204" pitchFamily="34" charset="0"/>
              <a:ea typeface="標楷體" panose="03000509000000000000" pitchFamily="65" charset="-120"/>
            </a:endParaRPr>
          </a:p>
          <a:p>
            <a:pPr>
              <a:defRPr/>
            </a:pPr>
            <a:endParaRPr lang="zh-TW" altLang="en-US" sz="2000" dirty="0">
              <a:latin typeface="Calibri" panose="020F0502020204030204" pitchFamily="34" charset="0"/>
              <a:ea typeface="標楷體" panose="03000509000000000000" pitchFamily="65" charset="-120"/>
            </a:endParaRPr>
          </a:p>
        </p:txBody>
      </p:sp>
      <p:sp>
        <p:nvSpPr>
          <p:cNvPr id="8" name="投影片編號版面配置區 3"/>
          <p:cNvSpPr>
            <a:spLocks noGrp="1"/>
          </p:cNvSpPr>
          <p:nvPr>
            <p:ph type="sldNum" sz="quarter" idx="15"/>
          </p:nvPr>
        </p:nvSpPr>
        <p:spPr>
          <a:xfrm>
            <a:off x="8129016" y="5734050"/>
            <a:ext cx="609600" cy="521208"/>
          </a:xfr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29</a:t>
            </a:fld>
            <a:endParaRPr kumimoji="0" lang="en-US" altLang="zh-TW" sz="1400" dirty="0" smtClean="0">
              <a:solidFill>
                <a:schemeClr val="bg1"/>
              </a:solidFill>
            </a:endParaRPr>
          </a:p>
        </p:txBody>
      </p:sp>
      <p:pic>
        <p:nvPicPr>
          <p:cNvPr id="9"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27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704800" y="1600200"/>
            <a:ext cx="7467600" cy="4873752"/>
          </a:xfrm>
        </p:spPr>
        <p:txBody>
          <a:bodyPr/>
          <a:lstStyle/>
          <a:p>
            <a:pPr>
              <a:defRPr/>
            </a:pPr>
            <a:r>
              <a:rPr lang="zh-TW" altLang="en-US" sz="2800" dirty="0" smtClean="0">
                <a:latin typeface="標楷體" panose="03000509000000000000" pitchFamily="65" charset="-120"/>
                <a:ea typeface="標楷體" panose="03000509000000000000" pitchFamily="65" charset="-120"/>
              </a:rPr>
              <a:t>營養標示：</a:t>
            </a:r>
            <a:endParaRPr lang="en-US" altLang="zh-TW" sz="2800" dirty="0" smtClean="0">
              <a:latin typeface="標楷體" panose="03000509000000000000" pitchFamily="65" charset="-120"/>
              <a:ea typeface="標楷體" panose="03000509000000000000" pitchFamily="65" charset="-120"/>
            </a:endParaRPr>
          </a:p>
          <a:p>
            <a:pPr marL="0" indent="0">
              <a:buNone/>
              <a:defRPr/>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指於</a:t>
            </a:r>
            <a:r>
              <a:rPr lang="zh-TW" altLang="en-US" sz="2800" u="sng" dirty="0" smtClean="0">
                <a:latin typeface="標楷體" panose="03000509000000000000" pitchFamily="65" charset="-120"/>
                <a:ea typeface="標楷體" panose="03000509000000000000" pitchFamily="65" charset="-120"/>
              </a:rPr>
              <a:t>食品容器或包裝</a:t>
            </a:r>
            <a:r>
              <a:rPr lang="zh-TW" altLang="en-US" sz="2800" dirty="0" smtClean="0">
                <a:latin typeface="標楷體" panose="03000509000000000000" pitchFamily="65" charset="-120"/>
                <a:ea typeface="標楷體" panose="03000509000000000000" pitchFamily="65" charset="-120"/>
              </a:rPr>
              <a:t>上，記載食品之</a:t>
            </a:r>
            <a:r>
              <a:rPr lang="zh-TW" altLang="en-US" sz="2800" b="1" u="sng" dirty="0">
                <a:solidFill>
                  <a:srgbClr val="FF0000"/>
                </a:solidFill>
                <a:latin typeface="標楷體" panose="03000509000000000000" pitchFamily="65" charset="-120"/>
                <a:ea typeface="標楷體" panose="03000509000000000000" pitchFamily="65" charset="-120"/>
              </a:rPr>
              <a:t>營養成分</a:t>
            </a:r>
            <a:r>
              <a:rPr lang="zh-TW" altLang="en-US" sz="2800" b="1" u="sng" dirty="0" smtClean="0">
                <a:solidFill>
                  <a:srgbClr val="FF0000"/>
                </a:solidFill>
                <a:latin typeface="標楷體" panose="03000509000000000000" pitchFamily="65" charset="-120"/>
                <a:ea typeface="標楷體" panose="03000509000000000000" pitchFamily="65" charset="-120"/>
              </a:rPr>
              <a:t>、含量</a:t>
            </a:r>
            <a:r>
              <a:rPr lang="zh-TW" altLang="en-US" sz="2800" b="1" u="sng" dirty="0">
                <a:solidFill>
                  <a:srgbClr val="FF0000"/>
                </a:solidFill>
                <a:latin typeface="標楷體" panose="03000509000000000000" pitchFamily="65" charset="-120"/>
                <a:ea typeface="標楷體" panose="03000509000000000000" pitchFamily="65" charset="-120"/>
              </a:rPr>
              <a:t>及營養宣稱</a:t>
            </a:r>
            <a:r>
              <a:rPr lang="zh-TW" altLang="en-US"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a:t>
            </a:r>
            <a:r>
              <a:rPr lang="zh-TW" altLang="en-US" sz="2800" b="1" dirty="0" smtClean="0">
                <a:solidFill>
                  <a:srgbClr val="333333"/>
                </a:solidFill>
                <a:effectLst>
                  <a:outerShdw blurRad="38100" dist="38100" dir="2700000" algn="tl">
                    <a:srgbClr val="C0C0C0"/>
                  </a:outerShdw>
                </a:effectLst>
                <a:latin typeface="標楷體" panose="03000509000000000000" pitchFamily="65" charset="-120"/>
                <a:ea typeface="標楷體" panose="03000509000000000000" pitchFamily="65" charset="-120"/>
              </a:rPr>
              <a:t>食品安全衛生管理法第三條</a:t>
            </a:r>
            <a:r>
              <a:rPr lang="en-US" altLang="zh-TW" sz="2800" b="1" dirty="0" smtClean="0">
                <a:solidFill>
                  <a:srgbClr val="333333"/>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
        <p:nvSpPr>
          <p:cNvPr id="5124" name="投影片編號版面配置區 3"/>
          <p:cNvSpPr>
            <a:spLocks noGrp="1"/>
          </p:cNvSpPr>
          <p:nvPr>
            <p:ph type="sldNum" sz="quarter" idx="15"/>
          </p:nvPr>
        </p:nvSpPr>
        <p:spPr>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3</a:t>
            </a:fld>
            <a:endParaRPr kumimoji="0" lang="en-US" altLang="zh-TW" sz="1400" dirty="0" smtClean="0">
              <a:solidFill>
                <a:schemeClr val="bg1"/>
              </a:solidFill>
            </a:endParaRPr>
          </a:p>
        </p:txBody>
      </p:sp>
      <p:sp>
        <p:nvSpPr>
          <p:cNvPr id="2" name="文字方塊 1"/>
          <p:cNvSpPr txBox="1"/>
          <p:nvPr/>
        </p:nvSpPr>
        <p:spPr>
          <a:xfrm>
            <a:off x="603225" y="503207"/>
            <a:ext cx="7416824" cy="646331"/>
          </a:xfrm>
          <a:prstGeom prst="rect">
            <a:avLst/>
          </a:prstGeom>
          <a:noFill/>
        </p:spPr>
        <p:txBody>
          <a:bodyPr wrap="square" rtlCol="0">
            <a:spAutoFit/>
          </a:bodyPr>
          <a:lstStyle/>
          <a:p>
            <a:pPr algn="ctr"/>
            <a:r>
              <a:rPr lang="zh-TW" altLang="en-US" sz="3600" b="1" dirty="0" smtClean="0">
                <a:solidFill>
                  <a:srgbClr val="006600"/>
                </a:solidFill>
                <a:latin typeface="標楷體" panose="03000509000000000000" pitchFamily="65" charset="-120"/>
                <a:ea typeface="標楷體" panose="03000509000000000000" pitchFamily="65" charset="-120"/>
              </a:rPr>
              <a:t>何謂營養標示</a:t>
            </a:r>
            <a:r>
              <a:rPr lang="en-US" altLang="zh-TW" sz="3600" b="1" dirty="0" smtClean="0">
                <a:solidFill>
                  <a:srgbClr val="006600"/>
                </a:solidFill>
                <a:latin typeface="標楷體" panose="03000509000000000000" pitchFamily="65" charset="-120"/>
                <a:ea typeface="標楷體" panose="03000509000000000000" pitchFamily="65" charset="-120"/>
              </a:rPr>
              <a:t>?</a:t>
            </a:r>
            <a:endParaRPr lang="zh-TW" altLang="en-US" sz="3600" b="1" dirty="0">
              <a:solidFill>
                <a:srgbClr val="006600"/>
              </a:solidFill>
              <a:latin typeface="標楷體" panose="03000509000000000000" pitchFamily="65" charset="-120"/>
              <a:ea typeface="標楷體" panose="03000509000000000000" pitchFamily="65" charset="-120"/>
            </a:endParaRPr>
          </a:p>
        </p:txBody>
      </p:sp>
      <p:pic>
        <p:nvPicPr>
          <p:cNvPr id="1026" name="Picture 2" descr="http://pic.pimg.tw/denya/49a775ce12d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17031"/>
            <a:ext cx="1918060" cy="2557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log.xuite.net/4/9/7/3/13718930/blog_105107/txt/37940221/3.jpg"/>
          <p:cNvPicPr>
            <a:picLocks noChangeAspect="1" noChangeArrowheads="1"/>
          </p:cNvPicPr>
          <p:nvPr/>
        </p:nvPicPr>
        <p:blipFill rotWithShape="1">
          <a:blip r:embed="rId4">
            <a:extLst>
              <a:ext uri="{28A0092B-C50C-407E-A947-70E740481C1C}">
                <a14:useLocalDpi xmlns:a14="http://schemas.microsoft.com/office/drawing/2010/main" val="0"/>
              </a:ext>
            </a:extLst>
          </a:blip>
          <a:srcRect l="21389" r="15919" b="6980"/>
          <a:stretch/>
        </p:blipFill>
        <p:spPr bwMode="auto">
          <a:xfrm>
            <a:off x="6200774" y="3801153"/>
            <a:ext cx="1819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share.photo.xuite.net/yu110626/1fcceae/7101091/273723659_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009774"/>
            <a:ext cx="2952328" cy="165920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群組 4"/>
          <p:cNvGrpSpPr/>
          <p:nvPr/>
        </p:nvGrpSpPr>
        <p:grpSpPr>
          <a:xfrm>
            <a:off x="827584" y="4437112"/>
            <a:ext cx="5625218" cy="804532"/>
            <a:chOff x="827584" y="4437112"/>
            <a:chExt cx="5625218" cy="804532"/>
          </a:xfrm>
        </p:grpSpPr>
        <p:sp>
          <p:nvSpPr>
            <p:cNvPr id="4" name="向右箭號 3"/>
            <p:cNvSpPr/>
            <p:nvPr/>
          </p:nvSpPr>
          <p:spPr>
            <a:xfrm>
              <a:off x="827584" y="4437112"/>
              <a:ext cx="504056" cy="402266"/>
            </a:xfrm>
            <a:prstGeom prst="rightArrow">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4211960" y="4839378"/>
              <a:ext cx="504056" cy="402266"/>
            </a:xfrm>
            <a:prstGeom prst="rightArrow">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5948746" y="4437112"/>
              <a:ext cx="504056" cy="402266"/>
            </a:xfrm>
            <a:prstGeom prst="rightArrow">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2" name="Picture 7" descr="fda_logo"/>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7DA7FB6-BBC8-4E22-92DB-5F4C231FF8B4}" type="slidenum">
              <a:rPr lang="zh-TW" altLang="en-US" smtClean="0"/>
              <a:pPr>
                <a:defRPr/>
              </a:pPr>
              <a:t>30</a:t>
            </a:fld>
            <a:endParaRPr lang="en-US" altLang="zh-TW"/>
          </a:p>
        </p:txBody>
      </p:sp>
      <p:sp>
        <p:nvSpPr>
          <p:cNvPr id="3" name="矩形 4"/>
          <p:cNvSpPr>
            <a:spLocks noChangeArrowheads="1"/>
          </p:cNvSpPr>
          <p:nvPr/>
        </p:nvSpPr>
        <p:spPr bwMode="auto">
          <a:xfrm>
            <a:off x="899592" y="212565"/>
            <a:ext cx="72008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eaLnBrk="1" hangingPunct="1">
              <a:lnSpc>
                <a:spcPct val="90000"/>
              </a:lnSpc>
              <a:buSzPct val="80000"/>
              <a:defRPr/>
            </a:pPr>
            <a:r>
              <a:rPr lang="zh-TW" altLang="en-US" sz="2800" b="1" dirty="0">
                <a:solidFill>
                  <a:srgbClr val="006600"/>
                </a:solidFill>
                <a:latin typeface="+mj-lt"/>
                <a:cs typeface="+mj-cs"/>
              </a:rPr>
              <a:t>標示</a:t>
            </a:r>
            <a:r>
              <a:rPr lang="zh-TW" altLang="en-US" sz="2800" b="1" dirty="0" smtClean="0">
                <a:solidFill>
                  <a:srgbClr val="006600"/>
                </a:solidFill>
                <a:latin typeface="+mj-lt"/>
                <a:cs typeface="+mj-cs"/>
              </a:rPr>
              <a:t>之內容介紹</a:t>
            </a:r>
            <a:endParaRPr lang="en-US" altLang="zh-TW" sz="2800" b="1" dirty="0" smtClean="0">
              <a:solidFill>
                <a:srgbClr val="006600"/>
              </a:solidFill>
              <a:latin typeface="+mj-lt"/>
              <a:cs typeface="+mj-cs"/>
            </a:endParaRPr>
          </a:p>
        </p:txBody>
      </p:sp>
      <p:graphicFrame>
        <p:nvGraphicFramePr>
          <p:cNvPr id="4" name="Group 59"/>
          <p:cNvGraphicFramePr>
            <a:graphicFrameLocks noGrp="1"/>
          </p:cNvGraphicFramePr>
          <p:nvPr>
            <p:extLst>
              <p:ext uri="{D42A27DB-BD31-4B8C-83A1-F6EECF244321}">
                <p14:modId xmlns:p14="http://schemas.microsoft.com/office/powerpoint/2010/main" val="1420633764"/>
              </p:ext>
            </p:extLst>
          </p:nvPr>
        </p:nvGraphicFramePr>
        <p:xfrm>
          <a:off x="899592" y="772882"/>
          <a:ext cx="7200800" cy="5392421"/>
        </p:xfrm>
        <a:graphic>
          <a:graphicData uri="http://schemas.openxmlformats.org/drawingml/2006/table">
            <a:tbl>
              <a:tblPr/>
              <a:tblGrid>
                <a:gridCol w="2317632"/>
                <a:gridCol w="2293164"/>
                <a:gridCol w="2590004"/>
              </a:tblGrid>
              <a:tr h="400280">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營 養 標 示</a:t>
                      </a:r>
                    </a:p>
                  </a:txBody>
                  <a:tcPr marT="45709" marB="4570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53255">
                <a:tc grid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每一份量    公克（或毫升）</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本包裝含    份</a:t>
                      </a:r>
                    </a:p>
                  </a:txBody>
                  <a:tcPr marT="45709" marB="4570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4576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endPar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T="45709" marB="4570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每份</a:t>
                      </a:r>
                    </a:p>
                  </a:txBody>
                  <a:tcPr marT="45709" marB="4570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每</a:t>
                      </a:r>
                      <a:r>
                        <a:rPr kumimoji="1"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公克</a:t>
                      </a:r>
                    </a:p>
                    <a:p>
                      <a:pPr marL="0" marR="0" lvl="0" indent="0" algn="ctr"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a:t>
                      </a: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或每</a:t>
                      </a:r>
                      <a:r>
                        <a:rPr kumimoji="1"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100</a:t>
                      </a: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毫升</a:t>
                      </a:r>
                      <a:r>
                        <a:rPr kumimoji="1"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a:t>
                      </a:r>
                    </a:p>
                  </a:txBody>
                  <a:tcPr marT="45709" marB="4570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熱量 </a:t>
                      </a:r>
                    </a:p>
                  </a:txBody>
                  <a:tcPr marT="45709" marB="4570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大卡 </a:t>
                      </a:r>
                    </a:p>
                  </a:txBody>
                  <a:tcPr marT="45709" marB="45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大卡 </a:t>
                      </a:r>
                    </a:p>
                  </a:txBody>
                  <a:tcPr marT="45709" marB="4570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蛋白質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脂肪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飽和脂肪</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7960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反式脂肪 </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defRPr/>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defRPr/>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碳水化合物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584259">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糖</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    </a:t>
                      </a:r>
                      <a:r>
                        <a:rPr kumimoji="1" lang="zh-TW" altLang="en-US" sz="1600" b="1"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mn-cs"/>
                        </a:rPr>
                        <a:t>膳食纖維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a:t>
                      </a:r>
                      <a:endParaRPr kumimoji="1" lang="en-US"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鈉</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毫克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宣稱之營養素含量 </a:t>
                      </a:r>
                    </a:p>
                  </a:txBody>
                  <a:tcPr marT="45709" marB="4570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09" marB="4570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115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其他營養素含量 </a:t>
                      </a:r>
                    </a:p>
                  </a:txBody>
                  <a:tcPr marT="45709" marB="45709"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09" marB="45709"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公克、毫克或微克 </a:t>
                      </a:r>
                    </a:p>
                  </a:txBody>
                  <a:tcPr marT="45709" marB="45709"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橢圓 4"/>
          <p:cNvSpPr/>
          <p:nvPr/>
        </p:nvSpPr>
        <p:spPr bwMode="auto">
          <a:xfrm>
            <a:off x="700088" y="2420888"/>
            <a:ext cx="1135608" cy="360040"/>
          </a:xfrm>
          <a:prstGeom prst="ellipse">
            <a:avLst/>
          </a:prstGeom>
          <a:noFill/>
          <a:ln w="57150" cap="flat" cmpd="sng" algn="ctr">
            <a:solidFill>
              <a:srgbClr val="7030A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sp>
        <p:nvSpPr>
          <p:cNvPr id="6" name="文字方塊 5"/>
          <p:cNvSpPr txBox="1"/>
          <p:nvPr/>
        </p:nvSpPr>
        <p:spPr>
          <a:xfrm>
            <a:off x="2257401" y="1844824"/>
            <a:ext cx="5626967" cy="3477875"/>
          </a:xfrm>
          <a:prstGeom prst="rect">
            <a:avLst/>
          </a:prstGeom>
          <a:solidFill>
            <a:schemeClr val="bg2"/>
          </a:solidFill>
          <a:ln>
            <a:solidFill>
              <a:srgbClr val="7030A0"/>
            </a:solidFill>
          </a:ln>
        </p:spPr>
        <p:txBody>
          <a:bodyPr wrap="square" rtlCol="0">
            <a:spAutoFit/>
          </a:bodyPr>
          <a:lstStyle/>
          <a:p>
            <a:pPr eaLnBrk="1" hangingPunct="1"/>
            <a:r>
              <a:rPr lang="en-US" altLang="zh-TW" sz="2000" b="1" dirty="0">
                <a:latin typeface="DFKaiShu-SB-Estd-BF" charset="-120"/>
                <a:ea typeface="標楷體" pitchFamily="65" charset="-120"/>
              </a:rPr>
              <a:t>(</a:t>
            </a:r>
            <a:r>
              <a:rPr lang="zh-TW" altLang="en-US" sz="2000" b="1" dirty="0">
                <a:latin typeface="DFKaiShu-SB-Estd-BF" charset="-120"/>
                <a:ea typeface="標楷體" pitchFamily="65" charset="-120"/>
              </a:rPr>
              <a:t>一</a:t>
            </a:r>
            <a:r>
              <a:rPr lang="en-US" altLang="zh-TW" sz="2000" b="1" dirty="0">
                <a:latin typeface="DFKaiShu-SB-Estd-BF" charset="-120"/>
                <a:ea typeface="標楷體" pitchFamily="65" charset="-120"/>
              </a:rPr>
              <a:t>) </a:t>
            </a:r>
            <a:r>
              <a:rPr lang="zh-TW" altLang="en-US" sz="2000" b="1" dirty="0">
                <a:latin typeface="DFKaiShu-SB-Estd-BF" charset="-120"/>
                <a:ea typeface="標楷體" pitchFamily="65" charset="-120"/>
              </a:rPr>
              <a:t>蛋白質之熱量，以每公克四大卡計算。</a:t>
            </a:r>
          </a:p>
          <a:p>
            <a:pPr eaLnBrk="1" hangingPunct="1"/>
            <a:r>
              <a:rPr lang="en-US" altLang="zh-TW" sz="2000" b="1" dirty="0">
                <a:latin typeface="DFKaiShu-SB-Estd-BF" charset="-120"/>
                <a:ea typeface="標楷體" pitchFamily="65" charset="-120"/>
              </a:rPr>
              <a:t>(</a:t>
            </a:r>
            <a:r>
              <a:rPr lang="zh-TW" altLang="en-US" sz="2000" b="1" dirty="0">
                <a:latin typeface="DFKaiShu-SB-Estd-BF" charset="-120"/>
                <a:ea typeface="標楷體" pitchFamily="65" charset="-120"/>
              </a:rPr>
              <a:t>二</a:t>
            </a:r>
            <a:r>
              <a:rPr lang="en-US" altLang="zh-TW" sz="2000" b="1" dirty="0">
                <a:latin typeface="DFKaiShu-SB-Estd-BF" charset="-120"/>
                <a:ea typeface="標楷體" pitchFamily="65" charset="-120"/>
              </a:rPr>
              <a:t>) </a:t>
            </a:r>
            <a:r>
              <a:rPr lang="zh-TW" altLang="en-US" sz="2000" b="1" dirty="0">
                <a:latin typeface="DFKaiShu-SB-Estd-BF" charset="-120"/>
                <a:ea typeface="標楷體" pitchFamily="65" charset="-120"/>
              </a:rPr>
              <a:t>脂肪之熱量，以每公克九大卡計算。</a:t>
            </a:r>
          </a:p>
          <a:p>
            <a:pPr eaLnBrk="1" hangingPunct="1"/>
            <a:r>
              <a:rPr lang="en-US" altLang="zh-TW" sz="2000" b="1" dirty="0">
                <a:latin typeface="DFKaiShu-SB-Estd-BF" charset="-120"/>
                <a:ea typeface="標楷體" pitchFamily="65" charset="-120"/>
              </a:rPr>
              <a:t>(</a:t>
            </a:r>
            <a:r>
              <a:rPr lang="zh-TW" altLang="en-US" sz="2000" b="1" dirty="0">
                <a:latin typeface="DFKaiShu-SB-Estd-BF" charset="-120"/>
                <a:ea typeface="標楷體" pitchFamily="65" charset="-120"/>
              </a:rPr>
              <a:t>三</a:t>
            </a:r>
            <a:r>
              <a:rPr lang="en-US" altLang="zh-TW" sz="2000" b="1" dirty="0">
                <a:latin typeface="DFKaiShu-SB-Estd-BF" charset="-120"/>
                <a:ea typeface="標楷體" pitchFamily="65" charset="-120"/>
              </a:rPr>
              <a:t>) </a:t>
            </a:r>
            <a:r>
              <a:rPr lang="zh-TW" altLang="en-US" sz="2000" b="1" dirty="0">
                <a:latin typeface="DFKaiShu-SB-Estd-BF" charset="-120"/>
                <a:ea typeface="標楷體" pitchFamily="65" charset="-120"/>
              </a:rPr>
              <a:t>碳水化合物之熱量，以每公克四大卡計算</a:t>
            </a:r>
            <a:r>
              <a:rPr lang="zh-TW" altLang="en-US" sz="2000" b="1" dirty="0" smtClean="0">
                <a:latin typeface="DFKaiShu-SB-Estd-BF" charset="-120"/>
                <a:ea typeface="標楷體" pitchFamily="65" charset="-120"/>
              </a:rPr>
              <a:t>，  </a:t>
            </a:r>
            <a:endParaRPr lang="en-US" altLang="zh-TW" sz="2000" b="1" dirty="0" smtClean="0">
              <a:latin typeface="DFKaiShu-SB-Estd-BF" charset="-120"/>
              <a:ea typeface="標楷體" pitchFamily="65" charset="-120"/>
            </a:endParaRPr>
          </a:p>
          <a:p>
            <a:pPr eaLnBrk="1" hangingPunct="1"/>
            <a:r>
              <a:rPr lang="zh-TW" altLang="en-US" sz="2000" b="1" dirty="0">
                <a:latin typeface="DFKaiShu-SB-Estd-BF" charset="-120"/>
                <a:ea typeface="標楷體" pitchFamily="65" charset="-120"/>
              </a:rPr>
              <a:t> </a:t>
            </a:r>
            <a:r>
              <a:rPr lang="zh-TW" altLang="en-US" sz="2000" b="1" dirty="0" smtClean="0">
                <a:latin typeface="DFKaiShu-SB-Estd-BF" charset="-120"/>
                <a:ea typeface="標楷體" pitchFamily="65" charset="-120"/>
              </a:rPr>
              <a:t>      但</a:t>
            </a:r>
            <a:r>
              <a:rPr lang="zh-TW" altLang="en-US" sz="2000" b="1" dirty="0">
                <a:latin typeface="DFKaiShu-SB-Estd-BF" charset="-120"/>
                <a:ea typeface="標楷體" pitchFamily="65" charset="-120"/>
              </a:rPr>
              <a:t>加以標示</a:t>
            </a:r>
            <a:r>
              <a:rPr lang="zh-TW" altLang="en-US" sz="2000" b="1" dirty="0" smtClean="0">
                <a:latin typeface="DFKaiShu-SB-Estd-BF" charset="-120"/>
                <a:ea typeface="標楷體" pitchFamily="65" charset="-120"/>
              </a:rPr>
              <a:t>膳食</a:t>
            </a:r>
            <a:r>
              <a:rPr lang="zh-TW" altLang="en-US" sz="2000" b="1" dirty="0">
                <a:latin typeface="DFKaiShu-SB-Estd-BF" charset="-120"/>
                <a:ea typeface="標楷體" pitchFamily="65" charset="-120"/>
              </a:rPr>
              <a:t>纖維者，其</a:t>
            </a:r>
            <a:r>
              <a:rPr lang="zh-TW" altLang="en-US" sz="2000" b="1" dirty="0">
                <a:solidFill>
                  <a:srgbClr val="FF0000"/>
                </a:solidFill>
                <a:latin typeface="DFKaiShu-SB-Estd-BF" charset="-120"/>
                <a:ea typeface="標楷體" pitchFamily="65" charset="-120"/>
              </a:rPr>
              <a:t>膳食纖維</a:t>
            </a:r>
            <a:r>
              <a:rPr lang="zh-TW" altLang="en-US" sz="2000" b="1" dirty="0">
                <a:latin typeface="DFKaiShu-SB-Estd-BF" charset="-120"/>
                <a:ea typeface="標楷體" pitchFamily="65" charset="-120"/>
              </a:rPr>
              <a:t>熱量</a:t>
            </a:r>
            <a:r>
              <a:rPr lang="zh-TW" altLang="en-US" sz="2000" b="1" dirty="0" smtClean="0">
                <a:latin typeface="DFKaiShu-SB-Estd-BF" charset="-120"/>
                <a:ea typeface="標楷體" pitchFamily="65" charset="-120"/>
              </a:rPr>
              <a:t>得</a:t>
            </a:r>
            <a:endParaRPr lang="en-US" altLang="zh-TW" sz="2000" b="1" dirty="0" smtClean="0">
              <a:latin typeface="DFKaiShu-SB-Estd-BF" charset="-120"/>
              <a:ea typeface="標楷體" pitchFamily="65" charset="-120"/>
            </a:endParaRPr>
          </a:p>
          <a:p>
            <a:pPr eaLnBrk="1" hangingPunct="1"/>
            <a:r>
              <a:rPr lang="zh-TW" altLang="en-US" sz="2000" b="1" dirty="0">
                <a:latin typeface="DFKaiShu-SB-Estd-BF" charset="-120"/>
                <a:ea typeface="標楷體" pitchFamily="65" charset="-120"/>
              </a:rPr>
              <a:t> </a:t>
            </a:r>
            <a:r>
              <a:rPr lang="zh-TW" altLang="en-US" sz="2000" b="1" dirty="0" smtClean="0">
                <a:latin typeface="DFKaiShu-SB-Estd-BF" charset="-120"/>
                <a:ea typeface="標楷體" pitchFamily="65" charset="-120"/>
              </a:rPr>
              <a:t>      以</a:t>
            </a:r>
            <a:r>
              <a:rPr lang="zh-TW" altLang="en-US" sz="2000" b="1" dirty="0">
                <a:latin typeface="DFKaiShu-SB-Estd-BF" charset="-120"/>
                <a:ea typeface="標楷體" pitchFamily="65" charset="-120"/>
              </a:rPr>
              <a:t>每公克</a:t>
            </a:r>
            <a:r>
              <a:rPr lang="zh-TW" altLang="en-US" sz="2000" b="1" dirty="0">
                <a:solidFill>
                  <a:srgbClr val="FF0000"/>
                </a:solidFill>
                <a:latin typeface="DFKaiShu-SB-Estd-BF" charset="-120"/>
                <a:ea typeface="標楷體" pitchFamily="65" charset="-120"/>
              </a:rPr>
              <a:t>二大卡</a:t>
            </a:r>
            <a:r>
              <a:rPr lang="zh-TW" altLang="en-US" sz="2000" b="1" dirty="0">
                <a:latin typeface="DFKaiShu-SB-Estd-BF" charset="-120"/>
                <a:ea typeface="標楷體" pitchFamily="65" charset="-120"/>
              </a:rPr>
              <a:t>計算。</a:t>
            </a:r>
            <a:endParaRPr lang="en-US" altLang="zh-TW" sz="2000" b="1" dirty="0">
              <a:latin typeface="DFKaiShu-SB-Estd-BF" charset="-120"/>
              <a:ea typeface="標楷體" pitchFamily="65" charset="-120"/>
            </a:endParaRPr>
          </a:p>
          <a:p>
            <a:pPr eaLnBrk="1" hangingPunct="1"/>
            <a:r>
              <a:rPr lang="en-US" altLang="zh-TW" sz="2000" b="1" dirty="0">
                <a:latin typeface="DFKaiShu-SB-Estd-BF" charset="-120"/>
                <a:ea typeface="標楷體" pitchFamily="65" charset="-120"/>
              </a:rPr>
              <a:t>(</a:t>
            </a:r>
            <a:r>
              <a:rPr lang="zh-TW" altLang="en-US" sz="2000" b="1" dirty="0">
                <a:latin typeface="DFKaiShu-SB-Estd-BF" charset="-120"/>
                <a:ea typeface="標楷體" pitchFamily="65" charset="-120"/>
              </a:rPr>
              <a:t>四</a:t>
            </a:r>
            <a:r>
              <a:rPr lang="en-US" altLang="zh-TW" sz="2000" b="1" dirty="0">
                <a:latin typeface="DFKaiShu-SB-Estd-BF" charset="-120"/>
                <a:ea typeface="標楷體" pitchFamily="65" charset="-120"/>
              </a:rPr>
              <a:t>) </a:t>
            </a:r>
            <a:r>
              <a:rPr lang="zh-TW" altLang="en-US" sz="2000" b="1" dirty="0">
                <a:solidFill>
                  <a:srgbClr val="FF0000"/>
                </a:solidFill>
                <a:latin typeface="DFKaiShu-SB-Estd-BF" charset="-120"/>
                <a:ea typeface="標楷體" pitchFamily="65" charset="-120"/>
              </a:rPr>
              <a:t>赤藻糖醇</a:t>
            </a:r>
            <a:r>
              <a:rPr lang="zh-TW" altLang="en-US" sz="2000" b="1" dirty="0">
                <a:latin typeface="DFKaiShu-SB-Estd-BF" charset="-120"/>
                <a:ea typeface="標楷體" pitchFamily="65" charset="-120"/>
              </a:rPr>
              <a:t>之熱量得以</a:t>
            </a:r>
            <a:r>
              <a:rPr lang="zh-TW" altLang="en-US" sz="2000" b="1" dirty="0">
                <a:solidFill>
                  <a:srgbClr val="FF0000"/>
                </a:solidFill>
                <a:latin typeface="DFKaiShu-SB-Estd-BF" charset="-120"/>
                <a:ea typeface="標楷體" pitchFamily="65" charset="-120"/>
              </a:rPr>
              <a:t>零</a:t>
            </a:r>
            <a:r>
              <a:rPr lang="zh-TW" altLang="en-US" sz="2000" b="1" dirty="0">
                <a:latin typeface="DFKaiShu-SB-Estd-BF" charset="-120"/>
                <a:ea typeface="標楷體" pitchFamily="65" charset="-120"/>
              </a:rPr>
              <a:t>大卡計算，</a:t>
            </a:r>
            <a:r>
              <a:rPr lang="zh-TW" altLang="en-US" sz="2000" b="1" dirty="0">
                <a:solidFill>
                  <a:srgbClr val="FF0000"/>
                </a:solidFill>
                <a:latin typeface="DFKaiShu-SB-Estd-BF" charset="-120"/>
                <a:ea typeface="標楷體" pitchFamily="65" charset="-120"/>
              </a:rPr>
              <a:t>其他糖</a:t>
            </a:r>
            <a:r>
              <a:rPr lang="zh-TW" altLang="en-US" sz="2000" b="1" dirty="0" smtClean="0">
                <a:solidFill>
                  <a:srgbClr val="FF0000"/>
                </a:solidFill>
                <a:latin typeface="DFKaiShu-SB-Estd-BF" charset="-120"/>
                <a:ea typeface="標楷體" pitchFamily="65" charset="-120"/>
              </a:rPr>
              <a:t>醇</a:t>
            </a:r>
            <a:endParaRPr lang="en-US" altLang="zh-TW" sz="2000" b="1" dirty="0" smtClean="0">
              <a:solidFill>
                <a:srgbClr val="FF0000"/>
              </a:solidFill>
              <a:latin typeface="DFKaiShu-SB-Estd-BF" charset="-120"/>
              <a:ea typeface="標楷體" pitchFamily="65" charset="-120"/>
            </a:endParaRPr>
          </a:p>
          <a:p>
            <a:pPr eaLnBrk="1" hangingPunct="1"/>
            <a:r>
              <a:rPr lang="zh-TW" altLang="en-US" sz="2000" b="1" dirty="0">
                <a:solidFill>
                  <a:srgbClr val="006600"/>
                </a:solidFill>
                <a:latin typeface="DFKaiShu-SB-Estd-BF" charset="-120"/>
                <a:ea typeface="標楷體" pitchFamily="65" charset="-120"/>
              </a:rPr>
              <a:t> </a:t>
            </a:r>
            <a:r>
              <a:rPr lang="zh-TW" altLang="en-US" sz="2000" b="1" dirty="0" smtClean="0">
                <a:solidFill>
                  <a:srgbClr val="006600"/>
                </a:solidFill>
                <a:latin typeface="DFKaiShu-SB-Estd-BF" charset="-120"/>
                <a:ea typeface="標楷體" pitchFamily="65" charset="-120"/>
              </a:rPr>
              <a:t>      </a:t>
            </a:r>
            <a:r>
              <a:rPr lang="zh-TW" altLang="en-US" sz="2000" b="1" dirty="0" smtClean="0">
                <a:latin typeface="DFKaiShu-SB-Estd-BF" charset="-120"/>
                <a:ea typeface="標楷體" pitchFamily="65" charset="-120"/>
              </a:rPr>
              <a:t>之</a:t>
            </a:r>
            <a:r>
              <a:rPr lang="zh-TW" altLang="en-US" sz="2000" b="1" dirty="0">
                <a:latin typeface="DFKaiShu-SB-Estd-BF" charset="-120"/>
                <a:ea typeface="標楷體" pitchFamily="65" charset="-120"/>
              </a:rPr>
              <a:t>熱量得以</a:t>
            </a:r>
            <a:r>
              <a:rPr lang="zh-TW" altLang="en-US" sz="2000" b="1" dirty="0" smtClean="0">
                <a:latin typeface="DFKaiShu-SB-Estd-BF" charset="-120"/>
                <a:ea typeface="標楷體" pitchFamily="65" charset="-120"/>
              </a:rPr>
              <a:t>每公克</a:t>
            </a:r>
            <a:r>
              <a:rPr lang="zh-TW" altLang="en-US" sz="2000" b="1" dirty="0">
                <a:solidFill>
                  <a:srgbClr val="FF0000"/>
                </a:solidFill>
                <a:latin typeface="DFKaiShu-SB-Estd-BF" charset="-120"/>
                <a:ea typeface="標楷體" pitchFamily="65" charset="-120"/>
              </a:rPr>
              <a:t>二</a:t>
            </a:r>
            <a:r>
              <a:rPr lang="en-US" altLang="zh-TW" sz="2000" b="1" dirty="0">
                <a:solidFill>
                  <a:srgbClr val="FF0000"/>
                </a:solidFill>
                <a:latin typeface="DFKaiShu-SB-Estd-BF" charset="-120"/>
                <a:ea typeface="標楷體" pitchFamily="65" charset="-120"/>
              </a:rPr>
              <a:t>‧</a:t>
            </a:r>
            <a:r>
              <a:rPr lang="zh-TW" altLang="en-US" sz="2000" b="1" dirty="0">
                <a:solidFill>
                  <a:srgbClr val="FF0000"/>
                </a:solidFill>
                <a:latin typeface="DFKaiShu-SB-Estd-BF" charset="-120"/>
                <a:ea typeface="標楷體" pitchFamily="65" charset="-120"/>
              </a:rPr>
              <a:t>四</a:t>
            </a:r>
            <a:r>
              <a:rPr lang="zh-TW" altLang="en-US" sz="2000" b="1" dirty="0">
                <a:latin typeface="DFKaiShu-SB-Estd-BF" charset="-120"/>
                <a:ea typeface="標楷體" pitchFamily="65" charset="-120"/>
              </a:rPr>
              <a:t>大卡計算；</a:t>
            </a:r>
            <a:r>
              <a:rPr lang="zh-TW" altLang="en-US" sz="2000" b="1" dirty="0" smtClean="0">
                <a:solidFill>
                  <a:srgbClr val="0000FF"/>
                </a:solidFill>
                <a:latin typeface="DFKaiShu-SB-Estd-BF" charset="-120"/>
                <a:ea typeface="標楷體" pitchFamily="65" charset="-120"/>
              </a:rPr>
              <a:t>有機酸</a:t>
            </a:r>
            <a:endParaRPr lang="en-US" altLang="zh-TW" sz="2000" b="1" dirty="0" smtClean="0">
              <a:solidFill>
                <a:srgbClr val="0000FF"/>
              </a:solidFill>
              <a:latin typeface="DFKaiShu-SB-Estd-BF" charset="-120"/>
              <a:ea typeface="標楷體" pitchFamily="65" charset="-120"/>
            </a:endParaRPr>
          </a:p>
          <a:p>
            <a:pPr eaLnBrk="1" hangingPunct="1"/>
            <a:r>
              <a:rPr lang="zh-TW" altLang="en-US" sz="2000" b="1" dirty="0">
                <a:solidFill>
                  <a:srgbClr val="990000"/>
                </a:solidFill>
                <a:latin typeface="DFKaiShu-SB-Estd-BF" charset="-120"/>
                <a:ea typeface="標楷體" pitchFamily="65" charset="-120"/>
              </a:rPr>
              <a:t> </a:t>
            </a:r>
            <a:r>
              <a:rPr lang="zh-TW" altLang="en-US" sz="2000" b="1" dirty="0" smtClean="0">
                <a:solidFill>
                  <a:srgbClr val="990000"/>
                </a:solidFill>
                <a:latin typeface="DFKaiShu-SB-Estd-BF" charset="-120"/>
                <a:ea typeface="標楷體" pitchFamily="65" charset="-120"/>
              </a:rPr>
              <a:t>      </a:t>
            </a:r>
            <a:r>
              <a:rPr lang="zh-TW" altLang="en-US" sz="2000" b="1" dirty="0" smtClean="0">
                <a:latin typeface="DFKaiShu-SB-Estd-BF" charset="-120"/>
                <a:ea typeface="標楷體" pitchFamily="65" charset="-120"/>
              </a:rPr>
              <a:t>之</a:t>
            </a:r>
            <a:r>
              <a:rPr lang="zh-TW" altLang="en-US" sz="2000" b="1" dirty="0">
                <a:latin typeface="DFKaiShu-SB-Estd-BF" charset="-120"/>
                <a:ea typeface="標楷體" pitchFamily="65" charset="-120"/>
              </a:rPr>
              <a:t>熱量得以每公克</a:t>
            </a:r>
            <a:r>
              <a:rPr lang="zh-TW" altLang="en-US" sz="2000" b="1" dirty="0">
                <a:solidFill>
                  <a:srgbClr val="0000FF"/>
                </a:solidFill>
                <a:latin typeface="DFKaiShu-SB-Estd-BF" charset="-120"/>
                <a:ea typeface="標楷體" pitchFamily="65" charset="-120"/>
              </a:rPr>
              <a:t>三大卡</a:t>
            </a:r>
            <a:r>
              <a:rPr lang="zh-TW" altLang="en-US" sz="2000" b="1" dirty="0" smtClean="0">
                <a:latin typeface="DFKaiShu-SB-Estd-BF" charset="-120"/>
                <a:ea typeface="標楷體" pitchFamily="65" charset="-120"/>
              </a:rPr>
              <a:t>計算</a:t>
            </a:r>
            <a:r>
              <a:rPr lang="zh-TW" altLang="en-US" sz="2000" b="1" dirty="0">
                <a:latin typeface="DFKaiShu-SB-Estd-BF" charset="-120"/>
                <a:ea typeface="標楷體" pitchFamily="65" charset="-120"/>
              </a:rPr>
              <a:t>；</a:t>
            </a:r>
            <a:r>
              <a:rPr lang="zh-TW" altLang="en-US" sz="2000" b="1" dirty="0">
                <a:solidFill>
                  <a:srgbClr val="0000FF"/>
                </a:solidFill>
                <a:latin typeface="DFKaiShu-SB-Estd-BF" charset="-120"/>
                <a:ea typeface="標楷體" pitchFamily="65" charset="-120"/>
              </a:rPr>
              <a:t>酒精</a:t>
            </a:r>
            <a:r>
              <a:rPr lang="en-US" altLang="zh-TW" sz="2000" b="1" dirty="0">
                <a:solidFill>
                  <a:srgbClr val="0000FF"/>
                </a:solidFill>
                <a:latin typeface="DFKaiShu-SB-Estd-BF" charset="-120"/>
                <a:ea typeface="標楷體" pitchFamily="65" charset="-120"/>
              </a:rPr>
              <a:t>(</a:t>
            </a:r>
            <a:r>
              <a:rPr lang="zh-TW" altLang="en-US" sz="2000" b="1" dirty="0">
                <a:solidFill>
                  <a:srgbClr val="0000FF"/>
                </a:solidFill>
                <a:latin typeface="DFKaiShu-SB-Estd-BF" charset="-120"/>
                <a:ea typeface="標楷體" pitchFamily="65" charset="-120"/>
              </a:rPr>
              <a:t>乙醇</a:t>
            </a:r>
            <a:r>
              <a:rPr lang="en-US" altLang="zh-TW" sz="2000" b="1" dirty="0" smtClean="0">
                <a:solidFill>
                  <a:srgbClr val="0000FF"/>
                </a:solidFill>
                <a:latin typeface="DFKaiShu-SB-Estd-BF" charset="-120"/>
                <a:ea typeface="標楷體" pitchFamily="65" charset="-120"/>
              </a:rPr>
              <a:t>)</a:t>
            </a:r>
          </a:p>
          <a:p>
            <a:pPr eaLnBrk="1" hangingPunct="1"/>
            <a:r>
              <a:rPr lang="zh-TW" altLang="en-US" sz="2000" b="1" dirty="0">
                <a:solidFill>
                  <a:srgbClr val="990000"/>
                </a:solidFill>
                <a:latin typeface="DFKaiShu-SB-Estd-BF" charset="-120"/>
                <a:ea typeface="標楷體" pitchFamily="65" charset="-120"/>
              </a:rPr>
              <a:t> </a:t>
            </a:r>
            <a:r>
              <a:rPr lang="zh-TW" altLang="en-US" sz="2000" b="1" dirty="0" smtClean="0">
                <a:solidFill>
                  <a:srgbClr val="990000"/>
                </a:solidFill>
                <a:latin typeface="DFKaiShu-SB-Estd-BF" charset="-120"/>
                <a:ea typeface="標楷體" pitchFamily="65" charset="-120"/>
              </a:rPr>
              <a:t>      </a:t>
            </a:r>
            <a:r>
              <a:rPr lang="zh-TW" altLang="en-US" sz="2000" b="1" dirty="0" smtClean="0">
                <a:latin typeface="DFKaiShu-SB-Estd-BF" charset="-120"/>
                <a:ea typeface="標楷體" pitchFamily="65" charset="-120"/>
              </a:rPr>
              <a:t>之</a:t>
            </a:r>
            <a:r>
              <a:rPr lang="zh-TW" altLang="en-US" sz="2000" b="1" dirty="0">
                <a:latin typeface="DFKaiShu-SB-Estd-BF" charset="-120"/>
                <a:ea typeface="標楷體" pitchFamily="65" charset="-120"/>
              </a:rPr>
              <a:t>熱量得以每公克</a:t>
            </a:r>
            <a:r>
              <a:rPr lang="zh-TW" altLang="en-US" sz="2000" b="1" dirty="0">
                <a:solidFill>
                  <a:srgbClr val="0000FF"/>
                </a:solidFill>
                <a:latin typeface="DFKaiShu-SB-Estd-BF" charset="-120"/>
                <a:ea typeface="標楷體" pitchFamily="65" charset="-120"/>
              </a:rPr>
              <a:t>七大卡</a:t>
            </a:r>
            <a:r>
              <a:rPr lang="zh-TW" altLang="en-US" sz="2000" b="1" dirty="0">
                <a:latin typeface="DFKaiShu-SB-Estd-BF" charset="-120"/>
                <a:ea typeface="標楷體" pitchFamily="65" charset="-120"/>
              </a:rPr>
              <a:t>計算。並應將</a:t>
            </a:r>
            <a:r>
              <a:rPr lang="zh-TW" altLang="en-US" sz="2000" b="1" dirty="0">
                <a:solidFill>
                  <a:srgbClr val="FF0000"/>
                </a:solidFill>
                <a:latin typeface="DFKaiShu-SB-Estd-BF" charset="-120"/>
                <a:ea typeface="標楷體" pitchFamily="65" charset="-120"/>
              </a:rPr>
              <a:t>糖</a:t>
            </a:r>
            <a:r>
              <a:rPr lang="zh-TW" altLang="en-US" sz="2000" b="1" dirty="0" smtClean="0">
                <a:solidFill>
                  <a:srgbClr val="FF0000"/>
                </a:solidFill>
                <a:latin typeface="DFKaiShu-SB-Estd-BF" charset="-120"/>
                <a:ea typeface="標楷體" pitchFamily="65" charset="-120"/>
              </a:rPr>
              <a:t>醇</a:t>
            </a:r>
            <a:endParaRPr lang="en-US" altLang="zh-TW" sz="2000" b="1" dirty="0" smtClean="0">
              <a:solidFill>
                <a:srgbClr val="FF0000"/>
              </a:solidFill>
              <a:latin typeface="DFKaiShu-SB-Estd-BF" charset="-120"/>
              <a:ea typeface="標楷體" pitchFamily="65" charset="-120"/>
            </a:endParaRPr>
          </a:p>
          <a:p>
            <a:pPr eaLnBrk="1" hangingPunct="1"/>
            <a:r>
              <a:rPr lang="zh-TW" altLang="en-US" sz="2000" b="1" dirty="0">
                <a:solidFill>
                  <a:srgbClr val="006600"/>
                </a:solidFill>
                <a:latin typeface="DFKaiShu-SB-Estd-BF" charset="-120"/>
                <a:ea typeface="標楷體" pitchFamily="65" charset="-120"/>
              </a:rPr>
              <a:t> </a:t>
            </a:r>
            <a:r>
              <a:rPr lang="zh-TW" altLang="en-US" sz="2000" b="1" dirty="0" smtClean="0">
                <a:solidFill>
                  <a:srgbClr val="006600"/>
                </a:solidFill>
                <a:latin typeface="DFKaiShu-SB-Estd-BF" charset="-120"/>
                <a:ea typeface="標楷體" pitchFamily="65" charset="-120"/>
              </a:rPr>
              <a:t>      </a:t>
            </a:r>
            <a:r>
              <a:rPr lang="zh-TW" altLang="en-US" sz="2000" b="1" dirty="0" smtClean="0">
                <a:latin typeface="DFKaiShu-SB-Estd-BF" charset="-120"/>
                <a:ea typeface="標楷體" pitchFamily="65" charset="-120"/>
              </a:rPr>
              <a:t>含</a:t>
            </a:r>
            <a:r>
              <a:rPr lang="zh-TW" altLang="en-US" sz="2000" b="1" dirty="0">
                <a:latin typeface="DFKaiShu-SB-Estd-BF" charset="-120"/>
                <a:ea typeface="標楷體" pitchFamily="65" charset="-120"/>
              </a:rPr>
              <a:t>量標示於營養標示</a:t>
            </a:r>
            <a:r>
              <a:rPr lang="zh-TW" altLang="en-US" sz="2000" b="1" dirty="0">
                <a:solidFill>
                  <a:srgbClr val="FF0000"/>
                </a:solidFill>
                <a:latin typeface="DFKaiShu-SB-Estd-BF" charset="-120"/>
                <a:ea typeface="標楷體" pitchFamily="65" charset="-120"/>
              </a:rPr>
              <a:t>格式中</a:t>
            </a:r>
            <a:r>
              <a:rPr lang="zh-TW" altLang="en-US" sz="2000" b="1" dirty="0">
                <a:latin typeface="DFKaiShu-SB-Estd-BF" charset="-120"/>
                <a:ea typeface="標楷體" pitchFamily="65" charset="-120"/>
              </a:rPr>
              <a:t>，</a:t>
            </a:r>
            <a:r>
              <a:rPr lang="zh-TW" altLang="en-US" sz="2000" b="1" dirty="0">
                <a:solidFill>
                  <a:srgbClr val="0000FF"/>
                </a:solidFill>
                <a:latin typeface="DFKaiShu-SB-Estd-BF" charset="-120"/>
                <a:ea typeface="標楷體" pitchFamily="65" charset="-120"/>
              </a:rPr>
              <a:t>有機酸及酒</a:t>
            </a:r>
            <a:r>
              <a:rPr lang="zh-TW" altLang="en-US" sz="2000" b="1" dirty="0" smtClean="0">
                <a:solidFill>
                  <a:srgbClr val="0000FF"/>
                </a:solidFill>
                <a:latin typeface="DFKaiShu-SB-Estd-BF" charset="-120"/>
                <a:ea typeface="標楷體" pitchFamily="65" charset="-120"/>
              </a:rPr>
              <a:t>精  </a:t>
            </a:r>
            <a:endParaRPr lang="en-US" altLang="zh-TW" sz="2000" b="1" dirty="0" smtClean="0">
              <a:solidFill>
                <a:srgbClr val="0000FF"/>
              </a:solidFill>
              <a:latin typeface="DFKaiShu-SB-Estd-BF" charset="-120"/>
              <a:ea typeface="標楷體" pitchFamily="65" charset="-120"/>
            </a:endParaRPr>
          </a:p>
          <a:p>
            <a:pPr eaLnBrk="1" hangingPunct="1"/>
            <a:r>
              <a:rPr lang="zh-TW" altLang="en-US" sz="2000" b="1" dirty="0">
                <a:solidFill>
                  <a:srgbClr val="0000FF"/>
                </a:solidFill>
                <a:latin typeface="DFKaiShu-SB-Estd-BF" charset="-120"/>
                <a:ea typeface="標楷體" pitchFamily="65" charset="-120"/>
              </a:rPr>
              <a:t> </a:t>
            </a:r>
            <a:r>
              <a:rPr lang="zh-TW" altLang="en-US" sz="2000" b="1" dirty="0" smtClean="0">
                <a:solidFill>
                  <a:srgbClr val="0000FF"/>
                </a:solidFill>
                <a:latin typeface="DFKaiShu-SB-Estd-BF" charset="-120"/>
                <a:ea typeface="標楷體" pitchFamily="65" charset="-120"/>
              </a:rPr>
              <a:t>      </a:t>
            </a:r>
            <a:r>
              <a:rPr lang="en-US" altLang="zh-TW" sz="2000" b="1" dirty="0" smtClean="0">
                <a:solidFill>
                  <a:srgbClr val="0000FF"/>
                </a:solidFill>
                <a:latin typeface="DFKaiShu-SB-Estd-BF" charset="-120"/>
                <a:ea typeface="標楷體" pitchFamily="65" charset="-120"/>
              </a:rPr>
              <a:t>(</a:t>
            </a:r>
            <a:r>
              <a:rPr lang="zh-TW" altLang="en-US" sz="2000" b="1" dirty="0" smtClean="0">
                <a:solidFill>
                  <a:srgbClr val="0000FF"/>
                </a:solidFill>
                <a:latin typeface="DFKaiShu-SB-Estd-BF" charset="-120"/>
                <a:ea typeface="標楷體" pitchFamily="65" charset="-120"/>
              </a:rPr>
              <a:t>乙醇</a:t>
            </a:r>
            <a:r>
              <a:rPr lang="en-US" altLang="zh-TW" sz="2000" b="1" dirty="0">
                <a:solidFill>
                  <a:srgbClr val="0000FF"/>
                </a:solidFill>
                <a:latin typeface="DFKaiShu-SB-Estd-BF" charset="-120"/>
                <a:ea typeface="標楷體" pitchFamily="65" charset="-120"/>
              </a:rPr>
              <a:t>)</a:t>
            </a:r>
            <a:r>
              <a:rPr lang="zh-TW" altLang="en-US" sz="2000" b="1" dirty="0">
                <a:latin typeface="DFKaiShu-SB-Estd-BF" charset="-120"/>
                <a:ea typeface="標楷體" pitchFamily="65" charset="-120"/>
              </a:rPr>
              <a:t>含量應</a:t>
            </a:r>
            <a:r>
              <a:rPr lang="zh-TW" altLang="en-US" sz="2000" b="1" dirty="0" smtClean="0">
                <a:latin typeface="DFKaiShu-SB-Estd-BF" charset="-120"/>
                <a:ea typeface="標楷體" pitchFamily="65" charset="-120"/>
              </a:rPr>
              <a:t>於營養</a:t>
            </a:r>
            <a:r>
              <a:rPr lang="zh-TW" altLang="en-US" sz="2000" b="1" dirty="0">
                <a:latin typeface="DFKaiShu-SB-Estd-BF" charset="-120"/>
                <a:ea typeface="標楷體" pitchFamily="65" charset="-120"/>
              </a:rPr>
              <a:t>標示</a:t>
            </a:r>
            <a:r>
              <a:rPr lang="zh-TW" altLang="en-US" sz="2000" b="1" dirty="0">
                <a:solidFill>
                  <a:srgbClr val="0000FF"/>
                </a:solidFill>
                <a:latin typeface="DFKaiShu-SB-Estd-BF" charset="-120"/>
                <a:ea typeface="標楷體" pitchFamily="65" charset="-120"/>
              </a:rPr>
              <a:t>格式下方</a:t>
            </a:r>
            <a:r>
              <a:rPr lang="zh-TW" altLang="en-US" sz="2000" b="1" dirty="0">
                <a:latin typeface="DFKaiShu-SB-Estd-BF" charset="-120"/>
                <a:ea typeface="標楷體" pitchFamily="65" charset="-120"/>
              </a:rPr>
              <a:t>註明。</a:t>
            </a:r>
            <a:endParaRPr lang="zh-TW" altLang="en-US" sz="2000" b="1" dirty="0">
              <a:ea typeface="標楷體" pitchFamily="65" charset="-120"/>
            </a:endParaRPr>
          </a:p>
        </p:txBody>
      </p:sp>
      <p:sp>
        <p:nvSpPr>
          <p:cNvPr id="7" name="Text Box 5"/>
          <p:cNvSpPr txBox="1">
            <a:spLocks noChangeArrowheads="1"/>
          </p:cNvSpPr>
          <p:nvPr/>
        </p:nvSpPr>
        <p:spPr bwMode="auto">
          <a:xfrm>
            <a:off x="4860032" y="694333"/>
            <a:ext cx="4060825" cy="10064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000" b="1" dirty="0">
                <a:latin typeface="Calibri" pitchFamily="34" charset="0"/>
                <a:ea typeface="標楷體" pitchFamily="65" charset="-120"/>
              </a:rPr>
              <a:t>Ex: </a:t>
            </a:r>
            <a:r>
              <a:rPr lang="zh-TW" altLang="en-US" sz="2000" b="1" dirty="0">
                <a:latin typeface="Calibri" pitchFamily="34" charset="0"/>
                <a:ea typeface="標楷體" pitchFamily="65" charset="-120"/>
              </a:rPr>
              <a:t>碳水化合物</a:t>
            </a:r>
            <a:r>
              <a:rPr lang="en-US" altLang="zh-TW" sz="2000" b="1" dirty="0">
                <a:latin typeface="Calibri" pitchFamily="34" charset="0"/>
                <a:ea typeface="標楷體" pitchFamily="65" charset="-120"/>
              </a:rPr>
              <a:t>5g (</a:t>
            </a:r>
            <a:r>
              <a:rPr lang="zh-TW" altLang="en-US" sz="2000" b="1" dirty="0">
                <a:latin typeface="Calibri" pitchFamily="34" charset="0"/>
                <a:ea typeface="標楷體" pitchFamily="65" charset="-120"/>
              </a:rPr>
              <a:t>內含膳食纖維</a:t>
            </a:r>
            <a:r>
              <a:rPr lang="en-US" altLang="zh-TW" sz="2000" b="1" dirty="0">
                <a:latin typeface="Calibri" pitchFamily="34" charset="0"/>
                <a:ea typeface="標楷體" pitchFamily="65" charset="-120"/>
              </a:rPr>
              <a:t>2g)</a:t>
            </a:r>
          </a:p>
          <a:p>
            <a:pPr eaLnBrk="1" hangingPunct="1">
              <a:spcBef>
                <a:spcPct val="0"/>
              </a:spcBef>
              <a:buClrTx/>
              <a:buSzTx/>
              <a:buFontTx/>
              <a:buNone/>
            </a:pPr>
            <a:r>
              <a:rPr lang="zh-TW" altLang="en-US" sz="2000" b="1" dirty="0">
                <a:latin typeface="Calibri" pitchFamily="34" charset="0"/>
                <a:ea typeface="標楷體" pitchFamily="65" charset="-120"/>
              </a:rPr>
              <a:t>不標膳食纖維</a:t>
            </a:r>
            <a:r>
              <a:rPr lang="en-US" altLang="zh-TW" sz="2000" b="1" dirty="0">
                <a:latin typeface="Calibri" pitchFamily="34" charset="0"/>
                <a:ea typeface="標楷體" pitchFamily="65" charset="-120"/>
              </a:rPr>
              <a:t>: 5x4=20</a:t>
            </a:r>
            <a:r>
              <a:rPr lang="zh-TW" altLang="en-US" sz="2000" b="1" dirty="0">
                <a:latin typeface="Calibri" pitchFamily="34" charset="0"/>
                <a:ea typeface="標楷體" pitchFamily="65" charset="-120"/>
              </a:rPr>
              <a:t>大卡</a:t>
            </a:r>
          </a:p>
          <a:p>
            <a:pPr eaLnBrk="1" hangingPunct="1">
              <a:spcBef>
                <a:spcPct val="0"/>
              </a:spcBef>
              <a:buClrTx/>
              <a:buSzTx/>
              <a:buFontTx/>
              <a:buNone/>
            </a:pPr>
            <a:r>
              <a:rPr lang="zh-TW" altLang="en-US" sz="2000" b="1" dirty="0">
                <a:latin typeface="Calibri" pitchFamily="34" charset="0"/>
                <a:ea typeface="標楷體" pitchFamily="65" charset="-120"/>
              </a:rPr>
              <a:t>標示膳食纖維</a:t>
            </a:r>
            <a:r>
              <a:rPr lang="en-US" altLang="zh-TW" sz="2000" b="1" dirty="0">
                <a:latin typeface="Calibri" pitchFamily="34" charset="0"/>
                <a:ea typeface="標楷體" pitchFamily="65" charset="-120"/>
              </a:rPr>
              <a:t>: (5-2)x4+2x2=16</a:t>
            </a:r>
            <a:r>
              <a:rPr lang="zh-TW" altLang="en-US" sz="2000" b="1" dirty="0">
                <a:latin typeface="Calibri" pitchFamily="34" charset="0"/>
                <a:ea typeface="標楷體" pitchFamily="65" charset="-120"/>
              </a:rPr>
              <a:t>大卡</a:t>
            </a:r>
          </a:p>
        </p:txBody>
      </p:sp>
    </p:spTree>
    <p:extLst>
      <p:ext uri="{BB962C8B-B14F-4D97-AF65-F5344CB8AC3E}">
        <p14:creationId xmlns:p14="http://schemas.microsoft.com/office/powerpoint/2010/main" val="1853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473901" y="-159622"/>
            <a:ext cx="8229600" cy="1143000"/>
          </a:xfrm>
        </p:spPr>
        <p:txBody>
          <a:bodyPr>
            <a:normAutofit/>
          </a:bodyPr>
          <a:lstStyle/>
          <a:p>
            <a:pPr algn="ctr"/>
            <a:r>
              <a:rPr lang="zh-TW" altLang="en-US" b="1" dirty="0">
                <a:solidFill>
                  <a:srgbClr val="006600"/>
                </a:solidFill>
                <a:ea typeface="標楷體" pitchFamily="65" charset="-120"/>
              </a:rPr>
              <a:t>案例試</a:t>
            </a:r>
            <a:r>
              <a:rPr lang="zh-TW" altLang="en-US" b="1" dirty="0" smtClean="0">
                <a:solidFill>
                  <a:srgbClr val="006600"/>
                </a:solidFill>
                <a:ea typeface="標楷體" pitchFamily="65" charset="-120"/>
              </a:rPr>
              <a:t>算</a:t>
            </a:r>
            <a:r>
              <a:rPr lang="en-US" altLang="zh-TW" b="1" dirty="0" smtClean="0">
                <a:solidFill>
                  <a:srgbClr val="006600"/>
                </a:solidFill>
                <a:ea typeface="標楷體" pitchFamily="65" charset="-120"/>
              </a:rPr>
              <a:t>-1</a:t>
            </a:r>
            <a:endParaRPr lang="zh-TW" altLang="en-US" b="1" dirty="0">
              <a:solidFill>
                <a:srgbClr val="006600"/>
              </a:solidFill>
              <a:ea typeface="標楷體" pitchFamily="65" charset="-120"/>
            </a:endParaRPr>
          </a:p>
        </p:txBody>
      </p:sp>
      <p:sp>
        <p:nvSpPr>
          <p:cNvPr id="34819" name="投影片編號版面配置區 3"/>
          <p:cNvSpPr>
            <a:spLocks noGrp="1"/>
          </p:cNvSpPr>
          <p:nvPr>
            <p:ph type="sldNum" sz="quarter" idx="15"/>
          </p:nvPr>
        </p:nvSpPr>
        <p:spPr>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9AC71A0-1338-48AC-83A9-25FB4D9CAE8C}" type="slidenum">
              <a:rPr kumimoji="0" lang="zh-TW" altLang="en-US" sz="1400" smtClean="0">
                <a:solidFill>
                  <a:schemeClr val="bg1"/>
                </a:solidFill>
              </a:rPr>
              <a:pPr>
                <a:spcBef>
                  <a:spcPct val="0"/>
                </a:spcBef>
                <a:buClrTx/>
                <a:buSzTx/>
                <a:buFontTx/>
                <a:buNone/>
              </a:pPr>
              <a:t>31</a:t>
            </a:fld>
            <a:endParaRPr kumimoji="0" lang="en-US" altLang="zh-TW" sz="1400" dirty="0" smtClean="0">
              <a:solidFill>
                <a:schemeClr val="bg1"/>
              </a:solidFill>
            </a:endParaRPr>
          </a:p>
        </p:txBody>
      </p:sp>
      <p:sp>
        <p:nvSpPr>
          <p:cNvPr id="13" name="矩形 5"/>
          <p:cNvSpPr>
            <a:spLocks noChangeArrowheads="1"/>
          </p:cNvSpPr>
          <p:nvPr/>
        </p:nvSpPr>
        <p:spPr bwMode="auto">
          <a:xfrm>
            <a:off x="5868144" y="1844824"/>
            <a:ext cx="2374900" cy="14773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dirty="0">
                <a:latin typeface="微軟正黑體" pitchFamily="34" charset="-120"/>
                <a:ea typeface="微軟正黑體" pitchFamily="34" charset="-120"/>
              </a:rPr>
              <a:t>每份熱量</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smtClean="0">
                <a:latin typeface="微軟正黑體" pitchFamily="34" charset="-120"/>
                <a:ea typeface="微軟正黑體" pitchFamily="34" charset="-120"/>
              </a:rPr>
              <a:t>=0.4x9</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smtClean="0">
                <a:latin typeface="微軟正黑體" pitchFamily="34" charset="-120"/>
                <a:ea typeface="微軟正黑體" pitchFamily="34" charset="-120"/>
              </a:rPr>
              <a:t>+(</a:t>
            </a:r>
            <a:r>
              <a:rPr lang="en-US" altLang="zh-TW" sz="1800" b="1" dirty="0" smtClean="0">
                <a:solidFill>
                  <a:srgbClr val="FF0000"/>
                </a:solidFill>
                <a:latin typeface="微軟正黑體" pitchFamily="34" charset="-120"/>
                <a:ea typeface="微軟正黑體" pitchFamily="34" charset="-120"/>
              </a:rPr>
              <a:t>29.1</a:t>
            </a:r>
            <a:r>
              <a:rPr lang="en-US" altLang="zh-TW" sz="1800" b="1" dirty="0" smtClean="0">
                <a:latin typeface="微軟正黑體" pitchFamily="34" charset="-120"/>
                <a:ea typeface="微軟正黑體" pitchFamily="34" charset="-120"/>
              </a:rPr>
              <a:t>-</a:t>
            </a:r>
            <a:r>
              <a:rPr lang="en-US" altLang="zh-TW" sz="1800" b="1" dirty="0" smtClean="0">
                <a:solidFill>
                  <a:srgbClr val="008000"/>
                </a:solidFill>
                <a:latin typeface="微軟正黑體" pitchFamily="34" charset="-120"/>
                <a:ea typeface="微軟正黑體" pitchFamily="34" charset="-120"/>
              </a:rPr>
              <a:t>0.8</a:t>
            </a:r>
            <a:r>
              <a:rPr lang="en-US" altLang="zh-TW" sz="1800" b="1" dirty="0" smtClean="0">
                <a:latin typeface="微軟正黑體" pitchFamily="34" charset="-120"/>
                <a:ea typeface="微軟正黑體" pitchFamily="34" charset="-120"/>
              </a:rPr>
              <a:t>)x4</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smtClean="0">
                <a:latin typeface="微軟正黑體" pitchFamily="34" charset="-120"/>
                <a:ea typeface="微軟正黑體" pitchFamily="34" charset="-120"/>
              </a:rPr>
              <a:t>+0.8x2</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smtClean="0">
                <a:latin typeface="微軟正黑體" pitchFamily="34" charset="-120"/>
                <a:ea typeface="微軟正黑體" pitchFamily="34" charset="-120"/>
              </a:rPr>
              <a:t>=118.4</a:t>
            </a:r>
            <a:endParaRPr lang="zh-TW" altLang="en-US" sz="1800" dirty="0">
              <a:latin typeface="Times New Roman" pitchFamily="18" charset="0"/>
              <a:ea typeface="標楷體" pitchFamily="65" charset="-120"/>
            </a:endParaRPr>
          </a:p>
        </p:txBody>
      </p:sp>
      <p:sp>
        <p:nvSpPr>
          <p:cNvPr id="14" name="矩形 6"/>
          <p:cNvSpPr>
            <a:spLocks noChangeArrowheads="1"/>
          </p:cNvSpPr>
          <p:nvPr/>
        </p:nvSpPr>
        <p:spPr bwMode="auto">
          <a:xfrm>
            <a:off x="5868144" y="3833283"/>
            <a:ext cx="2374900" cy="14773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dirty="0">
                <a:latin typeface="微軟正黑體" pitchFamily="34" charset="-120"/>
                <a:ea typeface="微軟正黑體" pitchFamily="34" charset="-120"/>
              </a:rPr>
              <a:t>每</a:t>
            </a:r>
            <a:r>
              <a:rPr lang="en-US" altLang="zh-TW" sz="1800" b="1" dirty="0">
                <a:latin typeface="微軟正黑體" pitchFamily="34" charset="-120"/>
                <a:ea typeface="微軟正黑體" pitchFamily="34" charset="-120"/>
              </a:rPr>
              <a:t>100</a:t>
            </a:r>
            <a:r>
              <a:rPr lang="zh-TW" altLang="en-US" sz="1800" b="1" dirty="0">
                <a:latin typeface="微軟正黑體" pitchFamily="34" charset="-120"/>
                <a:ea typeface="微軟正黑體" pitchFamily="34" charset="-120"/>
              </a:rPr>
              <a:t>公克熱量</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smtClean="0">
                <a:latin typeface="微軟正黑體" pitchFamily="34" charset="-120"/>
                <a:ea typeface="微軟正黑體" pitchFamily="34" charset="-120"/>
              </a:rPr>
              <a:t>=0.1x9</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smtClean="0">
                <a:solidFill>
                  <a:srgbClr val="FF0000"/>
                </a:solidFill>
                <a:latin typeface="微軟正黑體" pitchFamily="34" charset="-120"/>
                <a:ea typeface="微軟正黑體" pitchFamily="34" charset="-120"/>
              </a:rPr>
              <a:t>7.1</a:t>
            </a:r>
            <a:r>
              <a:rPr lang="en-US" altLang="zh-TW" sz="1800" b="1" dirty="0" smtClean="0">
                <a:latin typeface="微軟正黑體" pitchFamily="34" charset="-120"/>
                <a:ea typeface="微軟正黑體" pitchFamily="34" charset="-120"/>
              </a:rPr>
              <a:t>-</a:t>
            </a:r>
            <a:r>
              <a:rPr lang="en-US" altLang="zh-TW" sz="1800" b="1" dirty="0" smtClean="0">
                <a:solidFill>
                  <a:srgbClr val="008000"/>
                </a:solidFill>
                <a:latin typeface="微軟正黑體" pitchFamily="34" charset="-120"/>
                <a:ea typeface="微軟正黑體" pitchFamily="34" charset="-120"/>
              </a:rPr>
              <a:t>0.2</a:t>
            </a:r>
            <a:r>
              <a:rPr lang="en-US" altLang="zh-TW" sz="1800" b="1" dirty="0" smtClean="0">
                <a:latin typeface="微軟正黑體" pitchFamily="34" charset="-120"/>
                <a:ea typeface="微軟正黑體" pitchFamily="34" charset="-120"/>
              </a:rPr>
              <a:t>)x4</a:t>
            </a: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smtClean="0">
                <a:latin typeface="微軟正黑體" pitchFamily="34" charset="-120"/>
                <a:ea typeface="微軟正黑體" pitchFamily="34" charset="-120"/>
              </a:rPr>
              <a:t> +0.2x2</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smtClean="0">
                <a:latin typeface="微軟正黑體" pitchFamily="34" charset="-120"/>
                <a:ea typeface="微軟正黑體" pitchFamily="34" charset="-120"/>
              </a:rPr>
              <a:t>=28.9</a:t>
            </a:r>
            <a:endParaRPr lang="zh-TW" altLang="en-US" sz="1800" b="1" dirty="0">
              <a:latin typeface="微軟正黑體" pitchFamily="34" charset="-120"/>
              <a:ea typeface="微軟正黑體" pitchFamily="34" charset="-120"/>
            </a:endParaRPr>
          </a:p>
        </p:txBody>
      </p:sp>
      <p:pic>
        <p:nvPicPr>
          <p:cNvPr id="1026" name="Picture 2" descr="C:\Users\308\Desktop\IMAG2316.jpg"/>
          <p:cNvPicPr>
            <a:picLocks noChangeAspect="1" noChangeArrowheads="1"/>
          </p:cNvPicPr>
          <p:nvPr/>
        </p:nvPicPr>
        <p:blipFill rotWithShape="1">
          <a:blip r:embed="rId3">
            <a:extLst>
              <a:ext uri="{28A0092B-C50C-407E-A947-70E740481C1C}">
                <a14:useLocalDpi xmlns:a14="http://schemas.microsoft.com/office/drawing/2010/main" val="0"/>
              </a:ext>
            </a:extLst>
          </a:blip>
          <a:srcRect l="24204" t="57638" r="26860" b="13539"/>
          <a:stretch/>
        </p:blipFill>
        <p:spPr bwMode="auto">
          <a:xfrm>
            <a:off x="755576" y="1484784"/>
            <a:ext cx="4464496" cy="4664738"/>
          </a:xfrm>
          <a:prstGeom prst="rect">
            <a:avLst/>
          </a:prstGeom>
          <a:noFill/>
          <a:extLst>
            <a:ext uri="{909E8E84-426E-40DD-AFC4-6F175D3DCCD1}">
              <a14:hiddenFill xmlns:a14="http://schemas.microsoft.com/office/drawing/2010/main">
                <a:solidFill>
                  <a:srgbClr val="FFFFFF"/>
                </a:solidFill>
              </a14:hiddenFill>
            </a:ext>
          </a:extLst>
        </p:spPr>
      </p:pic>
      <p:sp>
        <p:nvSpPr>
          <p:cNvPr id="15" name="橢圓 14"/>
          <p:cNvSpPr/>
          <p:nvPr/>
        </p:nvSpPr>
        <p:spPr bwMode="auto">
          <a:xfrm rot="5400000">
            <a:off x="1079051" y="4771111"/>
            <a:ext cx="494653" cy="1573652"/>
          </a:xfrm>
          <a:prstGeom prst="ellipse">
            <a:avLst/>
          </a:prstGeom>
          <a:noFill/>
          <a:ln w="381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p:txBody>
      </p:sp>
      <p:pic>
        <p:nvPicPr>
          <p:cNvPr id="8" name="Picture 7" descr="fda_logo"/>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975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473901" y="116632"/>
            <a:ext cx="8229600" cy="650722"/>
          </a:xfrm>
        </p:spPr>
        <p:txBody>
          <a:bodyPr>
            <a:normAutofit/>
          </a:bodyPr>
          <a:lstStyle/>
          <a:p>
            <a:pPr algn="ctr"/>
            <a:r>
              <a:rPr lang="zh-TW" altLang="en-US" b="1" dirty="0">
                <a:solidFill>
                  <a:srgbClr val="006600"/>
                </a:solidFill>
                <a:ea typeface="標楷體" pitchFamily="65" charset="-120"/>
              </a:rPr>
              <a:t>案例試算</a:t>
            </a:r>
            <a:r>
              <a:rPr lang="en-US" altLang="zh-TW" b="1" dirty="0" smtClean="0">
                <a:solidFill>
                  <a:srgbClr val="006600"/>
                </a:solidFill>
                <a:ea typeface="標楷體" pitchFamily="65" charset="-120"/>
              </a:rPr>
              <a:t>-2</a:t>
            </a:r>
            <a:endParaRPr lang="zh-TW" altLang="en-US" b="1" dirty="0">
              <a:solidFill>
                <a:srgbClr val="006600"/>
              </a:solidFill>
              <a:ea typeface="標楷體" pitchFamily="65" charset="-120"/>
            </a:endParaRPr>
          </a:p>
        </p:txBody>
      </p:sp>
      <p:sp>
        <p:nvSpPr>
          <p:cNvPr id="34819" name="投影片編號版面配置區 3"/>
          <p:cNvSpPr>
            <a:spLocks noGrp="1"/>
          </p:cNvSpPr>
          <p:nvPr>
            <p:ph type="sldNum" sz="quarter" idx="15"/>
          </p:nvPr>
        </p:nvSpPr>
        <p:spPr>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9AC71A0-1338-48AC-83A9-25FB4D9CAE8C}" type="slidenum">
              <a:rPr kumimoji="0" lang="zh-TW" altLang="en-US" sz="1400" smtClean="0"/>
              <a:pPr>
                <a:spcBef>
                  <a:spcPct val="0"/>
                </a:spcBef>
                <a:buClrTx/>
                <a:buSzTx/>
                <a:buFontTx/>
                <a:buNone/>
              </a:pPr>
              <a:t>32</a:t>
            </a:fld>
            <a:endParaRPr kumimoji="0" lang="en-US" altLang="zh-TW" sz="1400" smtClean="0"/>
          </a:p>
        </p:txBody>
      </p:sp>
      <p:graphicFrame>
        <p:nvGraphicFramePr>
          <p:cNvPr id="2" name="表格 1"/>
          <p:cNvGraphicFramePr>
            <a:graphicFrameLocks noGrp="1"/>
          </p:cNvGraphicFramePr>
          <p:nvPr>
            <p:extLst>
              <p:ext uri="{D42A27DB-BD31-4B8C-83A1-F6EECF244321}">
                <p14:modId xmlns:p14="http://schemas.microsoft.com/office/powerpoint/2010/main" val="2196193107"/>
              </p:ext>
            </p:extLst>
          </p:nvPr>
        </p:nvGraphicFramePr>
        <p:xfrm>
          <a:off x="539552" y="1600201"/>
          <a:ext cx="5544616" cy="5028984"/>
        </p:xfrm>
        <a:graphic>
          <a:graphicData uri="http://schemas.openxmlformats.org/drawingml/2006/table">
            <a:tbl>
              <a:tblPr/>
              <a:tblGrid>
                <a:gridCol w="2412099"/>
                <a:gridCol w="1525160"/>
                <a:gridCol w="1607357"/>
              </a:tblGrid>
              <a:tr h="362128">
                <a:tc gridSpan="3">
                  <a:txBody>
                    <a:bodyPr/>
                    <a:lstStyle>
                      <a:lvl1pPr marL="0" algn="l" defTabSz="914400" rtl="0" eaLnBrk="1" latinLnBrk="0" hangingPunct="1">
                        <a:spcBef>
                          <a:spcPct val="20000"/>
                        </a:spcBef>
                        <a:buClr>
                          <a:schemeClr val="tx1"/>
                        </a:buClr>
                        <a:buSzPct val="75000"/>
                        <a:buFont typeface="Wingdings" pitchFamily="2" charset="2"/>
                        <a:defRPr kumimoji="1" sz="2400" kern="1200">
                          <a:solidFill>
                            <a:schemeClr val="tx1"/>
                          </a:solidFill>
                          <a:latin typeface="Arial" charset="0"/>
                          <a:ea typeface="標楷體" pitchFamily="65" charset="-120"/>
                        </a:defRPr>
                      </a:lvl1pPr>
                      <a:lvl2pPr marL="457200" algn="l" defTabSz="914400" rtl="0" eaLnBrk="1" latinLnBrk="0" hangingPunct="1">
                        <a:spcBef>
                          <a:spcPct val="20000"/>
                        </a:spcBef>
                        <a:buClr>
                          <a:schemeClr val="tx1"/>
                        </a:buClr>
                        <a:buSzPct val="75000"/>
                        <a:defRPr kumimoji="1" sz="2000" kern="1200">
                          <a:solidFill>
                            <a:schemeClr val="tx1"/>
                          </a:solidFill>
                          <a:latin typeface="Arial" charset="0"/>
                          <a:ea typeface="標楷體" pitchFamily="65" charset="-120"/>
                        </a:defRPr>
                      </a:lvl2pPr>
                      <a:lvl3pPr marL="914400" algn="l" defTabSz="914400" rtl="0" eaLnBrk="1" latinLnBrk="0" hangingPunct="1">
                        <a:spcBef>
                          <a:spcPct val="20000"/>
                        </a:spcBef>
                        <a:buClr>
                          <a:schemeClr val="tx1"/>
                        </a:buClr>
                        <a:buSzPct val="75000"/>
                        <a:buFont typeface="Wingdings" pitchFamily="2" charset="2"/>
                        <a:defRPr kumimoji="1" sz="1800" kern="1200">
                          <a:solidFill>
                            <a:schemeClr val="tx1"/>
                          </a:solidFill>
                          <a:latin typeface="Arial" charset="0"/>
                          <a:ea typeface="標楷體" pitchFamily="65" charset="-120"/>
                        </a:defRPr>
                      </a:lvl3pPr>
                      <a:lvl4pPr marL="1371600" algn="l" defTabSz="914400" rtl="0" eaLnBrk="1" latinLnBrk="0" hangingPunct="1">
                        <a:spcBef>
                          <a:spcPct val="20000"/>
                        </a:spcBef>
                        <a:buClr>
                          <a:schemeClr val="tx1"/>
                        </a:buClr>
                        <a:buSzPct val="80000"/>
                        <a:defRPr kumimoji="1" sz="1600" kern="1200">
                          <a:solidFill>
                            <a:schemeClr val="tx1"/>
                          </a:solidFill>
                          <a:latin typeface="Arial" charset="0"/>
                          <a:ea typeface="標楷體" pitchFamily="65" charset="-120"/>
                        </a:defRPr>
                      </a:lvl4pPr>
                      <a:lvl5pPr marL="1828800" algn="l" defTabSz="914400" rtl="0" eaLnBrk="1" latinLnBrk="0" hangingPunct="1">
                        <a:spcBef>
                          <a:spcPct val="20000"/>
                        </a:spcBef>
                        <a:buClr>
                          <a:schemeClr val="tx1"/>
                        </a:buClr>
                        <a:buSzPct val="65000"/>
                        <a:buFont typeface="Wingdings" pitchFamily="2" charset="2"/>
                        <a:defRPr kumimoji="1" sz="1600" kern="1200">
                          <a:solidFill>
                            <a:schemeClr val="tx1"/>
                          </a:solidFill>
                          <a:latin typeface="Arial" charset="0"/>
                          <a:ea typeface="標楷體" pitchFamily="65" charset="-120"/>
                        </a:defRPr>
                      </a:lvl5pPr>
                      <a:lvl6pPr marL="22860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6pPr>
                      <a:lvl7pPr marL="27432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7pPr>
                      <a:lvl8pPr marL="32004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8pPr>
                      <a:lvl9pPr marL="36576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營 養 標 示</a:t>
                      </a:r>
                    </a:p>
                  </a:txBody>
                  <a:tcPr marT="45693" marB="4569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hMerge="1">
                  <a:txBody>
                    <a:bodyPr/>
                    <a:lstStyle/>
                    <a:p>
                      <a:endParaRPr lang="zh-TW" altLang="en-US"/>
                    </a:p>
                  </a:txBody>
                  <a:tcPr/>
                </a:tc>
                <a:tc hMerge="1">
                  <a:txBody>
                    <a:bodyPr/>
                    <a:lstStyle/>
                    <a:p>
                      <a:endParaRPr lang="zh-TW" altLang="en-US"/>
                    </a:p>
                  </a:txBody>
                  <a:tcPr/>
                </a:tc>
              </a:tr>
              <a:tr h="669219">
                <a:tc gridSpan="3">
                  <a:txBody>
                    <a:bodyPr/>
                    <a:lstStyle>
                      <a:lvl1pPr marL="0" algn="l" defTabSz="914400" rtl="0" eaLnBrk="1" latinLnBrk="0" hangingPunct="1">
                        <a:spcBef>
                          <a:spcPct val="20000"/>
                        </a:spcBef>
                        <a:buClr>
                          <a:schemeClr val="tx1"/>
                        </a:buClr>
                        <a:buSzPct val="75000"/>
                        <a:buFont typeface="Wingdings" pitchFamily="2" charset="2"/>
                        <a:defRPr kumimoji="1" sz="2400" kern="1200">
                          <a:solidFill>
                            <a:schemeClr val="tx1"/>
                          </a:solidFill>
                          <a:latin typeface="Arial" charset="0"/>
                          <a:ea typeface="標楷體" pitchFamily="65" charset="-120"/>
                        </a:defRPr>
                      </a:lvl1pPr>
                      <a:lvl2pPr marL="457200" algn="l" defTabSz="914400" rtl="0" eaLnBrk="1" latinLnBrk="0" hangingPunct="1">
                        <a:spcBef>
                          <a:spcPct val="20000"/>
                        </a:spcBef>
                        <a:buClr>
                          <a:schemeClr val="tx1"/>
                        </a:buClr>
                        <a:buSzPct val="75000"/>
                        <a:defRPr kumimoji="1" sz="2000" kern="1200">
                          <a:solidFill>
                            <a:schemeClr val="tx1"/>
                          </a:solidFill>
                          <a:latin typeface="Arial" charset="0"/>
                          <a:ea typeface="標楷體" pitchFamily="65" charset="-120"/>
                        </a:defRPr>
                      </a:lvl2pPr>
                      <a:lvl3pPr marL="914400" algn="l" defTabSz="914400" rtl="0" eaLnBrk="1" latinLnBrk="0" hangingPunct="1">
                        <a:spcBef>
                          <a:spcPct val="20000"/>
                        </a:spcBef>
                        <a:buClr>
                          <a:schemeClr val="tx1"/>
                        </a:buClr>
                        <a:buSzPct val="75000"/>
                        <a:buFont typeface="Wingdings" pitchFamily="2" charset="2"/>
                        <a:defRPr kumimoji="1" sz="1800" kern="1200">
                          <a:solidFill>
                            <a:schemeClr val="tx1"/>
                          </a:solidFill>
                          <a:latin typeface="Arial" charset="0"/>
                          <a:ea typeface="標楷體" pitchFamily="65" charset="-120"/>
                        </a:defRPr>
                      </a:lvl3pPr>
                      <a:lvl4pPr marL="1371600" algn="l" defTabSz="914400" rtl="0" eaLnBrk="1" latinLnBrk="0" hangingPunct="1">
                        <a:spcBef>
                          <a:spcPct val="20000"/>
                        </a:spcBef>
                        <a:buClr>
                          <a:schemeClr val="tx1"/>
                        </a:buClr>
                        <a:buSzPct val="80000"/>
                        <a:defRPr kumimoji="1" sz="1600" kern="1200">
                          <a:solidFill>
                            <a:schemeClr val="tx1"/>
                          </a:solidFill>
                          <a:latin typeface="Arial" charset="0"/>
                          <a:ea typeface="標楷體" pitchFamily="65" charset="-120"/>
                        </a:defRPr>
                      </a:lvl4pPr>
                      <a:lvl5pPr marL="1828800" algn="l" defTabSz="914400" rtl="0" eaLnBrk="1" latinLnBrk="0" hangingPunct="1">
                        <a:spcBef>
                          <a:spcPct val="20000"/>
                        </a:spcBef>
                        <a:buClr>
                          <a:schemeClr val="tx1"/>
                        </a:buClr>
                        <a:buSzPct val="65000"/>
                        <a:buFont typeface="Wingdings" pitchFamily="2" charset="2"/>
                        <a:defRPr kumimoji="1" sz="1600" kern="1200">
                          <a:solidFill>
                            <a:schemeClr val="tx1"/>
                          </a:solidFill>
                          <a:latin typeface="Arial" charset="0"/>
                          <a:ea typeface="標楷體" pitchFamily="65" charset="-120"/>
                        </a:defRPr>
                      </a:lvl5pPr>
                      <a:lvl6pPr marL="22860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6pPr>
                      <a:lvl7pPr marL="27432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7pPr>
                      <a:lvl8pPr marL="32004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8pPr>
                      <a:lvl9pPr marL="36576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每一份量    </a:t>
                      </a:r>
                      <a:r>
                        <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50</a:t>
                      </a: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公克</a:t>
                      </a:r>
                      <a:endPar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本包裝含      </a:t>
                      </a:r>
                      <a:r>
                        <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2</a:t>
                      </a: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份</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T="45693" marB="45693"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hMerge="1">
                  <a:txBody>
                    <a:bodyPr/>
                    <a:lstStyle/>
                    <a:p>
                      <a:endParaRPr lang="zh-TW" altLang="en-US"/>
                    </a:p>
                  </a:txBody>
                  <a:tcPr/>
                </a:tc>
              </a:tr>
              <a:tr h="616382">
                <a:tc>
                  <a:txBody>
                    <a:bodyPr/>
                    <a:lstStyle>
                      <a:lvl1pPr marL="0" algn="l" defTabSz="914400" rtl="0" eaLnBrk="1" latinLnBrk="0" hangingPunct="1">
                        <a:spcBef>
                          <a:spcPct val="20000"/>
                        </a:spcBef>
                        <a:buClr>
                          <a:schemeClr val="tx1"/>
                        </a:buClr>
                        <a:buSzPct val="75000"/>
                        <a:buFont typeface="Wingdings" pitchFamily="2" charset="2"/>
                        <a:defRPr kumimoji="1" sz="2400" kern="1200">
                          <a:solidFill>
                            <a:schemeClr val="tx1"/>
                          </a:solidFill>
                          <a:latin typeface="Arial" charset="0"/>
                          <a:ea typeface="標楷體" pitchFamily="65" charset="-120"/>
                        </a:defRPr>
                      </a:lvl1pPr>
                      <a:lvl2pPr marL="457200" algn="l" defTabSz="914400" rtl="0" eaLnBrk="1" latinLnBrk="0" hangingPunct="1">
                        <a:spcBef>
                          <a:spcPct val="20000"/>
                        </a:spcBef>
                        <a:buClr>
                          <a:schemeClr val="tx1"/>
                        </a:buClr>
                        <a:buSzPct val="75000"/>
                        <a:defRPr kumimoji="1" sz="2000" kern="1200">
                          <a:solidFill>
                            <a:schemeClr val="tx1"/>
                          </a:solidFill>
                          <a:latin typeface="Arial" charset="0"/>
                          <a:ea typeface="標楷體" pitchFamily="65" charset="-120"/>
                        </a:defRPr>
                      </a:lvl2pPr>
                      <a:lvl3pPr marL="914400" algn="l" defTabSz="914400" rtl="0" eaLnBrk="1" latinLnBrk="0" hangingPunct="1">
                        <a:spcBef>
                          <a:spcPct val="20000"/>
                        </a:spcBef>
                        <a:buClr>
                          <a:schemeClr val="tx1"/>
                        </a:buClr>
                        <a:buSzPct val="75000"/>
                        <a:buFont typeface="Wingdings" pitchFamily="2" charset="2"/>
                        <a:defRPr kumimoji="1" sz="1800" kern="1200">
                          <a:solidFill>
                            <a:schemeClr val="tx1"/>
                          </a:solidFill>
                          <a:latin typeface="Arial" charset="0"/>
                          <a:ea typeface="標楷體" pitchFamily="65" charset="-120"/>
                        </a:defRPr>
                      </a:lvl3pPr>
                      <a:lvl4pPr marL="1371600" algn="l" defTabSz="914400" rtl="0" eaLnBrk="1" latinLnBrk="0" hangingPunct="1">
                        <a:spcBef>
                          <a:spcPct val="20000"/>
                        </a:spcBef>
                        <a:buClr>
                          <a:schemeClr val="tx1"/>
                        </a:buClr>
                        <a:buSzPct val="80000"/>
                        <a:defRPr kumimoji="1" sz="1600" kern="1200">
                          <a:solidFill>
                            <a:schemeClr val="tx1"/>
                          </a:solidFill>
                          <a:latin typeface="Arial" charset="0"/>
                          <a:ea typeface="標楷體" pitchFamily="65" charset="-120"/>
                        </a:defRPr>
                      </a:lvl4pPr>
                      <a:lvl5pPr marL="1828800" algn="l" defTabSz="914400" rtl="0" eaLnBrk="1" latinLnBrk="0" hangingPunct="1">
                        <a:spcBef>
                          <a:spcPct val="20000"/>
                        </a:spcBef>
                        <a:buClr>
                          <a:schemeClr val="tx1"/>
                        </a:buClr>
                        <a:buSzPct val="65000"/>
                        <a:buFont typeface="Wingdings" pitchFamily="2" charset="2"/>
                        <a:defRPr kumimoji="1" sz="1600" kern="1200">
                          <a:solidFill>
                            <a:schemeClr val="tx1"/>
                          </a:solidFill>
                          <a:latin typeface="Arial" charset="0"/>
                          <a:ea typeface="標楷體" pitchFamily="65" charset="-120"/>
                        </a:defRPr>
                      </a:lvl5pPr>
                      <a:lvl6pPr marL="22860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6pPr>
                      <a:lvl7pPr marL="27432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7pPr>
                      <a:lvl8pPr marL="32004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8pPr>
                      <a:lvl9pPr marL="36576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T="45693" marB="45693" horzOverflow="overflow">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buClr>
                          <a:schemeClr val="tx1"/>
                        </a:buClr>
                        <a:buSzPct val="75000"/>
                        <a:buFont typeface="Wingdings" pitchFamily="2" charset="2"/>
                        <a:defRPr kumimoji="1" sz="2400" kern="1200">
                          <a:solidFill>
                            <a:schemeClr val="tx1"/>
                          </a:solidFill>
                          <a:latin typeface="Arial" charset="0"/>
                          <a:ea typeface="標楷體" pitchFamily="65" charset="-120"/>
                        </a:defRPr>
                      </a:lvl1pPr>
                      <a:lvl2pPr marL="457200" algn="l" defTabSz="914400" rtl="0" eaLnBrk="1" latinLnBrk="0" hangingPunct="1">
                        <a:spcBef>
                          <a:spcPct val="20000"/>
                        </a:spcBef>
                        <a:buClr>
                          <a:schemeClr val="tx1"/>
                        </a:buClr>
                        <a:buSzPct val="75000"/>
                        <a:defRPr kumimoji="1" sz="2000" kern="1200">
                          <a:solidFill>
                            <a:schemeClr val="tx1"/>
                          </a:solidFill>
                          <a:latin typeface="Arial" charset="0"/>
                          <a:ea typeface="標楷體" pitchFamily="65" charset="-120"/>
                        </a:defRPr>
                      </a:lvl2pPr>
                      <a:lvl3pPr marL="914400" algn="l" defTabSz="914400" rtl="0" eaLnBrk="1" latinLnBrk="0" hangingPunct="1">
                        <a:spcBef>
                          <a:spcPct val="20000"/>
                        </a:spcBef>
                        <a:buClr>
                          <a:schemeClr val="tx1"/>
                        </a:buClr>
                        <a:buSzPct val="75000"/>
                        <a:buFont typeface="Wingdings" pitchFamily="2" charset="2"/>
                        <a:defRPr kumimoji="1" sz="1800" kern="1200">
                          <a:solidFill>
                            <a:schemeClr val="tx1"/>
                          </a:solidFill>
                          <a:latin typeface="Arial" charset="0"/>
                          <a:ea typeface="標楷體" pitchFamily="65" charset="-120"/>
                        </a:defRPr>
                      </a:lvl3pPr>
                      <a:lvl4pPr marL="1371600" algn="l" defTabSz="914400" rtl="0" eaLnBrk="1" latinLnBrk="0" hangingPunct="1">
                        <a:spcBef>
                          <a:spcPct val="20000"/>
                        </a:spcBef>
                        <a:buClr>
                          <a:schemeClr val="tx1"/>
                        </a:buClr>
                        <a:buSzPct val="80000"/>
                        <a:defRPr kumimoji="1" sz="1600" kern="1200">
                          <a:solidFill>
                            <a:schemeClr val="tx1"/>
                          </a:solidFill>
                          <a:latin typeface="Arial" charset="0"/>
                          <a:ea typeface="標楷體" pitchFamily="65" charset="-120"/>
                        </a:defRPr>
                      </a:lvl4pPr>
                      <a:lvl5pPr marL="1828800" algn="l" defTabSz="914400" rtl="0" eaLnBrk="1" latinLnBrk="0" hangingPunct="1">
                        <a:spcBef>
                          <a:spcPct val="20000"/>
                        </a:spcBef>
                        <a:buClr>
                          <a:schemeClr val="tx1"/>
                        </a:buClr>
                        <a:buSzPct val="65000"/>
                        <a:buFont typeface="Wingdings" pitchFamily="2" charset="2"/>
                        <a:defRPr kumimoji="1" sz="1600" kern="1200">
                          <a:solidFill>
                            <a:schemeClr val="tx1"/>
                          </a:solidFill>
                          <a:latin typeface="Arial" charset="0"/>
                          <a:ea typeface="標楷體" pitchFamily="65" charset="-120"/>
                        </a:defRPr>
                      </a:lvl5pPr>
                      <a:lvl6pPr marL="22860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6pPr>
                      <a:lvl7pPr marL="27432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7pPr>
                      <a:lvl8pPr marL="32004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8pPr>
                      <a:lvl9pPr marL="36576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每份</a:t>
                      </a:r>
                    </a:p>
                  </a:txBody>
                  <a:tcPr marT="45693" marB="4569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buClr>
                          <a:schemeClr val="tx1"/>
                        </a:buClr>
                        <a:buSzPct val="75000"/>
                        <a:buFont typeface="Wingdings" pitchFamily="2" charset="2"/>
                        <a:defRPr kumimoji="1" sz="2400" kern="1200">
                          <a:solidFill>
                            <a:schemeClr val="tx1"/>
                          </a:solidFill>
                          <a:latin typeface="Arial" charset="0"/>
                          <a:ea typeface="標楷體" pitchFamily="65" charset="-120"/>
                        </a:defRPr>
                      </a:lvl1pPr>
                      <a:lvl2pPr marL="457200" algn="l" defTabSz="914400" rtl="0" eaLnBrk="1" latinLnBrk="0" hangingPunct="1">
                        <a:spcBef>
                          <a:spcPct val="20000"/>
                        </a:spcBef>
                        <a:buClr>
                          <a:schemeClr val="tx1"/>
                        </a:buClr>
                        <a:buSzPct val="75000"/>
                        <a:defRPr kumimoji="1" sz="2000" kern="1200">
                          <a:solidFill>
                            <a:schemeClr val="tx1"/>
                          </a:solidFill>
                          <a:latin typeface="Arial" charset="0"/>
                          <a:ea typeface="標楷體" pitchFamily="65" charset="-120"/>
                        </a:defRPr>
                      </a:lvl2pPr>
                      <a:lvl3pPr marL="914400" algn="l" defTabSz="914400" rtl="0" eaLnBrk="1" latinLnBrk="0" hangingPunct="1">
                        <a:spcBef>
                          <a:spcPct val="20000"/>
                        </a:spcBef>
                        <a:buClr>
                          <a:schemeClr val="tx1"/>
                        </a:buClr>
                        <a:buSzPct val="75000"/>
                        <a:buFont typeface="Wingdings" pitchFamily="2" charset="2"/>
                        <a:defRPr kumimoji="1" sz="1800" kern="1200">
                          <a:solidFill>
                            <a:schemeClr val="tx1"/>
                          </a:solidFill>
                          <a:latin typeface="Arial" charset="0"/>
                          <a:ea typeface="標楷體" pitchFamily="65" charset="-120"/>
                        </a:defRPr>
                      </a:lvl3pPr>
                      <a:lvl4pPr marL="1371600" algn="l" defTabSz="914400" rtl="0" eaLnBrk="1" latinLnBrk="0" hangingPunct="1">
                        <a:spcBef>
                          <a:spcPct val="20000"/>
                        </a:spcBef>
                        <a:buClr>
                          <a:schemeClr val="tx1"/>
                        </a:buClr>
                        <a:buSzPct val="80000"/>
                        <a:defRPr kumimoji="1" sz="1600" kern="1200">
                          <a:solidFill>
                            <a:schemeClr val="tx1"/>
                          </a:solidFill>
                          <a:latin typeface="Arial" charset="0"/>
                          <a:ea typeface="標楷體" pitchFamily="65" charset="-120"/>
                        </a:defRPr>
                      </a:lvl4pPr>
                      <a:lvl5pPr marL="1828800" algn="l" defTabSz="914400" rtl="0" eaLnBrk="1" latinLnBrk="0" hangingPunct="1">
                        <a:spcBef>
                          <a:spcPct val="20000"/>
                        </a:spcBef>
                        <a:buClr>
                          <a:schemeClr val="tx1"/>
                        </a:buClr>
                        <a:buSzPct val="65000"/>
                        <a:buFont typeface="Wingdings" pitchFamily="2" charset="2"/>
                        <a:defRPr kumimoji="1" sz="1600" kern="1200">
                          <a:solidFill>
                            <a:schemeClr val="tx1"/>
                          </a:solidFill>
                          <a:latin typeface="Arial" charset="0"/>
                          <a:ea typeface="標楷體" pitchFamily="65" charset="-120"/>
                        </a:defRPr>
                      </a:lvl5pPr>
                      <a:lvl6pPr marL="22860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6pPr>
                      <a:lvl7pPr marL="27432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7pPr>
                      <a:lvl8pPr marL="32004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8pPr>
                      <a:lvl9pPr marL="36576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每</a:t>
                      </a:r>
                      <a:r>
                        <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100</a:t>
                      </a: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公克</a:t>
                      </a:r>
                    </a:p>
                  </a:txBody>
                  <a:tcPr marT="45693" marB="45693" anchor="ctr" horzOverflow="overflow">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5406">
                <a:tc>
                  <a:txBody>
                    <a:bodyPr/>
                    <a:lstStyle>
                      <a:lvl1pPr marL="0" algn="l" defTabSz="914400" rtl="0" eaLnBrk="1" latinLnBrk="0" hangingPunct="1">
                        <a:spcBef>
                          <a:spcPct val="20000"/>
                        </a:spcBef>
                        <a:buClr>
                          <a:schemeClr val="tx1"/>
                        </a:buClr>
                        <a:buSzPct val="75000"/>
                        <a:buFont typeface="Wingdings" pitchFamily="2" charset="2"/>
                        <a:defRPr kumimoji="1" sz="2400" kern="1200">
                          <a:solidFill>
                            <a:schemeClr val="tx1"/>
                          </a:solidFill>
                          <a:latin typeface="Arial" charset="0"/>
                          <a:ea typeface="標楷體" pitchFamily="65" charset="-120"/>
                        </a:defRPr>
                      </a:lvl1pPr>
                      <a:lvl2pPr marL="457200" algn="l" defTabSz="914400" rtl="0" eaLnBrk="1" latinLnBrk="0" hangingPunct="1">
                        <a:spcBef>
                          <a:spcPct val="20000"/>
                        </a:spcBef>
                        <a:buClr>
                          <a:schemeClr val="tx1"/>
                        </a:buClr>
                        <a:buSzPct val="75000"/>
                        <a:defRPr kumimoji="1" sz="2000" kern="1200">
                          <a:solidFill>
                            <a:schemeClr val="tx1"/>
                          </a:solidFill>
                          <a:latin typeface="Arial" charset="0"/>
                          <a:ea typeface="標楷體" pitchFamily="65" charset="-120"/>
                        </a:defRPr>
                      </a:lvl2pPr>
                      <a:lvl3pPr marL="914400" algn="l" defTabSz="914400" rtl="0" eaLnBrk="1" latinLnBrk="0" hangingPunct="1">
                        <a:spcBef>
                          <a:spcPct val="20000"/>
                        </a:spcBef>
                        <a:buClr>
                          <a:schemeClr val="tx1"/>
                        </a:buClr>
                        <a:buSzPct val="75000"/>
                        <a:buFont typeface="Wingdings" pitchFamily="2" charset="2"/>
                        <a:defRPr kumimoji="1" sz="1800" kern="1200">
                          <a:solidFill>
                            <a:schemeClr val="tx1"/>
                          </a:solidFill>
                          <a:latin typeface="Arial" charset="0"/>
                          <a:ea typeface="標楷體" pitchFamily="65" charset="-120"/>
                        </a:defRPr>
                      </a:lvl3pPr>
                      <a:lvl4pPr marL="1371600" algn="l" defTabSz="914400" rtl="0" eaLnBrk="1" latinLnBrk="0" hangingPunct="1">
                        <a:spcBef>
                          <a:spcPct val="20000"/>
                        </a:spcBef>
                        <a:buClr>
                          <a:schemeClr val="tx1"/>
                        </a:buClr>
                        <a:buSzPct val="80000"/>
                        <a:defRPr kumimoji="1" sz="1600" kern="1200">
                          <a:solidFill>
                            <a:schemeClr val="tx1"/>
                          </a:solidFill>
                          <a:latin typeface="Arial" charset="0"/>
                          <a:ea typeface="標楷體" pitchFamily="65" charset="-120"/>
                        </a:defRPr>
                      </a:lvl4pPr>
                      <a:lvl5pPr marL="1828800" algn="l" defTabSz="914400" rtl="0" eaLnBrk="1" latinLnBrk="0" hangingPunct="1">
                        <a:spcBef>
                          <a:spcPct val="20000"/>
                        </a:spcBef>
                        <a:buClr>
                          <a:schemeClr val="tx1"/>
                        </a:buClr>
                        <a:buSzPct val="65000"/>
                        <a:buFont typeface="Wingdings" pitchFamily="2" charset="2"/>
                        <a:defRPr kumimoji="1" sz="1600" kern="1200">
                          <a:solidFill>
                            <a:schemeClr val="tx1"/>
                          </a:solidFill>
                          <a:latin typeface="Arial" charset="0"/>
                          <a:ea typeface="標楷體" pitchFamily="65" charset="-120"/>
                        </a:defRPr>
                      </a:lvl5pPr>
                      <a:lvl6pPr marL="22860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6pPr>
                      <a:lvl7pPr marL="27432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7pPr>
                      <a:lvl8pPr marL="32004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8pPr>
                      <a:lvl9pPr marL="36576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熱量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蛋白質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脂肪</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飽和脂肪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    反式脂肪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碳水化合物</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糖</a:t>
                      </a:r>
                      <a:endPar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    </a:t>
                      </a:r>
                      <a:r>
                        <a:rPr kumimoji="1" lang="zh-TW" altLang="en-US"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膳食纖維</a:t>
                      </a:r>
                      <a:endPar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鈉</a:t>
                      </a:r>
                      <a:endPar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rPr>
                        <a:t>糖醇</a:t>
                      </a:r>
                    </a:p>
                  </a:txBody>
                  <a:tcPr marT="45693" marB="45693" horzOverflow="overflow">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buClr>
                          <a:schemeClr val="tx1"/>
                        </a:buClr>
                        <a:buSzPct val="75000"/>
                        <a:buFont typeface="Wingdings" pitchFamily="2" charset="2"/>
                        <a:defRPr kumimoji="1" sz="2400" kern="1200">
                          <a:solidFill>
                            <a:schemeClr val="tx1"/>
                          </a:solidFill>
                          <a:latin typeface="Arial" charset="0"/>
                          <a:ea typeface="標楷體" pitchFamily="65" charset="-120"/>
                        </a:defRPr>
                      </a:lvl1pPr>
                      <a:lvl2pPr marL="457200" algn="l" defTabSz="914400" rtl="0" eaLnBrk="1" latinLnBrk="0" hangingPunct="1">
                        <a:spcBef>
                          <a:spcPct val="20000"/>
                        </a:spcBef>
                        <a:buClr>
                          <a:schemeClr val="tx1"/>
                        </a:buClr>
                        <a:buSzPct val="75000"/>
                        <a:defRPr kumimoji="1" sz="2000" kern="1200">
                          <a:solidFill>
                            <a:schemeClr val="tx1"/>
                          </a:solidFill>
                          <a:latin typeface="Arial" charset="0"/>
                          <a:ea typeface="標楷體" pitchFamily="65" charset="-120"/>
                        </a:defRPr>
                      </a:lvl2pPr>
                      <a:lvl3pPr marL="914400" algn="l" defTabSz="914400" rtl="0" eaLnBrk="1" latinLnBrk="0" hangingPunct="1">
                        <a:spcBef>
                          <a:spcPct val="20000"/>
                        </a:spcBef>
                        <a:buClr>
                          <a:schemeClr val="tx1"/>
                        </a:buClr>
                        <a:buSzPct val="75000"/>
                        <a:buFont typeface="Wingdings" pitchFamily="2" charset="2"/>
                        <a:defRPr kumimoji="1" sz="1800" kern="1200">
                          <a:solidFill>
                            <a:schemeClr val="tx1"/>
                          </a:solidFill>
                          <a:latin typeface="Arial" charset="0"/>
                          <a:ea typeface="標楷體" pitchFamily="65" charset="-120"/>
                        </a:defRPr>
                      </a:lvl3pPr>
                      <a:lvl4pPr marL="1371600" algn="l" defTabSz="914400" rtl="0" eaLnBrk="1" latinLnBrk="0" hangingPunct="1">
                        <a:spcBef>
                          <a:spcPct val="20000"/>
                        </a:spcBef>
                        <a:buClr>
                          <a:schemeClr val="tx1"/>
                        </a:buClr>
                        <a:buSzPct val="80000"/>
                        <a:defRPr kumimoji="1" sz="1600" kern="1200">
                          <a:solidFill>
                            <a:schemeClr val="tx1"/>
                          </a:solidFill>
                          <a:latin typeface="Arial" charset="0"/>
                          <a:ea typeface="標楷體" pitchFamily="65" charset="-120"/>
                        </a:defRPr>
                      </a:lvl4pPr>
                      <a:lvl5pPr marL="1828800" algn="l" defTabSz="914400" rtl="0" eaLnBrk="1" latinLnBrk="0" hangingPunct="1">
                        <a:spcBef>
                          <a:spcPct val="20000"/>
                        </a:spcBef>
                        <a:buClr>
                          <a:schemeClr val="tx1"/>
                        </a:buClr>
                        <a:buSzPct val="65000"/>
                        <a:buFont typeface="Wingdings" pitchFamily="2" charset="2"/>
                        <a:defRPr kumimoji="1" sz="1600" kern="1200">
                          <a:solidFill>
                            <a:schemeClr val="tx1"/>
                          </a:solidFill>
                          <a:latin typeface="Arial" charset="0"/>
                          <a:ea typeface="標楷體" pitchFamily="65" charset="-120"/>
                        </a:defRPr>
                      </a:lvl5pPr>
                      <a:lvl6pPr marL="22860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6pPr>
                      <a:lvl7pPr marL="27432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7pPr>
                      <a:lvl8pPr marL="32004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8pPr>
                      <a:lvl9pPr marL="36576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9p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171.4</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大卡</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1.0</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1.2</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0.8</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0.2</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40.0</a:t>
                      </a:r>
                      <a:r>
                        <a:rPr kumimoji="1" lang="zh-TW" altLang="en-US" sz="18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1.8</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endPar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1.3</a:t>
                      </a:r>
                      <a:r>
                        <a:rPr kumimoji="1" lang="zh-TW" altLang="en-US"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公克</a:t>
                      </a:r>
                      <a:endPar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18</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endPar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0.5</a:t>
                      </a:r>
                      <a:r>
                        <a:rPr kumimoji="1" lang="zh-TW" altLang="en-US"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公克</a:t>
                      </a:r>
                      <a:endPar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txBody>
                  <a:tcPr marT="45693" marB="4569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buClr>
                          <a:schemeClr val="tx1"/>
                        </a:buClr>
                        <a:buSzPct val="75000"/>
                        <a:buFont typeface="Wingdings" pitchFamily="2" charset="2"/>
                        <a:defRPr kumimoji="1" sz="2400" kern="1200">
                          <a:solidFill>
                            <a:schemeClr val="tx1"/>
                          </a:solidFill>
                          <a:latin typeface="Arial" charset="0"/>
                          <a:ea typeface="標楷體" pitchFamily="65" charset="-120"/>
                        </a:defRPr>
                      </a:lvl1pPr>
                      <a:lvl2pPr marL="457200" algn="l" defTabSz="914400" rtl="0" eaLnBrk="1" latinLnBrk="0" hangingPunct="1">
                        <a:spcBef>
                          <a:spcPct val="20000"/>
                        </a:spcBef>
                        <a:buClr>
                          <a:schemeClr val="tx1"/>
                        </a:buClr>
                        <a:buSzPct val="75000"/>
                        <a:defRPr kumimoji="1" sz="2000" kern="1200">
                          <a:solidFill>
                            <a:schemeClr val="tx1"/>
                          </a:solidFill>
                          <a:latin typeface="Arial" charset="0"/>
                          <a:ea typeface="標楷體" pitchFamily="65" charset="-120"/>
                        </a:defRPr>
                      </a:lvl2pPr>
                      <a:lvl3pPr marL="914400" algn="l" defTabSz="914400" rtl="0" eaLnBrk="1" latinLnBrk="0" hangingPunct="1">
                        <a:spcBef>
                          <a:spcPct val="20000"/>
                        </a:spcBef>
                        <a:buClr>
                          <a:schemeClr val="tx1"/>
                        </a:buClr>
                        <a:buSzPct val="75000"/>
                        <a:buFont typeface="Wingdings" pitchFamily="2" charset="2"/>
                        <a:defRPr kumimoji="1" sz="1800" kern="1200">
                          <a:solidFill>
                            <a:schemeClr val="tx1"/>
                          </a:solidFill>
                          <a:latin typeface="Arial" charset="0"/>
                          <a:ea typeface="標楷體" pitchFamily="65" charset="-120"/>
                        </a:defRPr>
                      </a:lvl3pPr>
                      <a:lvl4pPr marL="1371600" algn="l" defTabSz="914400" rtl="0" eaLnBrk="1" latinLnBrk="0" hangingPunct="1">
                        <a:spcBef>
                          <a:spcPct val="20000"/>
                        </a:spcBef>
                        <a:buClr>
                          <a:schemeClr val="tx1"/>
                        </a:buClr>
                        <a:buSzPct val="80000"/>
                        <a:defRPr kumimoji="1" sz="1600" kern="1200">
                          <a:solidFill>
                            <a:schemeClr val="tx1"/>
                          </a:solidFill>
                          <a:latin typeface="Arial" charset="0"/>
                          <a:ea typeface="標楷體" pitchFamily="65" charset="-120"/>
                        </a:defRPr>
                      </a:lvl4pPr>
                      <a:lvl5pPr marL="1828800" algn="l" defTabSz="914400" rtl="0" eaLnBrk="1" latinLnBrk="0" hangingPunct="1">
                        <a:spcBef>
                          <a:spcPct val="20000"/>
                        </a:spcBef>
                        <a:buClr>
                          <a:schemeClr val="tx1"/>
                        </a:buClr>
                        <a:buSzPct val="65000"/>
                        <a:buFont typeface="Wingdings" pitchFamily="2" charset="2"/>
                        <a:defRPr kumimoji="1" sz="1600" kern="1200">
                          <a:solidFill>
                            <a:schemeClr val="tx1"/>
                          </a:solidFill>
                          <a:latin typeface="Arial" charset="0"/>
                          <a:ea typeface="標楷體" pitchFamily="65" charset="-120"/>
                        </a:defRPr>
                      </a:lvl5pPr>
                      <a:lvl6pPr marL="22860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6pPr>
                      <a:lvl7pPr marL="27432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7pPr>
                      <a:lvl8pPr marL="32004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8pPr>
                      <a:lvl9pPr marL="3657600" algn="l" defTabSz="914400" rtl="0" eaLnBrk="1" fontAlgn="base" latinLnBrk="0" hangingPunct="1">
                        <a:spcBef>
                          <a:spcPct val="20000"/>
                        </a:spcBef>
                        <a:spcAft>
                          <a:spcPct val="0"/>
                        </a:spcAft>
                        <a:buClr>
                          <a:schemeClr val="tx1"/>
                        </a:buClr>
                        <a:buSzPct val="65000"/>
                        <a:buFont typeface="Wingdings" pitchFamily="2" charset="2"/>
                        <a:defRPr kumimoji="1" sz="1600" kern="1200">
                          <a:solidFill>
                            <a:schemeClr val="tx1"/>
                          </a:solidFill>
                          <a:latin typeface="Arial" charset="0"/>
                          <a:ea typeface="標楷體" pitchFamily="65" charset="-120"/>
                        </a:defRPr>
                      </a:lvl9p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342.8</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大卡</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2.0</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2.4</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1.6</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0.4</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80.0</a:t>
                      </a:r>
                      <a:r>
                        <a:rPr kumimoji="1" lang="zh-TW" altLang="en-US" sz="18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3.6</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endPar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2.6</a:t>
                      </a:r>
                      <a:r>
                        <a:rPr kumimoji="1" lang="zh-TW" altLang="en-US"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公克</a:t>
                      </a:r>
                      <a:endPar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36</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endPar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1.0</a:t>
                      </a:r>
                      <a:r>
                        <a:rPr kumimoji="1" lang="zh-TW" altLang="en-US"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公克</a:t>
                      </a:r>
                      <a:endParaRPr kumimoji="1" lang="en-US" altLang="zh-TW" sz="18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txBody>
                  <a:tcPr marT="45693" marB="45693" horzOverflow="overflow">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矩形 5"/>
          <p:cNvSpPr>
            <a:spLocks noChangeArrowheads="1"/>
          </p:cNvSpPr>
          <p:nvPr/>
        </p:nvSpPr>
        <p:spPr bwMode="auto">
          <a:xfrm>
            <a:off x="6300788" y="1628800"/>
            <a:ext cx="2374900" cy="203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dirty="0">
                <a:latin typeface="微軟正黑體" pitchFamily="34" charset="-120"/>
                <a:ea typeface="微軟正黑體" pitchFamily="34" charset="-120"/>
              </a:rPr>
              <a:t>每份熱量</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=1x4</a:t>
            </a:r>
          </a:p>
          <a:p>
            <a:pPr eaLnBrk="1" hangingPunct="1">
              <a:spcBef>
                <a:spcPct val="0"/>
              </a:spcBef>
              <a:buClrTx/>
              <a:buSzTx/>
              <a:buFontTx/>
              <a:buNone/>
            </a:pPr>
            <a:r>
              <a:rPr lang="en-US" altLang="zh-TW" sz="1800" b="1" dirty="0">
                <a:latin typeface="微軟正黑體" pitchFamily="34" charset="-120"/>
                <a:ea typeface="微軟正黑體" pitchFamily="34" charset="-120"/>
              </a:rPr>
              <a:t>  +1.2x9</a:t>
            </a:r>
          </a:p>
          <a:p>
            <a:pPr eaLnBrk="1" hangingPunct="1">
              <a:spcBef>
                <a:spcPct val="0"/>
              </a:spcBef>
              <a:buClrTx/>
              <a:buSzTx/>
              <a:buFontTx/>
              <a:buNone/>
            </a:pPr>
            <a:r>
              <a:rPr lang="en-US" altLang="zh-TW" sz="1800" b="1" dirty="0">
                <a:latin typeface="微軟正黑體" pitchFamily="34" charset="-120"/>
                <a:ea typeface="微軟正黑體" pitchFamily="34" charset="-120"/>
              </a:rPr>
              <a:t>  +(40.0-</a:t>
            </a:r>
            <a:r>
              <a:rPr lang="en-US" altLang="zh-TW" sz="1800" b="1" dirty="0">
                <a:solidFill>
                  <a:srgbClr val="008000"/>
                </a:solidFill>
                <a:latin typeface="微軟正黑體" pitchFamily="34" charset="-120"/>
                <a:ea typeface="微軟正黑體" pitchFamily="34" charset="-120"/>
              </a:rPr>
              <a:t>1.3-0.5</a:t>
            </a:r>
            <a:r>
              <a:rPr lang="en-US" altLang="zh-TW" sz="1800" b="1" dirty="0">
                <a:latin typeface="微軟正黑體" pitchFamily="34" charset="-120"/>
                <a:ea typeface="微軟正黑體" pitchFamily="34" charset="-120"/>
              </a:rPr>
              <a:t>)x4</a:t>
            </a: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a:solidFill>
                  <a:srgbClr val="008000"/>
                </a:solidFill>
                <a:latin typeface="微軟正黑體" pitchFamily="34" charset="-120"/>
                <a:ea typeface="微軟正黑體" pitchFamily="34" charset="-120"/>
              </a:rPr>
              <a:t>1.3</a:t>
            </a:r>
            <a:r>
              <a:rPr lang="en-US" altLang="zh-TW" sz="1800" b="1" dirty="0">
                <a:latin typeface="微軟正黑體" pitchFamily="34" charset="-120"/>
                <a:ea typeface="微軟正黑體" pitchFamily="34" charset="-120"/>
              </a:rPr>
              <a:t>x2</a:t>
            </a: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a:solidFill>
                  <a:srgbClr val="008000"/>
                </a:solidFill>
                <a:latin typeface="微軟正黑體" pitchFamily="34" charset="-120"/>
                <a:ea typeface="微軟正黑體" pitchFamily="34" charset="-120"/>
              </a:rPr>
              <a:t>0.5</a:t>
            </a:r>
            <a:r>
              <a:rPr lang="en-US" altLang="zh-TW" sz="1800" b="1" dirty="0">
                <a:latin typeface="微軟正黑體" pitchFamily="34" charset="-120"/>
                <a:ea typeface="微軟正黑體" pitchFamily="34" charset="-120"/>
              </a:rPr>
              <a:t>x2.4</a:t>
            </a:r>
          </a:p>
          <a:p>
            <a:pPr eaLnBrk="1" hangingPunct="1">
              <a:spcBef>
                <a:spcPct val="0"/>
              </a:spcBef>
              <a:buClrTx/>
              <a:buSzTx/>
              <a:buFontTx/>
              <a:buNone/>
            </a:pPr>
            <a:r>
              <a:rPr lang="en-US" altLang="zh-TW" sz="1800" b="1" dirty="0">
                <a:latin typeface="微軟正黑體" pitchFamily="34" charset="-120"/>
                <a:ea typeface="微軟正黑體" pitchFamily="34" charset="-120"/>
              </a:rPr>
              <a:t>=171.4</a:t>
            </a:r>
            <a:endParaRPr lang="zh-TW" altLang="en-US" sz="1800" dirty="0">
              <a:latin typeface="Times New Roman" pitchFamily="18" charset="0"/>
              <a:ea typeface="標楷體" pitchFamily="65" charset="-120"/>
            </a:endParaRPr>
          </a:p>
        </p:txBody>
      </p:sp>
      <p:sp>
        <p:nvSpPr>
          <p:cNvPr id="8" name="矩形 6"/>
          <p:cNvSpPr>
            <a:spLocks noChangeArrowheads="1"/>
          </p:cNvSpPr>
          <p:nvPr/>
        </p:nvSpPr>
        <p:spPr bwMode="auto">
          <a:xfrm>
            <a:off x="6300788" y="4365104"/>
            <a:ext cx="2374900" cy="203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dirty="0">
                <a:latin typeface="微軟正黑體" pitchFamily="34" charset="-120"/>
                <a:ea typeface="微軟正黑體" pitchFamily="34" charset="-120"/>
              </a:rPr>
              <a:t>每</a:t>
            </a:r>
            <a:r>
              <a:rPr lang="en-US" altLang="zh-TW" sz="1800" b="1" dirty="0">
                <a:latin typeface="微軟正黑體" pitchFamily="34" charset="-120"/>
                <a:ea typeface="微軟正黑體" pitchFamily="34" charset="-120"/>
              </a:rPr>
              <a:t>100</a:t>
            </a:r>
            <a:r>
              <a:rPr lang="zh-TW" altLang="en-US" sz="1800" b="1" dirty="0">
                <a:latin typeface="微軟正黑體" pitchFamily="34" charset="-120"/>
                <a:ea typeface="微軟正黑體" pitchFamily="34" charset="-120"/>
              </a:rPr>
              <a:t>公克熱量</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=2x4</a:t>
            </a:r>
          </a:p>
          <a:p>
            <a:pPr eaLnBrk="1" hangingPunct="1">
              <a:spcBef>
                <a:spcPct val="0"/>
              </a:spcBef>
              <a:buClrTx/>
              <a:buSzTx/>
              <a:buFontTx/>
              <a:buNone/>
            </a:pPr>
            <a:r>
              <a:rPr lang="en-US" altLang="zh-TW" sz="1800" b="1" dirty="0">
                <a:latin typeface="微軟正黑體" pitchFamily="34" charset="-120"/>
                <a:ea typeface="微軟正黑體" pitchFamily="34" charset="-120"/>
              </a:rPr>
              <a:t>  +2.4x9</a:t>
            </a:r>
          </a:p>
          <a:p>
            <a:pPr eaLnBrk="1" hangingPunct="1">
              <a:spcBef>
                <a:spcPct val="0"/>
              </a:spcBef>
              <a:buClrTx/>
              <a:buSzTx/>
              <a:buFontTx/>
              <a:buNone/>
            </a:pPr>
            <a:r>
              <a:rPr lang="en-US" altLang="zh-TW" sz="1800" b="1" dirty="0">
                <a:latin typeface="微軟正黑體" pitchFamily="34" charset="-120"/>
                <a:ea typeface="微軟正黑體" pitchFamily="34" charset="-120"/>
              </a:rPr>
              <a:t>  +(80.0-</a:t>
            </a:r>
            <a:r>
              <a:rPr lang="en-US" altLang="zh-TW" sz="1800" b="1" dirty="0">
                <a:solidFill>
                  <a:srgbClr val="008000"/>
                </a:solidFill>
                <a:latin typeface="微軟正黑體" pitchFamily="34" charset="-120"/>
                <a:ea typeface="微軟正黑體" pitchFamily="34" charset="-120"/>
              </a:rPr>
              <a:t>2.6-1.0</a:t>
            </a:r>
            <a:r>
              <a:rPr lang="en-US" altLang="zh-TW" sz="1800" b="1" dirty="0">
                <a:latin typeface="微軟正黑體" pitchFamily="34" charset="-120"/>
                <a:ea typeface="微軟正黑體" pitchFamily="34" charset="-120"/>
              </a:rPr>
              <a:t>)x4</a:t>
            </a: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a:solidFill>
                  <a:srgbClr val="008000"/>
                </a:solidFill>
                <a:latin typeface="微軟正黑體" pitchFamily="34" charset="-120"/>
                <a:ea typeface="微軟正黑體" pitchFamily="34" charset="-120"/>
              </a:rPr>
              <a:t>2.6</a:t>
            </a:r>
            <a:r>
              <a:rPr lang="en-US" altLang="zh-TW" sz="1800" b="1" dirty="0">
                <a:latin typeface="微軟正黑體" pitchFamily="34" charset="-120"/>
                <a:ea typeface="微軟正黑體" pitchFamily="34" charset="-120"/>
              </a:rPr>
              <a:t>x2</a:t>
            </a: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a:solidFill>
                  <a:srgbClr val="008000"/>
                </a:solidFill>
                <a:latin typeface="微軟正黑體" pitchFamily="34" charset="-120"/>
                <a:ea typeface="微軟正黑體" pitchFamily="34" charset="-120"/>
              </a:rPr>
              <a:t>1.0</a:t>
            </a:r>
            <a:r>
              <a:rPr lang="en-US" altLang="zh-TW" sz="1800" b="1" dirty="0">
                <a:latin typeface="微軟正黑體" pitchFamily="34" charset="-120"/>
                <a:ea typeface="微軟正黑體" pitchFamily="34" charset="-120"/>
              </a:rPr>
              <a:t>x2.4</a:t>
            </a:r>
          </a:p>
          <a:p>
            <a:pPr eaLnBrk="1" hangingPunct="1">
              <a:spcBef>
                <a:spcPct val="0"/>
              </a:spcBef>
              <a:buClrTx/>
              <a:buSzTx/>
              <a:buFontTx/>
              <a:buNone/>
            </a:pPr>
            <a:r>
              <a:rPr lang="en-US" altLang="zh-TW" sz="1800" b="1" dirty="0">
                <a:latin typeface="微軟正黑體" pitchFamily="34" charset="-120"/>
                <a:ea typeface="微軟正黑體" pitchFamily="34" charset="-120"/>
              </a:rPr>
              <a:t>=342.8</a:t>
            </a:r>
            <a:endParaRPr lang="zh-TW" altLang="en-US" sz="1800" b="1" dirty="0">
              <a:latin typeface="微軟正黑體" pitchFamily="34" charset="-120"/>
              <a:ea typeface="微軟正黑體" pitchFamily="34" charset="-120"/>
            </a:endParaRPr>
          </a:p>
        </p:txBody>
      </p:sp>
      <p:sp>
        <p:nvSpPr>
          <p:cNvPr id="9" name="文字方塊 3"/>
          <p:cNvSpPr txBox="1">
            <a:spLocks noChangeArrowheads="1"/>
          </p:cNvSpPr>
          <p:nvPr/>
        </p:nvSpPr>
        <p:spPr bwMode="auto">
          <a:xfrm>
            <a:off x="467544" y="878806"/>
            <a:ext cx="8208144" cy="4619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a:solidFill>
                  <a:srgbClr val="FFFF00"/>
                </a:solidFill>
                <a:latin typeface="微軟正黑體" pitchFamily="34" charset="-120"/>
                <a:ea typeface="微軟正黑體" pitchFamily="34" charset="-120"/>
              </a:rPr>
              <a:t>有自願標示「膳食纖維、糖醇」，無標示「有機酸、酒精」</a:t>
            </a:r>
          </a:p>
        </p:txBody>
      </p:sp>
      <p:pic>
        <p:nvPicPr>
          <p:cNvPr id="10"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360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473901" y="-159622"/>
            <a:ext cx="8229600" cy="708302"/>
          </a:xfrm>
        </p:spPr>
        <p:txBody>
          <a:bodyPr>
            <a:normAutofit/>
          </a:bodyPr>
          <a:lstStyle/>
          <a:p>
            <a:pPr algn="ctr"/>
            <a:r>
              <a:rPr lang="zh-TW" altLang="en-US" b="1" dirty="0">
                <a:solidFill>
                  <a:srgbClr val="006600"/>
                </a:solidFill>
                <a:ea typeface="標楷體" pitchFamily="65" charset="-120"/>
              </a:rPr>
              <a:t>案例試算</a:t>
            </a:r>
            <a:r>
              <a:rPr lang="en-US" altLang="zh-TW" b="1" dirty="0" smtClean="0">
                <a:solidFill>
                  <a:srgbClr val="006600"/>
                </a:solidFill>
                <a:ea typeface="標楷體" pitchFamily="65" charset="-120"/>
              </a:rPr>
              <a:t>-3</a:t>
            </a:r>
            <a:endParaRPr lang="zh-TW" altLang="en-US" b="1" dirty="0">
              <a:solidFill>
                <a:srgbClr val="006600"/>
              </a:solidFill>
              <a:ea typeface="標楷體" pitchFamily="65" charset="-120"/>
            </a:endParaRPr>
          </a:p>
        </p:txBody>
      </p:sp>
      <p:sp>
        <p:nvSpPr>
          <p:cNvPr id="34819" name="投影片編號版面配置區 3"/>
          <p:cNvSpPr>
            <a:spLocks noGrp="1"/>
          </p:cNvSpPr>
          <p:nvPr>
            <p:ph type="sldNum" sz="quarter" idx="15"/>
          </p:nvPr>
        </p:nvSpPr>
        <p:spPr>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9AC71A0-1338-48AC-83A9-25FB4D9CAE8C}" type="slidenum">
              <a:rPr kumimoji="0" lang="zh-TW" altLang="en-US" sz="1400" smtClean="0">
                <a:solidFill>
                  <a:schemeClr val="bg1"/>
                </a:solidFill>
              </a:rPr>
              <a:pPr>
                <a:spcBef>
                  <a:spcPct val="0"/>
                </a:spcBef>
                <a:buClrTx/>
                <a:buSzTx/>
                <a:buFontTx/>
                <a:buNone/>
              </a:pPr>
              <a:t>33</a:t>
            </a:fld>
            <a:endParaRPr kumimoji="0" lang="en-US" altLang="zh-TW" sz="1400" dirty="0" smtClean="0">
              <a:solidFill>
                <a:schemeClr val="bg1"/>
              </a:solidFill>
            </a:endParaRPr>
          </a:p>
        </p:txBody>
      </p:sp>
      <p:graphicFrame>
        <p:nvGraphicFramePr>
          <p:cNvPr id="10" name="Group 45"/>
          <p:cNvGraphicFramePr>
            <a:graphicFrameLocks noGrp="1"/>
          </p:cNvGraphicFramePr>
          <p:nvPr>
            <p:extLst>
              <p:ext uri="{D42A27DB-BD31-4B8C-83A1-F6EECF244321}">
                <p14:modId xmlns:p14="http://schemas.microsoft.com/office/powerpoint/2010/main" val="4124661850"/>
              </p:ext>
            </p:extLst>
          </p:nvPr>
        </p:nvGraphicFramePr>
        <p:xfrm>
          <a:off x="251520" y="1052736"/>
          <a:ext cx="5327402" cy="4266984"/>
        </p:xfrm>
        <a:graphic>
          <a:graphicData uri="http://schemas.openxmlformats.org/drawingml/2006/table">
            <a:tbl>
              <a:tblPr/>
              <a:tblGrid>
                <a:gridCol w="2264293"/>
                <a:gridCol w="1431702"/>
                <a:gridCol w="1631407"/>
              </a:tblGrid>
              <a:tr h="216002">
                <a:tc gridSpan="3">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營 養 標 示</a:t>
                      </a:r>
                    </a:p>
                  </a:txBody>
                  <a:tcPr marT="45693" marB="4569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r h="410432">
                <a:tc gridSpan="3">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每一份量    </a:t>
                      </a:r>
                      <a:r>
                        <a:rPr kumimoji="1" lang="en-US" altLang="zh-TW"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50</a:t>
                      </a: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公克</a:t>
                      </a:r>
                      <a:endParaRPr kumimoji="1" lang="en-US" altLang="zh-TW"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本包裝含      </a:t>
                      </a:r>
                      <a:r>
                        <a:rPr kumimoji="1" lang="en-US" altLang="zh-TW"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份</a:t>
                      </a:r>
                      <a:endPar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T="45693" marB="4569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r h="216002">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zh-TW"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T="45693" marB="45693"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每份</a:t>
                      </a:r>
                    </a:p>
                  </a:txBody>
                  <a:tcPr marT="45693" marB="4569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每</a:t>
                      </a:r>
                      <a:r>
                        <a:rPr kumimoji="1" lang="en-US" altLang="zh-TW"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100</a:t>
                      </a: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公克</a:t>
                      </a:r>
                    </a:p>
                  </a:txBody>
                  <a:tcPr marT="45693" marB="4569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65875">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熱量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蛋白質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脂肪</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飽和脂肪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    反式脂肪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碳水化合物</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糖</a:t>
                      </a:r>
                      <a:endPar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    </a:t>
                      </a:r>
                      <a:r>
                        <a:rPr kumimoji="1" lang="zh-TW" altLang="en-US"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膳食纖維</a:t>
                      </a:r>
                      <a:endPar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鈉</a:t>
                      </a:r>
                      <a:endParaRPr kumimoji="1" lang="en-US" altLang="zh-TW" sz="16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600" b="1" i="0" u="none" strike="noStrike"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rPr>
                        <a:t>糖醇</a:t>
                      </a:r>
                    </a:p>
                  </a:txBody>
                  <a:tcPr marT="45693" marB="45693"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174.7</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大卡</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1.0</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1.2</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0.8</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0.2</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40.0</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1.8</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endPar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1.3</a:t>
                      </a:r>
                      <a:r>
                        <a:rPr kumimoji="1" lang="zh-TW" altLang="en-US"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公克</a:t>
                      </a:r>
                      <a:endPar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18</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endPar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0.5</a:t>
                      </a:r>
                      <a:r>
                        <a:rPr kumimoji="1" lang="zh-TW" altLang="en-US"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公克</a:t>
                      </a:r>
                      <a:endPar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txBody>
                  <a:tcPr marT="45693" marB="4569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349.4</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大卡</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2.0</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2.4</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1.6</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0.4</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80.0</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3.6</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endPar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2.6</a:t>
                      </a:r>
                      <a:r>
                        <a:rPr kumimoji="1" lang="zh-TW" altLang="en-US"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公克</a:t>
                      </a:r>
                      <a:endPar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36</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endPar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1.0</a:t>
                      </a:r>
                      <a:r>
                        <a:rPr kumimoji="1" lang="zh-TW" altLang="en-US"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rPr>
                        <a:t>公克</a:t>
                      </a:r>
                      <a:endParaRPr kumimoji="1" lang="en-US" altLang="zh-TW" sz="1600" b="1" i="0" u="none" strike="noStrike" kern="1200"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mn-cs"/>
                      </a:endParaRPr>
                    </a:p>
                  </a:txBody>
                  <a:tcPr marT="45693" marB="45693"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文字方塊 3"/>
          <p:cNvSpPr txBox="1">
            <a:spLocks noChangeArrowheads="1"/>
          </p:cNvSpPr>
          <p:nvPr/>
        </p:nvSpPr>
        <p:spPr bwMode="auto">
          <a:xfrm>
            <a:off x="395536" y="476672"/>
            <a:ext cx="6480720" cy="4616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dirty="0">
                <a:solidFill>
                  <a:srgbClr val="FFFF00"/>
                </a:solidFill>
                <a:latin typeface="微軟正黑體" pitchFamily="34" charset="-120"/>
                <a:ea typeface="微軟正黑體" pitchFamily="34" charset="-120"/>
              </a:rPr>
              <a:t>有自願標示「膳食纖維、糖醇、有機酸、酒精」</a:t>
            </a:r>
          </a:p>
        </p:txBody>
      </p:sp>
      <p:graphicFrame>
        <p:nvGraphicFramePr>
          <p:cNvPr id="12" name="表格 11"/>
          <p:cNvGraphicFramePr>
            <a:graphicFrameLocks noGrp="1"/>
          </p:cNvGraphicFramePr>
          <p:nvPr>
            <p:extLst>
              <p:ext uri="{D42A27DB-BD31-4B8C-83A1-F6EECF244321}">
                <p14:modId xmlns:p14="http://schemas.microsoft.com/office/powerpoint/2010/main" val="1259573688"/>
              </p:ext>
            </p:extLst>
          </p:nvPr>
        </p:nvGraphicFramePr>
        <p:xfrm>
          <a:off x="251520" y="5487807"/>
          <a:ext cx="5328592" cy="1340200"/>
        </p:xfrm>
        <a:graphic>
          <a:graphicData uri="http://schemas.openxmlformats.org/drawingml/2006/table">
            <a:tbl>
              <a:tblPr firstRow="1" bandRow="1">
                <a:tableStyleId>{5C22544A-7EE6-4342-B048-85BDC9FD1C3A}</a:tableStyleId>
              </a:tblPr>
              <a:tblGrid>
                <a:gridCol w="2223554"/>
                <a:gridCol w="1453423"/>
                <a:gridCol w="1651615"/>
              </a:tblGrid>
              <a:tr h="277386">
                <a:tc>
                  <a:txBody>
                    <a:bodyPr/>
                    <a:lstStyle/>
                    <a:p>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其他成分 </a:t>
                      </a: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a:t>
                      </a:r>
                      <a:endParaRPr kumimoji="1" lang="zh-TW" altLang="en-US" sz="1600" b="1" i="0" u="none" strike="noStrike" kern="1200" cap="none" normalizeH="0" baseline="0" dirty="0">
                        <a:ln>
                          <a:noFill/>
                        </a:ln>
                        <a:solidFill>
                          <a:srgbClr val="1209C3"/>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kumimoji="1" lang="zh-TW" altLang="en-US" sz="1600" b="1" i="0" u="none" strike="noStrike" kern="1200" cap="none" normalizeH="0" baseline="0" dirty="0">
                        <a:ln>
                          <a:noFill/>
                        </a:ln>
                        <a:solidFill>
                          <a:srgbClr val="1209C3"/>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kumimoji="1" lang="zh-TW" altLang="en-US" sz="1600" b="1" i="0" u="none" strike="noStrike" kern="1200" cap="none" normalizeH="0" baseline="0" dirty="0">
                        <a:ln>
                          <a:noFill/>
                        </a:ln>
                        <a:solidFill>
                          <a:srgbClr val="1209C3"/>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7386">
                <a:tc>
                  <a:txBody>
                    <a:bodyPr/>
                    <a:lstStyle/>
                    <a:p>
                      <a:r>
                        <a:rPr kumimoji="1" lang="zh-TW" altLang="en-US"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檸檬酸</a:t>
                      </a:r>
                      <a:endPar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kumimoji="1" lang="en-US" altLang="zh-TW"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0.4</a:t>
                      </a:r>
                      <a:r>
                        <a:rPr kumimoji="1" lang="zh-TW" altLang="en-US"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公克</a:t>
                      </a:r>
                      <a:endPar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kumimoji="1" lang="en-US" altLang="zh-TW"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0.8</a:t>
                      </a:r>
                      <a:r>
                        <a:rPr kumimoji="1" lang="zh-TW" altLang="en-US"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公克</a:t>
                      </a:r>
                      <a:endPar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7386">
                <a:tc>
                  <a:txBody>
                    <a:bodyPr/>
                    <a:lstStyle/>
                    <a:p>
                      <a:r>
                        <a:rPr kumimoji="1" lang="zh-TW" altLang="en-US"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酒精</a:t>
                      </a:r>
                      <a:endPar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kumimoji="1" lang="en-US" altLang="zh-TW"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0.3</a:t>
                      </a:r>
                      <a:r>
                        <a:rPr kumimoji="1" lang="zh-TW" altLang="en-US"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公克</a:t>
                      </a:r>
                      <a:endPar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kumimoji="1" lang="en-US" altLang="zh-TW"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0.6</a:t>
                      </a:r>
                      <a:r>
                        <a:rPr kumimoji="1" lang="zh-TW" altLang="en-US" sz="16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公克</a:t>
                      </a:r>
                      <a:endPar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7386">
                <a:tc>
                  <a:txBody>
                    <a:bodyPr/>
                    <a:lstStyle/>
                    <a:p>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膠原蛋白</a:t>
                      </a:r>
                      <a:endParaRPr kumimoji="1" lang="zh-TW" altLang="en-US" sz="1600" b="1" i="0" u="none" strike="noStrike" kern="1200" cap="none" normalizeH="0" baseline="0" dirty="0">
                        <a:ln>
                          <a:noFill/>
                        </a:ln>
                        <a:solidFill>
                          <a:srgbClr val="1209C3"/>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400</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endParaRPr kumimoji="1" lang="zh-TW" altLang="en-US" sz="1600" b="1" i="0" u="none" strike="noStrike" kern="1200" cap="none" normalizeH="0" baseline="0" dirty="0">
                        <a:ln>
                          <a:noFill/>
                        </a:ln>
                        <a:solidFill>
                          <a:srgbClr val="1209C3"/>
                        </a:solidFill>
                        <a:effectLst/>
                        <a:latin typeface="微軟正黑體" panose="020B0604030504040204" pitchFamily="34" charset="-120"/>
                        <a:ea typeface="微軟正黑體" panose="020B0604030504040204" pitchFamily="34" charset="-120"/>
                        <a:cs typeface="+mn-cs"/>
                      </a:endParaRPr>
                    </a:p>
                  </a:txBody>
                  <a:tcPr marL="91431" marR="91431" marT="45605" marB="456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800</a:t>
                      </a:r>
                      <a:r>
                        <a:rPr kumimoji="1" lang="zh-TW" altLang="en-US" sz="16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p>
                  </a:txBody>
                  <a:tcPr marL="91431" marR="91431" marT="45605" marB="456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矩形 5"/>
          <p:cNvSpPr>
            <a:spLocks noChangeArrowheads="1"/>
          </p:cNvSpPr>
          <p:nvPr/>
        </p:nvSpPr>
        <p:spPr bwMode="auto">
          <a:xfrm>
            <a:off x="5868144" y="1484784"/>
            <a:ext cx="2374900" cy="258532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dirty="0">
                <a:latin typeface="微軟正黑體" pitchFamily="34" charset="-120"/>
                <a:ea typeface="微軟正黑體" pitchFamily="34" charset="-120"/>
              </a:rPr>
              <a:t>每份熱量</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=1x4</a:t>
            </a:r>
          </a:p>
          <a:p>
            <a:pPr eaLnBrk="1" hangingPunct="1">
              <a:spcBef>
                <a:spcPct val="0"/>
              </a:spcBef>
              <a:buClrTx/>
              <a:buSzTx/>
              <a:buFontTx/>
              <a:buNone/>
            </a:pPr>
            <a:r>
              <a:rPr lang="en-US" altLang="zh-TW" sz="1800" b="1" dirty="0">
                <a:latin typeface="微軟正黑體" pitchFamily="34" charset="-120"/>
                <a:ea typeface="微軟正黑體" pitchFamily="34" charset="-120"/>
              </a:rPr>
              <a:t>  +1.2x9</a:t>
            </a: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smtClean="0">
                <a:latin typeface="微軟正黑體" pitchFamily="34" charset="-120"/>
                <a:ea typeface="微軟正黑體" pitchFamily="34" charset="-120"/>
              </a:rPr>
              <a:t>+(40.0-</a:t>
            </a:r>
            <a:r>
              <a:rPr lang="en-US" altLang="zh-TW" sz="1800" b="1" dirty="0" smtClean="0">
                <a:solidFill>
                  <a:srgbClr val="008000"/>
                </a:solidFill>
                <a:latin typeface="微軟正黑體" pitchFamily="34" charset="-120"/>
                <a:ea typeface="微軟正黑體" pitchFamily="34" charset="-120"/>
              </a:rPr>
              <a:t>1.3-0.5</a:t>
            </a:r>
            <a:r>
              <a:rPr lang="en-US" altLang="zh-TW" sz="1800" b="1" dirty="0" smtClean="0">
                <a:latin typeface="微軟正黑體" pitchFamily="34" charset="-120"/>
                <a:ea typeface="微軟正黑體" pitchFamily="34" charset="-120"/>
              </a:rPr>
              <a:t>)x4</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  +1.3x2</a:t>
            </a:r>
          </a:p>
          <a:p>
            <a:pPr eaLnBrk="1" hangingPunct="1">
              <a:spcBef>
                <a:spcPct val="0"/>
              </a:spcBef>
              <a:buClrTx/>
              <a:buSzTx/>
              <a:buFontTx/>
              <a:buNone/>
            </a:pPr>
            <a:r>
              <a:rPr lang="en-US" altLang="zh-TW" sz="1800" b="1" dirty="0">
                <a:latin typeface="微軟正黑體" pitchFamily="34" charset="-120"/>
                <a:ea typeface="微軟正黑體" pitchFamily="34" charset="-120"/>
              </a:rPr>
              <a:t>  +0.5x2.4</a:t>
            </a:r>
          </a:p>
          <a:p>
            <a:pPr eaLnBrk="1" hangingPunct="1">
              <a:spcBef>
                <a:spcPct val="0"/>
              </a:spcBef>
              <a:buClrTx/>
              <a:buSzTx/>
              <a:buFontTx/>
              <a:buNone/>
            </a:pPr>
            <a:r>
              <a:rPr lang="zh-TW" altLang="en-US" sz="1800" b="1" dirty="0">
                <a:latin typeface="微軟正黑體" pitchFamily="34" charset="-120"/>
                <a:ea typeface="微軟正黑體" pitchFamily="34" charset="-120"/>
              </a:rPr>
              <a:t>  </a:t>
            </a:r>
            <a:r>
              <a:rPr lang="en-US" altLang="zh-TW" sz="1800" b="1" dirty="0">
                <a:solidFill>
                  <a:srgbClr val="FF0000"/>
                </a:solidFill>
                <a:latin typeface="微軟正黑體" pitchFamily="34" charset="-120"/>
                <a:ea typeface="微軟正黑體" pitchFamily="34" charset="-120"/>
              </a:rPr>
              <a:t>+0.4x3</a:t>
            </a:r>
          </a:p>
          <a:p>
            <a:pPr eaLnBrk="1" hangingPunct="1">
              <a:spcBef>
                <a:spcPct val="0"/>
              </a:spcBef>
              <a:buClrTx/>
              <a:buSzTx/>
              <a:buFontTx/>
              <a:buNone/>
            </a:pPr>
            <a:r>
              <a:rPr lang="en-US" altLang="zh-TW" sz="1800" b="1" dirty="0">
                <a:solidFill>
                  <a:srgbClr val="FF0000"/>
                </a:solidFill>
                <a:latin typeface="微軟正黑體" pitchFamily="34" charset="-120"/>
                <a:ea typeface="微軟正黑體" pitchFamily="34" charset="-120"/>
              </a:rPr>
              <a:t>  +0.3x7</a:t>
            </a:r>
          </a:p>
          <a:p>
            <a:pPr eaLnBrk="1" hangingPunct="1">
              <a:spcBef>
                <a:spcPct val="0"/>
              </a:spcBef>
              <a:buClrTx/>
              <a:buSzTx/>
              <a:buFontTx/>
              <a:buNone/>
            </a:pPr>
            <a:r>
              <a:rPr lang="en-US" altLang="zh-TW" sz="1800" b="1" dirty="0" smtClean="0">
                <a:latin typeface="微軟正黑體" pitchFamily="34" charset="-120"/>
                <a:ea typeface="微軟正黑體" pitchFamily="34" charset="-120"/>
              </a:rPr>
              <a:t>=174.7</a:t>
            </a:r>
            <a:endParaRPr lang="zh-TW" altLang="en-US" sz="1800" dirty="0">
              <a:latin typeface="Times New Roman" pitchFamily="18" charset="0"/>
              <a:ea typeface="標楷體" pitchFamily="65" charset="-120"/>
            </a:endParaRPr>
          </a:p>
        </p:txBody>
      </p:sp>
      <p:sp>
        <p:nvSpPr>
          <p:cNvPr id="14" name="矩形 6"/>
          <p:cNvSpPr>
            <a:spLocks noChangeArrowheads="1"/>
          </p:cNvSpPr>
          <p:nvPr/>
        </p:nvSpPr>
        <p:spPr bwMode="auto">
          <a:xfrm>
            <a:off x="5827201" y="4231018"/>
            <a:ext cx="2374900" cy="2586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dirty="0">
                <a:latin typeface="微軟正黑體" pitchFamily="34" charset="-120"/>
                <a:ea typeface="微軟正黑體" pitchFamily="34" charset="-120"/>
              </a:rPr>
              <a:t>每</a:t>
            </a:r>
            <a:r>
              <a:rPr lang="en-US" altLang="zh-TW" sz="1800" b="1" dirty="0">
                <a:latin typeface="微軟正黑體" pitchFamily="34" charset="-120"/>
                <a:ea typeface="微軟正黑體" pitchFamily="34" charset="-120"/>
              </a:rPr>
              <a:t>100</a:t>
            </a:r>
            <a:r>
              <a:rPr lang="zh-TW" altLang="en-US" sz="1800" b="1" dirty="0">
                <a:latin typeface="微軟正黑體" pitchFamily="34" charset="-120"/>
                <a:ea typeface="微軟正黑體" pitchFamily="34" charset="-120"/>
              </a:rPr>
              <a:t>公克熱量</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=2x4</a:t>
            </a:r>
          </a:p>
          <a:p>
            <a:pPr eaLnBrk="1" hangingPunct="1">
              <a:spcBef>
                <a:spcPct val="0"/>
              </a:spcBef>
              <a:buClrTx/>
              <a:buSzTx/>
              <a:buFontTx/>
              <a:buNone/>
            </a:pPr>
            <a:r>
              <a:rPr lang="en-US" altLang="zh-TW" sz="1800" b="1" dirty="0">
                <a:latin typeface="微軟正黑體" pitchFamily="34" charset="-120"/>
                <a:ea typeface="微軟正黑體" pitchFamily="34" charset="-120"/>
              </a:rPr>
              <a:t>  +2.4x9</a:t>
            </a:r>
          </a:p>
          <a:p>
            <a:pPr eaLnBrk="1" hangingPunct="1">
              <a:spcBef>
                <a:spcPct val="0"/>
              </a:spcBef>
              <a:buClrTx/>
              <a:buSzTx/>
              <a:buFontTx/>
              <a:buNone/>
            </a:pPr>
            <a:r>
              <a:rPr lang="en-US" altLang="zh-TW" sz="1800" b="1" dirty="0">
                <a:latin typeface="微軟正黑體" pitchFamily="34" charset="-120"/>
                <a:ea typeface="微軟正黑體" pitchFamily="34" charset="-120"/>
              </a:rPr>
              <a:t>  </a:t>
            </a:r>
            <a:r>
              <a:rPr lang="en-US" altLang="zh-TW" sz="1800" b="1" dirty="0" smtClean="0">
                <a:latin typeface="微軟正黑體" pitchFamily="34" charset="-120"/>
                <a:ea typeface="微軟正黑體" pitchFamily="34" charset="-120"/>
              </a:rPr>
              <a:t>+(80.0-</a:t>
            </a:r>
            <a:r>
              <a:rPr lang="en-US" altLang="zh-TW" sz="1800" b="1" dirty="0" smtClean="0">
                <a:solidFill>
                  <a:srgbClr val="008000"/>
                </a:solidFill>
                <a:latin typeface="微軟正黑體" pitchFamily="34" charset="-120"/>
                <a:ea typeface="微軟正黑體" pitchFamily="34" charset="-120"/>
              </a:rPr>
              <a:t>2.6-1.0</a:t>
            </a:r>
            <a:r>
              <a:rPr lang="en-US" altLang="zh-TW" sz="1800" b="1" dirty="0" smtClean="0">
                <a:latin typeface="微軟正黑體" pitchFamily="34" charset="-120"/>
                <a:ea typeface="微軟正黑體" pitchFamily="34" charset="-120"/>
              </a:rPr>
              <a:t>)x4</a:t>
            </a:r>
            <a:endParaRPr lang="en-US" altLang="zh-TW" sz="1800" b="1" dirty="0">
              <a:latin typeface="微軟正黑體" pitchFamily="34" charset="-120"/>
              <a:ea typeface="微軟正黑體" pitchFamily="34" charset="-120"/>
            </a:endParaRPr>
          </a:p>
          <a:p>
            <a:pPr eaLnBrk="1" hangingPunct="1">
              <a:spcBef>
                <a:spcPct val="0"/>
              </a:spcBef>
              <a:buClrTx/>
              <a:buSzTx/>
              <a:buFontTx/>
              <a:buNone/>
            </a:pPr>
            <a:r>
              <a:rPr lang="en-US" altLang="zh-TW" sz="1800" b="1" dirty="0">
                <a:latin typeface="微軟正黑體" pitchFamily="34" charset="-120"/>
                <a:ea typeface="微軟正黑體" pitchFamily="34" charset="-120"/>
              </a:rPr>
              <a:t>  +2.6x2</a:t>
            </a:r>
          </a:p>
          <a:p>
            <a:pPr eaLnBrk="1" hangingPunct="1">
              <a:spcBef>
                <a:spcPct val="0"/>
              </a:spcBef>
              <a:buClrTx/>
              <a:buSzTx/>
              <a:buFontTx/>
              <a:buNone/>
            </a:pPr>
            <a:r>
              <a:rPr lang="en-US" altLang="zh-TW" sz="1800" b="1" dirty="0">
                <a:latin typeface="微軟正黑體" pitchFamily="34" charset="-120"/>
                <a:ea typeface="微軟正黑體" pitchFamily="34" charset="-120"/>
              </a:rPr>
              <a:t>  +1x2.4</a:t>
            </a:r>
          </a:p>
          <a:p>
            <a:pPr eaLnBrk="1" hangingPunct="1">
              <a:spcBef>
                <a:spcPct val="0"/>
              </a:spcBef>
              <a:buClrTx/>
              <a:buSzTx/>
              <a:buFontTx/>
              <a:buNone/>
            </a:pPr>
            <a:r>
              <a:rPr lang="zh-TW" altLang="en-US" sz="1800" b="1" dirty="0">
                <a:latin typeface="微軟正黑體" pitchFamily="34" charset="-120"/>
                <a:ea typeface="微軟正黑體" pitchFamily="34" charset="-120"/>
              </a:rPr>
              <a:t>  </a:t>
            </a:r>
            <a:r>
              <a:rPr lang="en-US" altLang="zh-TW" sz="1800" b="1" dirty="0">
                <a:solidFill>
                  <a:srgbClr val="FF0000"/>
                </a:solidFill>
                <a:latin typeface="微軟正黑體" pitchFamily="34" charset="-120"/>
                <a:ea typeface="微軟正黑體" pitchFamily="34" charset="-120"/>
              </a:rPr>
              <a:t>+0.8x3</a:t>
            </a:r>
          </a:p>
          <a:p>
            <a:pPr eaLnBrk="1" hangingPunct="1">
              <a:spcBef>
                <a:spcPct val="0"/>
              </a:spcBef>
              <a:buClrTx/>
              <a:buSzTx/>
              <a:buFontTx/>
              <a:buNone/>
            </a:pPr>
            <a:r>
              <a:rPr lang="en-US" altLang="zh-TW" sz="1800" b="1" dirty="0">
                <a:solidFill>
                  <a:srgbClr val="FF0000"/>
                </a:solidFill>
                <a:latin typeface="微軟正黑體" pitchFamily="34" charset="-120"/>
                <a:ea typeface="微軟正黑體" pitchFamily="34" charset="-120"/>
              </a:rPr>
              <a:t>  +0.6x7</a:t>
            </a:r>
          </a:p>
          <a:p>
            <a:pPr eaLnBrk="1" hangingPunct="1">
              <a:spcBef>
                <a:spcPct val="0"/>
              </a:spcBef>
              <a:buClrTx/>
              <a:buSzTx/>
              <a:buFontTx/>
              <a:buNone/>
            </a:pPr>
            <a:r>
              <a:rPr lang="en-US" altLang="zh-TW" sz="1800" b="1" dirty="0" smtClean="0">
                <a:latin typeface="微軟正黑體" pitchFamily="34" charset="-120"/>
                <a:ea typeface="微軟正黑體" pitchFamily="34" charset="-120"/>
              </a:rPr>
              <a:t>=349.4</a:t>
            </a:r>
            <a:endParaRPr lang="zh-TW" altLang="en-US" sz="1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882019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a:defRPr/>
            </a:pPr>
            <a:fld id="{7E986CDB-5B02-4DBF-B18D-9094D68572BA}" type="slidenum">
              <a:rPr lang="zh-TW" altLang="en-US"/>
              <a:pPr>
                <a:defRPr/>
              </a:pPr>
              <a:t>34</a:t>
            </a:fld>
            <a:endParaRPr lang="en-US" altLang="zh-TW"/>
          </a:p>
        </p:txBody>
      </p:sp>
      <p:sp>
        <p:nvSpPr>
          <p:cNvPr id="36867" name="Text Box 2"/>
          <p:cNvSpPr txBox="1">
            <a:spLocks noChangeArrowheads="1"/>
          </p:cNvSpPr>
          <p:nvPr/>
        </p:nvSpPr>
        <p:spPr bwMode="auto">
          <a:xfrm>
            <a:off x="250825" y="188913"/>
            <a:ext cx="1108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dirty="0">
                <a:latin typeface="Calibri" pitchFamily="34" charset="0"/>
                <a:ea typeface="標楷體" pitchFamily="65" charset="-120"/>
              </a:rPr>
              <a:t>附表三</a:t>
            </a:r>
          </a:p>
        </p:txBody>
      </p:sp>
      <p:sp>
        <p:nvSpPr>
          <p:cNvPr id="36868" name="Rectangle 3"/>
          <p:cNvSpPr>
            <a:spLocks noChangeArrowheads="1"/>
          </p:cNvSpPr>
          <p:nvPr/>
        </p:nvSpPr>
        <p:spPr bwMode="auto">
          <a:xfrm>
            <a:off x="682625" y="635000"/>
            <a:ext cx="386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000" b="1">
                <a:latin typeface="標楷體" pitchFamily="65" charset="-120"/>
                <a:ea typeface="標楷體" pitchFamily="65" charset="-120"/>
              </a:rPr>
              <a:t>熱量及營養素得以零標示之條件 </a:t>
            </a:r>
          </a:p>
        </p:txBody>
      </p:sp>
      <p:graphicFrame>
        <p:nvGraphicFramePr>
          <p:cNvPr id="250917" name="Group 37"/>
          <p:cNvGraphicFramePr>
            <a:graphicFrameLocks noGrp="1"/>
          </p:cNvGraphicFramePr>
          <p:nvPr/>
        </p:nvGraphicFramePr>
        <p:xfrm>
          <a:off x="555625" y="1066800"/>
          <a:ext cx="7489825" cy="5502276"/>
        </p:xfrm>
        <a:graphic>
          <a:graphicData uri="http://schemas.openxmlformats.org/drawingml/2006/table">
            <a:tbl>
              <a:tblPr/>
              <a:tblGrid>
                <a:gridCol w="2016125"/>
                <a:gridCol w="5473700"/>
              </a:tblGrid>
              <a:tr h="396922">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項目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得以「０」標示之條件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9900"/>
                    </a:solidFill>
                  </a:tcPr>
                </a:tc>
              </a:tr>
              <a:tr h="701757">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熱量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tab pos="-1028700" algn="l"/>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該食品每</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公克之固體</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半固體</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或每</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毫升之液體所含該營養素量不超過</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4</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大卡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6922">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蛋白質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該食品每</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公克之固體</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半固體</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或每</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毫升之液體所含該營養素量不超過</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0.5</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22">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脂肪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396922">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碳水化合物</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701757">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該食品每</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公克之固體</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半固體</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或每</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毫升之液體所含該營養素量不超過</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5</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毫克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701757">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飽和脂肪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該食品每</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公克之固體</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半固體</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或每</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毫升之液體所含該營養素量不超過</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0.1</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公克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7560">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反式脂肪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just">
                        <a:lnSpc>
                          <a:spcPts val="2000"/>
                        </a:lnSpc>
                        <a:spcAft>
                          <a:spcPts val="0"/>
                        </a:spcAf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該食品每</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公克之固體</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半固體</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或每</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毫升之液體所含總脂肪不超過</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公克；或</a:t>
                      </a:r>
                      <a:endPar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algn="just">
                        <a:lnSpc>
                          <a:spcPts val="2000"/>
                        </a:lnSpc>
                        <a:spcAft>
                          <a:spcPts val="0"/>
                        </a:spcAf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該食品每</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公克之固體</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半固體</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或每</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毫升之液體所含反式脂肪不超過</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0.3</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a:t>
                      </a:r>
                      <a:endParaRPr lang="zh-TW" altLang="zh-TW" sz="2000" kern="100" dirty="0">
                        <a:effectLst/>
                        <a:latin typeface="Times New Roman"/>
                        <a:ea typeface="+mn-ea"/>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701757">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該食品每</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公克之固體</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半固體</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或每</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100</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毫升之液體所含該營養素量不超過</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0.5</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公克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43946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p:txBody>
          <a:bodyPr>
            <a:normAutofit/>
          </a:bodyPr>
          <a:lstStyle/>
          <a:p>
            <a:pPr algn="ctr"/>
            <a:r>
              <a:rPr lang="zh-TW" altLang="zh-TW" sz="3600" b="1" dirty="0">
                <a:solidFill>
                  <a:srgbClr val="006600"/>
                </a:solidFill>
                <a:latin typeface="Calibri" panose="020F0502020204030204" pitchFamily="34" charset="0"/>
                <a:ea typeface="標楷體" panose="03000509000000000000" pitchFamily="65" charset="-120"/>
              </a:rPr>
              <a:t>數據修整方式</a:t>
            </a:r>
            <a:endParaRPr lang="zh-TW" altLang="en-US" sz="3600" b="1" dirty="0">
              <a:solidFill>
                <a:srgbClr val="006600"/>
              </a:solidFill>
              <a:latin typeface="Calibri" panose="020F0502020204030204" pitchFamily="34" charset="0"/>
              <a:ea typeface="標楷體" panose="03000509000000000000" pitchFamily="65" charset="-120"/>
            </a:endParaRPr>
          </a:p>
        </p:txBody>
      </p:sp>
      <p:sp>
        <p:nvSpPr>
          <p:cNvPr id="76803" name="內容版面配置區 2"/>
          <p:cNvSpPr>
            <a:spLocks noGrp="1"/>
          </p:cNvSpPr>
          <p:nvPr>
            <p:ph idx="1"/>
          </p:nvPr>
        </p:nvSpPr>
        <p:spPr>
          <a:xfrm>
            <a:off x="611560" y="1939624"/>
            <a:ext cx="7571184" cy="3721624"/>
          </a:xfrm>
        </p:spPr>
        <p:txBody>
          <a:bodyPr/>
          <a:lstStyle/>
          <a:p>
            <a:r>
              <a:rPr lang="zh-TW" altLang="zh-TW" sz="2400" b="1" dirty="0" smtClean="0">
                <a:latin typeface="Calibri" panose="020F0502020204030204" pitchFamily="34" charset="0"/>
                <a:ea typeface="標楷體" panose="03000509000000000000" pitchFamily="65" charset="-120"/>
              </a:rPr>
              <a:t>每包裝所含之</a:t>
            </a:r>
            <a:r>
              <a:rPr lang="zh-TW" altLang="zh-TW" sz="2400" b="1" u="sng" dirty="0" smtClean="0">
                <a:solidFill>
                  <a:srgbClr val="0000FF"/>
                </a:solidFill>
                <a:latin typeface="Calibri" panose="020F0502020204030204" pitchFamily="34" charset="0"/>
                <a:ea typeface="標楷體" panose="03000509000000000000" pitchFamily="65" charset="-120"/>
              </a:rPr>
              <a:t>份數</a:t>
            </a:r>
            <a:r>
              <a:rPr lang="zh-TW" altLang="zh-TW" sz="2400" b="1" dirty="0" smtClean="0">
                <a:latin typeface="Calibri" panose="020F0502020204030204" pitchFamily="34" charset="0"/>
                <a:ea typeface="標楷體" panose="03000509000000000000" pitchFamily="65" charset="-120"/>
              </a:rPr>
              <a:t>、</a:t>
            </a:r>
            <a:r>
              <a:rPr lang="zh-TW" altLang="zh-TW" sz="2400" b="1" u="sng" dirty="0" smtClean="0">
                <a:solidFill>
                  <a:srgbClr val="0000FF"/>
                </a:solidFill>
                <a:latin typeface="Calibri" panose="020F0502020204030204" pitchFamily="34" charset="0"/>
                <a:ea typeface="標楷體" panose="03000509000000000000" pitchFamily="65" charset="-120"/>
              </a:rPr>
              <a:t>每日參考值百分比</a:t>
            </a:r>
            <a:r>
              <a:rPr lang="zh-TW" altLang="zh-TW" sz="2400" b="1" dirty="0" smtClean="0">
                <a:latin typeface="Calibri" panose="020F0502020204030204" pitchFamily="34" charset="0"/>
                <a:ea typeface="標楷體" panose="03000509000000000000" pitchFamily="65" charset="-120"/>
              </a:rPr>
              <a:t>，以</a:t>
            </a:r>
            <a:r>
              <a:rPr lang="zh-TW" altLang="zh-TW" sz="2400" b="1" dirty="0" smtClean="0">
                <a:solidFill>
                  <a:srgbClr val="FF0000"/>
                </a:solidFill>
                <a:latin typeface="Calibri" panose="020F0502020204030204" pitchFamily="34" charset="0"/>
                <a:ea typeface="標楷體" panose="03000509000000000000" pitchFamily="65" charset="-120"/>
              </a:rPr>
              <a:t>整數</a:t>
            </a:r>
            <a:r>
              <a:rPr lang="zh-TW" altLang="zh-TW" sz="2400" b="1" dirty="0" smtClean="0">
                <a:latin typeface="Calibri" panose="020F0502020204030204" pitchFamily="34" charset="0"/>
                <a:ea typeface="標楷體" panose="03000509000000000000" pitchFamily="65" charset="-120"/>
              </a:rPr>
              <a:t>標示</a:t>
            </a:r>
          </a:p>
          <a:p>
            <a:endParaRPr lang="en-US" altLang="zh-TW" sz="2400" b="1" dirty="0" smtClean="0">
              <a:latin typeface="Calibri" panose="020F0502020204030204" pitchFamily="34" charset="0"/>
              <a:ea typeface="標楷體" panose="03000509000000000000" pitchFamily="65" charset="-120"/>
            </a:endParaRPr>
          </a:p>
          <a:p>
            <a:r>
              <a:rPr lang="zh-TW" altLang="zh-TW" sz="2400" b="1" dirty="0" smtClean="0">
                <a:latin typeface="Calibri" panose="020F0502020204030204" pitchFamily="34" charset="0"/>
                <a:ea typeface="標楷體" panose="03000509000000000000" pitchFamily="65" charset="-120"/>
              </a:rPr>
              <a:t>維生素、礦物質含量以有效數字不超過三位為原則</a:t>
            </a:r>
          </a:p>
          <a:p>
            <a:endParaRPr lang="en-US" altLang="zh-TW" sz="2400" b="1" dirty="0" smtClean="0">
              <a:latin typeface="Calibri" panose="020F0502020204030204" pitchFamily="34" charset="0"/>
              <a:ea typeface="標楷體" panose="03000509000000000000" pitchFamily="65" charset="-120"/>
            </a:endParaRPr>
          </a:p>
          <a:p>
            <a:r>
              <a:rPr lang="zh-TW" altLang="zh-TW" sz="2400" b="1" dirty="0" smtClean="0">
                <a:latin typeface="Calibri" panose="020F0502020204030204" pitchFamily="34" charset="0"/>
                <a:ea typeface="標楷體" panose="03000509000000000000" pitchFamily="65" charset="-120"/>
              </a:rPr>
              <a:t>宣稱或其他營養素以整數或至小數點後一位標示</a:t>
            </a:r>
          </a:p>
          <a:p>
            <a:endParaRPr lang="en-US" altLang="zh-TW" sz="2400" b="1" dirty="0" smtClean="0">
              <a:latin typeface="Calibri" panose="020F0502020204030204" pitchFamily="34" charset="0"/>
              <a:ea typeface="標楷體" panose="03000509000000000000" pitchFamily="65" charset="-120"/>
            </a:endParaRPr>
          </a:p>
          <a:p>
            <a:r>
              <a:rPr lang="zh-TW" altLang="zh-TW" sz="2400" b="1" dirty="0" smtClean="0">
                <a:latin typeface="Calibri" panose="020F0502020204030204" pitchFamily="34" charset="0"/>
                <a:ea typeface="標楷體" panose="03000509000000000000" pitchFamily="65" charset="-120"/>
              </a:rPr>
              <a:t>數據修整應參照中華民國國家標準</a:t>
            </a:r>
            <a:r>
              <a:rPr lang="en-US" altLang="zh-TW" sz="2400" b="1" dirty="0" smtClean="0">
                <a:latin typeface="Calibri" panose="020F0502020204030204" pitchFamily="34" charset="0"/>
                <a:ea typeface="標楷體" panose="03000509000000000000" pitchFamily="65" charset="-120"/>
              </a:rPr>
              <a:t>CNS2925</a:t>
            </a:r>
            <a:r>
              <a:rPr lang="zh-TW" altLang="zh-TW" sz="2400" b="1" dirty="0" smtClean="0">
                <a:latin typeface="Calibri" panose="020F0502020204030204" pitchFamily="34" charset="0"/>
                <a:ea typeface="標楷體" panose="03000509000000000000" pitchFamily="65" charset="-120"/>
              </a:rPr>
              <a:t>「規定極限值之有效位數指示法」規定</a:t>
            </a:r>
            <a:endParaRPr lang="zh-TW" altLang="en-US" sz="2400" b="1" dirty="0" smtClean="0">
              <a:latin typeface="Calibri" panose="020F0502020204030204" pitchFamily="34" charset="0"/>
              <a:ea typeface="標楷體" panose="03000509000000000000" pitchFamily="65" charset="-120"/>
            </a:endParaRPr>
          </a:p>
        </p:txBody>
      </p:sp>
      <p:sp>
        <p:nvSpPr>
          <p:cNvPr id="5"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t>35</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928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3"/>
          <p:cNvSpPr>
            <a:spLocks noGrp="1"/>
          </p:cNvSpPr>
          <p:nvPr>
            <p:ph type="sldNum" sz="quarter" idx="12"/>
          </p:nvPr>
        </p:nvSpPr>
        <p:spPr/>
        <p:txBody>
          <a:bodyPr/>
          <a:lstStyle/>
          <a:p>
            <a:pPr>
              <a:defRPr/>
            </a:pPr>
            <a:fld id="{FFF08A70-859D-4900-BE2B-2D7DE87A2BE0}" type="slidenum">
              <a:rPr lang="zh-TW" altLang="en-US" smtClean="0"/>
              <a:pPr>
                <a:defRPr/>
              </a:pPr>
              <a:t>36</a:t>
            </a:fld>
            <a:endParaRPr lang="en-US" altLang="zh-TW" dirty="0"/>
          </a:p>
        </p:txBody>
      </p:sp>
      <p:sp>
        <p:nvSpPr>
          <p:cNvPr id="35843" name="Rectangle 2"/>
          <p:cNvSpPr>
            <a:spLocks noGrp="1" noChangeArrowheads="1"/>
          </p:cNvSpPr>
          <p:nvPr>
            <p:ph type="title" idx="4294967295"/>
          </p:nvPr>
        </p:nvSpPr>
        <p:spPr>
          <a:xfrm>
            <a:off x="685800" y="269775"/>
            <a:ext cx="7772400" cy="1143001"/>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normAutofit/>
          </a:bodyPr>
          <a:lstStyle/>
          <a:p>
            <a:pPr algn="ctr" eaLnBrk="1" hangingPunct="1"/>
            <a:r>
              <a:rPr lang="zh-TW" altLang="en-US" sz="3600" b="1" dirty="0" smtClean="0">
                <a:solidFill>
                  <a:srgbClr val="006600"/>
                </a:solidFill>
                <a:ea typeface="標楷體" pitchFamily="65" charset="-120"/>
              </a:rPr>
              <a:t>數據修整方式 </a:t>
            </a:r>
          </a:p>
        </p:txBody>
      </p:sp>
      <p:sp>
        <p:nvSpPr>
          <p:cNvPr id="34820" name="Rectangle 3"/>
          <p:cNvSpPr>
            <a:spLocks noGrp="1" noChangeArrowheads="1"/>
          </p:cNvSpPr>
          <p:nvPr>
            <p:ph type="body" idx="4294967295"/>
          </p:nvPr>
        </p:nvSpPr>
        <p:spPr>
          <a:xfrm>
            <a:off x="684213" y="2016546"/>
            <a:ext cx="7056139" cy="3572694"/>
          </a:xfrm>
        </p:spPr>
        <p:txBody>
          <a:bodyPr>
            <a:normAutofit/>
          </a:bodyPr>
          <a:lstStyle/>
          <a:p>
            <a:pPr eaLnBrk="1" hangingPunct="1">
              <a:defRPr/>
            </a:pPr>
            <a:r>
              <a:rPr lang="zh-TW" altLang="en-US" sz="2400" dirty="0" smtClean="0">
                <a:latin typeface="Calibri" pitchFamily="34" charset="0"/>
                <a:ea typeface="標楷體" pitchFamily="65" charset="-120"/>
              </a:rPr>
              <a:t>每一份量、熱量、蛋白質、</a:t>
            </a:r>
            <a:r>
              <a:rPr lang="zh-TW" altLang="en-US" sz="2400" b="1" u="sng" dirty="0" smtClean="0">
                <a:solidFill>
                  <a:srgbClr val="990000"/>
                </a:solidFill>
                <a:latin typeface="Calibri" pitchFamily="34" charset="0"/>
                <a:ea typeface="標楷體" pitchFamily="65" charset="-120"/>
              </a:rPr>
              <a:t>胺基酸</a:t>
            </a:r>
            <a:r>
              <a:rPr lang="zh-TW" altLang="en-US" sz="2400" dirty="0" smtClean="0">
                <a:latin typeface="Calibri" pitchFamily="34" charset="0"/>
                <a:ea typeface="標楷體" pitchFamily="65" charset="-120"/>
              </a:rPr>
              <a:t>、脂肪、</a:t>
            </a:r>
            <a:r>
              <a:rPr lang="zh-TW" altLang="en-US" sz="2400" b="1" u="sng" dirty="0" smtClean="0">
                <a:solidFill>
                  <a:srgbClr val="990000"/>
                </a:solidFill>
                <a:latin typeface="Calibri" pitchFamily="34" charset="0"/>
                <a:ea typeface="標楷體" pitchFamily="65" charset="-120"/>
              </a:rPr>
              <a:t>脂肪</a:t>
            </a:r>
          </a:p>
          <a:p>
            <a:pPr lvl="1" eaLnBrk="1" hangingPunct="1">
              <a:buFont typeface="Wingdings" pitchFamily="2" charset="2"/>
              <a:buNone/>
              <a:defRPr/>
            </a:pPr>
            <a:r>
              <a:rPr lang="zh-TW" altLang="en-US" sz="2400" b="1" u="sng" dirty="0" smtClean="0">
                <a:solidFill>
                  <a:srgbClr val="990000"/>
                </a:solidFill>
                <a:latin typeface="Calibri" pitchFamily="34" charset="0"/>
                <a:ea typeface="標楷體" pitchFamily="65" charset="-120"/>
              </a:rPr>
              <a:t>酸、膽固醇</a:t>
            </a:r>
            <a:r>
              <a:rPr lang="zh-TW" altLang="en-US" sz="2400" dirty="0" smtClean="0">
                <a:latin typeface="Calibri" pitchFamily="34" charset="0"/>
                <a:ea typeface="標楷體" pitchFamily="65" charset="-120"/>
              </a:rPr>
              <a:t>、碳水化合物、</a:t>
            </a:r>
            <a:r>
              <a:rPr lang="zh-TW" altLang="en-US" sz="2400" b="1" u="sng" dirty="0" smtClean="0">
                <a:solidFill>
                  <a:srgbClr val="990000"/>
                </a:solidFill>
                <a:latin typeface="Calibri" pitchFamily="34" charset="0"/>
                <a:ea typeface="標楷體" pitchFamily="65" charset="-120"/>
              </a:rPr>
              <a:t>糖、膳食纖維</a:t>
            </a:r>
            <a:r>
              <a:rPr lang="zh-TW" altLang="en-US" sz="2400" dirty="0" smtClean="0">
                <a:latin typeface="Calibri" pitchFamily="34" charset="0"/>
                <a:ea typeface="標楷體" pitchFamily="65" charset="-120"/>
              </a:rPr>
              <a:t>，以</a:t>
            </a:r>
            <a:r>
              <a:rPr lang="zh-TW" altLang="en-US" sz="2400" b="1" u="sng" dirty="0" smtClean="0">
                <a:solidFill>
                  <a:srgbClr val="990000"/>
                </a:solidFill>
                <a:latin typeface="Calibri" pitchFamily="34" charset="0"/>
                <a:ea typeface="標楷體" pitchFamily="65" charset="-120"/>
              </a:rPr>
              <a:t>整</a:t>
            </a:r>
          </a:p>
          <a:p>
            <a:pPr lvl="1" eaLnBrk="1" hangingPunct="1">
              <a:buFont typeface="Wingdings" pitchFamily="2" charset="2"/>
              <a:buNone/>
              <a:defRPr/>
            </a:pPr>
            <a:r>
              <a:rPr lang="zh-TW" altLang="en-US" sz="2400" b="1" u="sng" dirty="0" smtClean="0">
                <a:solidFill>
                  <a:srgbClr val="990000"/>
                </a:solidFill>
                <a:latin typeface="Calibri" pitchFamily="34" charset="0"/>
                <a:ea typeface="標楷體" pitchFamily="65" charset="-120"/>
              </a:rPr>
              <a:t>數或至小數點後一位</a:t>
            </a:r>
            <a:r>
              <a:rPr lang="zh-TW" altLang="en-US" sz="2400" dirty="0" smtClean="0">
                <a:latin typeface="Calibri" pitchFamily="34" charset="0"/>
                <a:ea typeface="標楷體" pitchFamily="65" charset="-120"/>
              </a:rPr>
              <a:t>標示。</a:t>
            </a:r>
            <a:r>
              <a:rPr lang="zh-TW" altLang="en-US" sz="2400" b="1" u="sng" dirty="0" smtClean="0">
                <a:solidFill>
                  <a:srgbClr val="990000"/>
                </a:solidFill>
                <a:latin typeface="Calibri" pitchFamily="34" charset="0"/>
                <a:ea typeface="標楷體" pitchFamily="65" charset="-120"/>
              </a:rPr>
              <a:t>當產品之份量值較</a:t>
            </a:r>
          </a:p>
          <a:p>
            <a:pPr lvl="1" eaLnBrk="1" hangingPunct="1">
              <a:buFont typeface="Wingdings" pitchFamily="2" charset="2"/>
              <a:buNone/>
              <a:defRPr/>
            </a:pPr>
            <a:r>
              <a:rPr lang="zh-TW" altLang="en-US" sz="2400" b="1" u="sng" dirty="0" smtClean="0">
                <a:solidFill>
                  <a:srgbClr val="990000"/>
                </a:solidFill>
                <a:latin typeface="Calibri" pitchFamily="34" charset="0"/>
                <a:ea typeface="標楷體" pitchFamily="65" charset="-120"/>
              </a:rPr>
              <a:t>小，其熱量、蛋白質、脂肪、脂肪酸、碳水化合</a:t>
            </a:r>
          </a:p>
          <a:p>
            <a:pPr lvl="1" eaLnBrk="1" hangingPunct="1">
              <a:buFont typeface="Wingdings" pitchFamily="2" charset="2"/>
              <a:buNone/>
              <a:defRPr/>
            </a:pPr>
            <a:r>
              <a:rPr lang="zh-TW" altLang="en-US" sz="2400" b="1" u="sng" dirty="0" smtClean="0">
                <a:solidFill>
                  <a:srgbClr val="990000"/>
                </a:solidFill>
                <a:latin typeface="Calibri" pitchFamily="34" charset="0"/>
                <a:ea typeface="標楷體" pitchFamily="65" charset="-120"/>
              </a:rPr>
              <a:t>物、糖含量，標示至小數點後一位時，仍無法符</a:t>
            </a:r>
          </a:p>
          <a:p>
            <a:pPr lvl="1" eaLnBrk="1" hangingPunct="1">
              <a:buFont typeface="Wingdings" pitchFamily="2" charset="2"/>
              <a:buNone/>
              <a:defRPr/>
            </a:pPr>
            <a:r>
              <a:rPr lang="zh-TW" altLang="en-US" sz="2400" b="1" u="sng" dirty="0" smtClean="0">
                <a:solidFill>
                  <a:srgbClr val="990000"/>
                </a:solidFill>
                <a:latin typeface="Calibri" pitchFamily="34" charset="0"/>
                <a:ea typeface="標楷體" pitchFamily="65" charset="-120"/>
              </a:rPr>
              <a:t>合以「０」標示之條件時，得以至小數點後二位</a:t>
            </a:r>
          </a:p>
          <a:p>
            <a:pPr lvl="1" eaLnBrk="1" hangingPunct="1">
              <a:buFont typeface="Wingdings" pitchFamily="2" charset="2"/>
              <a:buNone/>
              <a:defRPr/>
            </a:pPr>
            <a:r>
              <a:rPr lang="zh-TW" altLang="en-US" sz="2400" b="1" u="sng" dirty="0" smtClean="0">
                <a:solidFill>
                  <a:srgbClr val="990000"/>
                </a:solidFill>
                <a:latin typeface="Calibri" pitchFamily="34" charset="0"/>
                <a:ea typeface="標楷體" pitchFamily="65" charset="-120"/>
              </a:rPr>
              <a:t>標示</a:t>
            </a:r>
            <a:r>
              <a:rPr lang="zh-TW" altLang="en-US" sz="2400" dirty="0" smtClean="0">
                <a:latin typeface="Calibri" pitchFamily="34" charset="0"/>
                <a:ea typeface="標楷體" pitchFamily="65" charset="-120"/>
              </a:rPr>
              <a:t>。</a:t>
            </a:r>
          </a:p>
        </p:txBody>
      </p:sp>
      <p:pic>
        <p:nvPicPr>
          <p:cNvPr id="5"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067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1BF32A4-0B5B-4A44-93F9-13786C95EE78}" type="slidenum">
              <a:rPr lang="zh-TW" altLang="en-US" smtClean="0"/>
              <a:pPr>
                <a:defRPr/>
              </a:pPr>
              <a:t>37</a:t>
            </a:fld>
            <a:endParaRPr lang="en-US" altLang="zh-TW"/>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l="13036" t="10822" b="5876"/>
          <a:stretch>
            <a:fillRect/>
          </a:stretch>
        </p:blipFill>
        <p:spPr bwMode="auto">
          <a:xfrm>
            <a:off x="1187450" y="825500"/>
            <a:ext cx="7700963" cy="553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8" name="Text Box 10"/>
          <p:cNvSpPr txBox="1">
            <a:spLocks noChangeArrowheads="1"/>
          </p:cNvSpPr>
          <p:nvPr/>
        </p:nvSpPr>
        <p:spPr bwMode="auto">
          <a:xfrm>
            <a:off x="2274888" y="1670050"/>
            <a:ext cx="314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000" b="1">
                <a:solidFill>
                  <a:srgbClr val="A50021"/>
                </a:solidFill>
                <a:latin typeface="Calibri" pitchFamily="34" charset="0"/>
              </a:rPr>
              <a:t>5</a:t>
            </a:r>
          </a:p>
        </p:txBody>
      </p:sp>
      <p:sp>
        <p:nvSpPr>
          <p:cNvPr id="36869" name="Text Box 9"/>
          <p:cNvSpPr txBox="1">
            <a:spLocks noChangeArrowheads="1"/>
          </p:cNvSpPr>
          <p:nvPr/>
        </p:nvSpPr>
        <p:spPr bwMode="auto">
          <a:xfrm>
            <a:off x="3509963" y="3240088"/>
            <a:ext cx="6429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000" b="1">
                <a:solidFill>
                  <a:srgbClr val="A50021"/>
                </a:solidFill>
                <a:latin typeface="Calibri" pitchFamily="34" charset="0"/>
              </a:rPr>
              <a:t>0.04</a:t>
            </a:r>
          </a:p>
        </p:txBody>
      </p:sp>
      <p:sp>
        <p:nvSpPr>
          <p:cNvPr id="36870" name="Text Box 8"/>
          <p:cNvSpPr txBox="1">
            <a:spLocks noChangeArrowheads="1"/>
          </p:cNvSpPr>
          <p:nvPr/>
        </p:nvSpPr>
        <p:spPr bwMode="auto">
          <a:xfrm>
            <a:off x="5924550" y="3240088"/>
            <a:ext cx="5127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000" b="1">
                <a:solidFill>
                  <a:srgbClr val="A50021"/>
                </a:solidFill>
                <a:latin typeface="Calibri" pitchFamily="34" charset="0"/>
              </a:rPr>
              <a:t>0.8</a:t>
            </a:r>
          </a:p>
        </p:txBody>
      </p:sp>
      <p:sp>
        <p:nvSpPr>
          <p:cNvPr id="36871" name="文字方塊 9"/>
          <p:cNvSpPr txBox="1">
            <a:spLocks noChangeArrowheads="1"/>
          </p:cNvSpPr>
          <p:nvPr/>
        </p:nvSpPr>
        <p:spPr bwMode="auto">
          <a:xfrm>
            <a:off x="1150938" y="17938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3600" b="1">
                <a:solidFill>
                  <a:srgbClr val="FF0000"/>
                </a:solidFill>
                <a:latin typeface="Times New Roman" pitchFamily="18" charset="0"/>
                <a:ea typeface="標楷體" pitchFamily="65" charset="-120"/>
              </a:rPr>
              <a:t>案例</a:t>
            </a:r>
          </a:p>
        </p:txBody>
      </p:sp>
    </p:spTree>
    <p:extLst>
      <p:ext uri="{BB962C8B-B14F-4D97-AF65-F5344CB8AC3E}">
        <p14:creationId xmlns:p14="http://schemas.microsoft.com/office/powerpoint/2010/main" val="150028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476672"/>
            <a:ext cx="7467600" cy="1143000"/>
          </a:xfrm>
        </p:spPr>
        <p:txBody>
          <a:bodyPr>
            <a:noAutofit/>
          </a:bodyPr>
          <a:lstStyle/>
          <a:p>
            <a:pPr algn="ctr">
              <a:defRPr/>
            </a:pPr>
            <a:r>
              <a:rPr lang="en-US" altLang="zh-TW" sz="3600" b="1" dirty="0" smtClean="0">
                <a:solidFill>
                  <a:srgbClr val="006600"/>
                </a:solidFill>
                <a:latin typeface="Calibri" panose="020F0502020204030204" pitchFamily="34" charset="0"/>
                <a:ea typeface="標楷體" panose="03000509000000000000" pitchFamily="65" charset="-120"/>
              </a:rPr>
              <a:t>CNS2925</a:t>
            </a:r>
            <a:br>
              <a:rPr lang="en-US" altLang="zh-TW" sz="3600" b="1" dirty="0" smtClean="0">
                <a:solidFill>
                  <a:srgbClr val="006600"/>
                </a:solidFill>
                <a:latin typeface="Calibri" panose="020F0502020204030204" pitchFamily="34" charset="0"/>
                <a:ea typeface="標楷體" panose="03000509000000000000" pitchFamily="65" charset="-120"/>
              </a:rPr>
            </a:br>
            <a:r>
              <a:rPr lang="zh-TW" altLang="en-US" sz="3600" b="1" dirty="0" smtClean="0">
                <a:solidFill>
                  <a:srgbClr val="006600"/>
                </a:solidFill>
                <a:latin typeface="Calibri" panose="020F0502020204030204" pitchFamily="34" charset="0"/>
                <a:ea typeface="標楷體" panose="03000509000000000000" pitchFamily="65" charset="-120"/>
              </a:rPr>
              <a:t>「</a:t>
            </a:r>
            <a:r>
              <a:rPr lang="zh-TW" altLang="en-US" sz="3600" b="1" dirty="0">
                <a:solidFill>
                  <a:srgbClr val="006600"/>
                </a:solidFill>
                <a:latin typeface="Calibri" panose="020F0502020204030204" pitchFamily="34" charset="0"/>
                <a:ea typeface="標楷體" panose="03000509000000000000" pitchFamily="65" charset="-120"/>
              </a:rPr>
              <a:t>規定極限值之有效位數指示法」</a:t>
            </a:r>
          </a:p>
        </p:txBody>
      </p:sp>
      <p:sp>
        <p:nvSpPr>
          <p:cNvPr id="3" name="內容版面配置區 2"/>
          <p:cNvSpPr>
            <a:spLocks noGrp="1"/>
          </p:cNvSpPr>
          <p:nvPr>
            <p:ph idx="1"/>
          </p:nvPr>
        </p:nvSpPr>
        <p:spPr>
          <a:xfrm>
            <a:off x="1182688" y="2017713"/>
            <a:ext cx="7637784" cy="4579937"/>
          </a:xfrm>
        </p:spPr>
        <p:txBody>
          <a:bodyPr/>
          <a:lstStyle/>
          <a:p>
            <a:pPr>
              <a:defRPr/>
            </a:pPr>
            <a:r>
              <a:rPr lang="zh-TW" altLang="en-US" sz="2400" b="1" dirty="0" smtClean="0">
                <a:latin typeface="Calibri" panose="020F0502020204030204" pitchFamily="34" charset="0"/>
                <a:ea typeface="標楷體" panose="03000509000000000000" pitchFamily="65" charset="-120"/>
              </a:rPr>
              <a:t>四捨六入五成雙</a:t>
            </a:r>
            <a:endParaRPr lang="en-US" altLang="zh-TW" sz="2400" b="1" dirty="0" smtClean="0">
              <a:latin typeface="Calibri" panose="020F0502020204030204" pitchFamily="34" charset="0"/>
              <a:ea typeface="標楷體" panose="03000509000000000000" pitchFamily="65" charset="-120"/>
            </a:endParaRPr>
          </a:p>
          <a:p>
            <a:pPr>
              <a:defRPr/>
            </a:pPr>
            <a:r>
              <a:rPr lang="zh-TW" altLang="en-US" sz="2400" b="1" u="sng" dirty="0" smtClean="0">
                <a:solidFill>
                  <a:srgbClr val="FF0000"/>
                </a:solidFill>
                <a:latin typeface="Calibri" panose="020F0502020204030204" pitchFamily="34" charset="0"/>
                <a:ea typeface="標楷體" panose="03000509000000000000" pitchFamily="65" charset="-120"/>
              </a:rPr>
              <a:t>所保留之最後一位應不變 </a:t>
            </a:r>
            <a:r>
              <a:rPr lang="en-US" altLang="zh-TW" sz="2400" b="1" u="sng" dirty="0" smtClean="0">
                <a:solidFill>
                  <a:srgbClr val="FF0000"/>
                </a:solidFill>
                <a:latin typeface="Calibri" panose="020F0502020204030204" pitchFamily="34" charset="0"/>
                <a:ea typeface="標楷體" panose="03000509000000000000" pitchFamily="65" charset="-120"/>
              </a:rPr>
              <a:t>(</a:t>
            </a:r>
            <a:r>
              <a:rPr lang="zh-TW" altLang="en-US" sz="2400" b="1" u="sng" dirty="0" smtClean="0">
                <a:solidFill>
                  <a:srgbClr val="FF0000"/>
                </a:solidFill>
                <a:latin typeface="Calibri" panose="020F0502020204030204" pitchFamily="34" charset="0"/>
                <a:ea typeface="標楷體" panose="03000509000000000000" pitchFamily="65" charset="-120"/>
              </a:rPr>
              <a:t>捨去，不進位</a:t>
            </a:r>
            <a:r>
              <a:rPr lang="en-US" altLang="zh-TW" sz="2400" b="1" u="sng" dirty="0" smtClean="0">
                <a:solidFill>
                  <a:srgbClr val="FF0000"/>
                </a:solidFill>
                <a:latin typeface="Calibri" panose="020F0502020204030204" pitchFamily="34" charset="0"/>
                <a:ea typeface="標楷體" panose="03000509000000000000" pitchFamily="65" charset="-120"/>
              </a:rPr>
              <a:t>)</a:t>
            </a:r>
          </a:p>
          <a:p>
            <a:pPr lvl="1">
              <a:defRPr/>
            </a:pPr>
            <a:r>
              <a:rPr lang="zh-TW" altLang="en-US" sz="2400" dirty="0" smtClean="0">
                <a:latin typeface="Calibri" panose="020F0502020204030204" pitchFamily="34" charset="0"/>
                <a:ea typeface="標楷體" panose="03000509000000000000" pitchFamily="65" charset="-120"/>
              </a:rPr>
              <a:t>當次一位數小於</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；或</a:t>
            </a:r>
            <a:endParaRPr lang="en-US" altLang="zh-TW" sz="2400" dirty="0" smtClean="0">
              <a:latin typeface="Calibri" panose="020F0502020204030204" pitchFamily="34" charset="0"/>
              <a:ea typeface="標楷體" panose="03000509000000000000" pitchFamily="65" charset="-120"/>
            </a:endParaRPr>
          </a:p>
          <a:p>
            <a:pPr lvl="1">
              <a:defRPr/>
            </a:pPr>
            <a:r>
              <a:rPr lang="zh-TW" altLang="en-US" sz="2400" dirty="0">
                <a:solidFill>
                  <a:srgbClr val="000000"/>
                </a:solidFill>
                <a:latin typeface="Calibri" panose="020F0502020204030204" pitchFamily="34" charset="0"/>
                <a:ea typeface="標楷體" panose="03000509000000000000" pitchFamily="65" charset="-120"/>
              </a:rPr>
              <a:t>當次一</a:t>
            </a:r>
            <a:r>
              <a:rPr lang="zh-TW" altLang="en-US" sz="2400" dirty="0" smtClean="0">
                <a:solidFill>
                  <a:srgbClr val="000000"/>
                </a:solidFill>
                <a:latin typeface="Calibri" panose="020F0502020204030204" pitchFamily="34" charset="0"/>
                <a:ea typeface="標楷體" panose="03000509000000000000" pitchFamily="65" charset="-120"/>
              </a:rPr>
              <a:t>位數為</a:t>
            </a:r>
            <a:r>
              <a:rPr lang="en-US" altLang="zh-TW" sz="2400" dirty="0" smtClean="0">
                <a:solidFill>
                  <a:srgbClr val="000000"/>
                </a:solidFill>
                <a:latin typeface="Calibri" panose="020F0502020204030204" pitchFamily="34" charset="0"/>
                <a:ea typeface="標楷體" panose="03000509000000000000" pitchFamily="65" charset="-120"/>
              </a:rPr>
              <a:t>5</a:t>
            </a:r>
            <a:r>
              <a:rPr lang="zh-TW" altLang="en-US" sz="2400" dirty="0" smtClean="0">
                <a:solidFill>
                  <a:srgbClr val="000000"/>
                </a:solidFill>
                <a:latin typeface="Calibri" panose="020F0502020204030204" pitchFamily="34" charset="0"/>
                <a:ea typeface="標楷體" panose="03000509000000000000" pitchFamily="65" charset="-120"/>
              </a:rPr>
              <a:t>，且其後無其他數字或僅有零，且</a:t>
            </a:r>
            <a:r>
              <a:rPr lang="zh-TW" altLang="en-US" sz="2400" dirty="0" smtClean="0">
                <a:latin typeface="Calibri" panose="020F0502020204030204" pitchFamily="34" charset="0"/>
                <a:ea typeface="標楷體" panose="03000509000000000000" pitchFamily="65" charset="-120"/>
              </a:rPr>
              <a:t>所保留之最後一位為偶數</a:t>
            </a:r>
            <a:r>
              <a:rPr lang="en-US" altLang="zh-TW" sz="2400" dirty="0" smtClean="0">
                <a:latin typeface="Calibri" panose="020F0502020204030204" pitchFamily="34" charset="0"/>
                <a:ea typeface="標楷體" panose="03000509000000000000" pitchFamily="65" charset="-120"/>
              </a:rPr>
              <a:t>(0</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2</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4</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6</a:t>
            </a:r>
            <a:r>
              <a:rPr lang="zh-TW" altLang="en-US" sz="2400" dirty="0" smtClean="0">
                <a:latin typeface="Calibri" panose="020F0502020204030204" pitchFamily="34" charset="0"/>
                <a:ea typeface="標楷體" panose="03000509000000000000" pitchFamily="65" charset="-120"/>
              </a:rPr>
              <a:t>或</a:t>
            </a:r>
            <a:r>
              <a:rPr lang="en-US" altLang="zh-TW" sz="2400" dirty="0" smtClean="0">
                <a:latin typeface="Calibri" panose="020F0502020204030204" pitchFamily="34" charset="0"/>
                <a:ea typeface="標楷體" panose="03000509000000000000" pitchFamily="65" charset="-120"/>
              </a:rPr>
              <a:t>8)</a:t>
            </a:r>
          </a:p>
          <a:p>
            <a:pPr marL="0" indent="0">
              <a:buFont typeface="Wingdings" pitchFamily="2" charset="2"/>
              <a:buNone/>
              <a:defRPr/>
            </a:pPr>
            <a:r>
              <a:rPr lang="zh-TW" altLang="en-US" dirty="0">
                <a:latin typeface="Calibri" panose="020F0502020204030204" pitchFamily="34" charset="0"/>
                <a:ea typeface="標楷體" panose="03000509000000000000" pitchFamily="65" charset="-120"/>
              </a:rPr>
              <a:t> </a:t>
            </a:r>
            <a:r>
              <a:rPr lang="zh-TW" altLang="en-US" dirty="0" smtClean="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例：修整至小數</a:t>
            </a:r>
            <a:r>
              <a:rPr lang="en-US" altLang="zh-TW" sz="2400" dirty="0" smtClean="0">
                <a:latin typeface="Calibri" panose="020F0502020204030204" pitchFamily="34" charset="0"/>
                <a:ea typeface="標楷體" panose="03000509000000000000" pitchFamily="65" charset="-120"/>
              </a:rPr>
              <a:t>1</a:t>
            </a:r>
            <a:r>
              <a:rPr lang="zh-TW" altLang="en-US" sz="2400" dirty="0" smtClean="0">
                <a:latin typeface="Calibri" panose="020F0502020204030204" pitchFamily="34" charset="0"/>
                <a:ea typeface="標楷體" panose="03000509000000000000" pitchFamily="65" charset="-120"/>
              </a:rPr>
              <a:t>位</a:t>
            </a:r>
            <a:endParaRPr lang="en-US" altLang="zh-TW" sz="2400" dirty="0" smtClean="0">
              <a:latin typeface="Calibri" panose="020F0502020204030204" pitchFamily="34" charset="0"/>
              <a:ea typeface="標楷體" panose="03000509000000000000" pitchFamily="65" charset="-120"/>
            </a:endParaRP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4</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a:latin typeface="Calibri" panose="020F0502020204030204" pitchFamily="34" charset="0"/>
                <a:ea typeface="標楷體" panose="03000509000000000000" pitchFamily="65" charset="-120"/>
              </a:rPr>
              <a:t>3</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2</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1</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50</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1.2</a:t>
            </a: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4</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chemeClr val="accent1">
                    <a:lumMod val="75000"/>
                  </a:schemeClr>
                </a:solidFill>
                <a:latin typeface="Calibri" panose="020F0502020204030204" pitchFamily="34" charset="0"/>
                <a:ea typeface="標楷體" panose="03000509000000000000" pitchFamily="65" charset="-120"/>
              </a:rPr>
              <a:t>6</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B050"/>
                </a:solidFill>
                <a:latin typeface="Calibri" panose="020F0502020204030204" pitchFamily="34" charset="0"/>
                <a:ea typeface="標楷體" panose="03000509000000000000" pitchFamily="65" charset="-120"/>
              </a:rPr>
              <a:t>8</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4</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a:solidFill>
                  <a:schemeClr val="accent1">
                    <a:lumMod val="75000"/>
                  </a:schemeClr>
                </a:solidFill>
                <a:latin typeface="Calibri" panose="020F0502020204030204" pitchFamily="34" charset="0"/>
                <a:ea typeface="標楷體" panose="03000509000000000000" pitchFamily="65" charset="-120"/>
              </a:rPr>
              <a:t>6</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B050"/>
                </a:solidFill>
                <a:latin typeface="Calibri" panose="020F0502020204030204" pitchFamily="34" charset="0"/>
                <a:ea typeface="標楷體" panose="03000509000000000000" pitchFamily="65" charset="-120"/>
              </a:rPr>
              <a:t>8</a:t>
            </a:r>
            <a:endParaRPr lang="en-US" altLang="zh-TW" sz="2400" dirty="0">
              <a:solidFill>
                <a:srgbClr val="00B050"/>
              </a:solidFill>
              <a:latin typeface="Calibri" panose="020F0502020204030204" pitchFamily="34" charset="0"/>
              <a:ea typeface="標楷體" panose="03000509000000000000" pitchFamily="65" charset="-120"/>
            </a:endParaRPr>
          </a:p>
        </p:txBody>
      </p:sp>
      <p:sp>
        <p:nvSpPr>
          <p:cNvPr id="36869" name="向右箭號 4"/>
          <p:cNvSpPr>
            <a:spLocks noChangeArrowheads="1"/>
          </p:cNvSpPr>
          <p:nvPr/>
        </p:nvSpPr>
        <p:spPr bwMode="auto">
          <a:xfrm>
            <a:off x="5796136" y="4653136"/>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8"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t>38</a:t>
            </a:fld>
            <a:endParaRPr lang="zh-TW" altLang="en-US" dirty="0"/>
          </a:p>
        </p:txBody>
      </p:sp>
      <p:sp>
        <p:nvSpPr>
          <p:cNvPr id="9" name="向右箭號 4"/>
          <p:cNvSpPr>
            <a:spLocks noChangeArrowheads="1"/>
          </p:cNvSpPr>
          <p:nvPr/>
        </p:nvSpPr>
        <p:spPr bwMode="auto">
          <a:xfrm>
            <a:off x="4211176" y="5116432"/>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10" name="向右箭號 4"/>
          <p:cNvSpPr>
            <a:spLocks noChangeArrowheads="1"/>
          </p:cNvSpPr>
          <p:nvPr/>
        </p:nvSpPr>
        <p:spPr bwMode="auto">
          <a:xfrm>
            <a:off x="4906120" y="5555344"/>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pic>
        <p:nvPicPr>
          <p:cNvPr id="11"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940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1731793"/>
            <a:ext cx="7772400" cy="4579937"/>
          </a:xfrm>
        </p:spPr>
        <p:txBody>
          <a:bodyPr/>
          <a:lstStyle/>
          <a:p>
            <a:pPr>
              <a:defRPr/>
            </a:pPr>
            <a:r>
              <a:rPr lang="zh-TW" altLang="en-US" sz="2400" b="1" dirty="0" smtClean="0">
                <a:solidFill>
                  <a:srgbClr val="FF0000"/>
                </a:solidFill>
                <a:latin typeface="Calibri" panose="020F0502020204030204" pitchFamily="34" charset="0"/>
                <a:ea typeface="標楷體" panose="03000509000000000000" pitchFamily="65" charset="-120"/>
              </a:rPr>
              <a:t>所保留之最後一位應加</a:t>
            </a:r>
            <a:r>
              <a:rPr lang="en-US" altLang="zh-TW" sz="2400" b="1" dirty="0" smtClean="0">
                <a:solidFill>
                  <a:srgbClr val="FF0000"/>
                </a:solidFill>
                <a:latin typeface="Calibri" panose="020F0502020204030204" pitchFamily="34" charset="0"/>
                <a:ea typeface="標楷體" panose="03000509000000000000" pitchFamily="65" charset="-120"/>
              </a:rPr>
              <a:t>1</a:t>
            </a:r>
            <a:r>
              <a:rPr lang="zh-TW" altLang="en-US" sz="2400" b="1" dirty="0" smtClean="0">
                <a:solidFill>
                  <a:srgbClr val="FF0000"/>
                </a:solidFill>
                <a:latin typeface="Calibri" panose="020F0502020204030204" pitchFamily="34" charset="0"/>
                <a:ea typeface="標楷體" panose="03000509000000000000" pitchFamily="65" charset="-120"/>
              </a:rPr>
              <a:t> </a:t>
            </a:r>
            <a:r>
              <a:rPr lang="en-US" altLang="zh-TW" sz="2400" b="1" dirty="0" smtClean="0">
                <a:solidFill>
                  <a:srgbClr val="FF0000"/>
                </a:solidFill>
                <a:latin typeface="Calibri" panose="020F0502020204030204" pitchFamily="34" charset="0"/>
                <a:ea typeface="標楷體" panose="03000509000000000000" pitchFamily="65" charset="-120"/>
              </a:rPr>
              <a:t>(</a:t>
            </a:r>
            <a:r>
              <a:rPr lang="zh-TW" altLang="en-US" sz="2400" b="1" dirty="0" smtClean="0">
                <a:solidFill>
                  <a:srgbClr val="FF0000"/>
                </a:solidFill>
                <a:latin typeface="Calibri" panose="020F0502020204030204" pitchFamily="34" charset="0"/>
                <a:ea typeface="標楷體" panose="03000509000000000000" pitchFamily="65" charset="-120"/>
              </a:rPr>
              <a:t>進位</a:t>
            </a:r>
            <a:r>
              <a:rPr lang="en-US" altLang="zh-TW" sz="2400" b="1" dirty="0" smtClean="0">
                <a:solidFill>
                  <a:srgbClr val="FF0000"/>
                </a:solidFill>
                <a:latin typeface="Calibri" panose="020F0502020204030204" pitchFamily="34" charset="0"/>
                <a:ea typeface="標楷體" panose="03000509000000000000" pitchFamily="65" charset="-120"/>
              </a:rPr>
              <a:t>)</a:t>
            </a:r>
          </a:p>
          <a:p>
            <a:pPr lvl="1">
              <a:defRPr/>
            </a:pPr>
            <a:r>
              <a:rPr lang="zh-TW" altLang="en-US" sz="2400" dirty="0">
                <a:solidFill>
                  <a:srgbClr val="000000"/>
                </a:solidFill>
                <a:latin typeface="Calibri" panose="020F0502020204030204" pitchFamily="34" charset="0"/>
                <a:ea typeface="標楷體" panose="03000509000000000000" pitchFamily="65" charset="-120"/>
              </a:rPr>
              <a:t>當次一</a:t>
            </a:r>
            <a:r>
              <a:rPr lang="zh-TW" altLang="en-US" sz="2400" dirty="0" smtClean="0">
                <a:solidFill>
                  <a:srgbClr val="000000"/>
                </a:solidFill>
                <a:latin typeface="Calibri" panose="020F0502020204030204" pitchFamily="34" charset="0"/>
                <a:ea typeface="標楷體" panose="03000509000000000000" pitchFamily="65" charset="-120"/>
              </a:rPr>
              <a:t>位數大於</a:t>
            </a:r>
            <a:r>
              <a:rPr lang="en-US" altLang="zh-TW" sz="2400" dirty="0">
                <a:solidFill>
                  <a:srgbClr val="000000"/>
                </a:solidFill>
                <a:latin typeface="Calibri" panose="020F0502020204030204" pitchFamily="34" charset="0"/>
                <a:ea typeface="標楷體" panose="03000509000000000000" pitchFamily="65" charset="-120"/>
              </a:rPr>
              <a:t>5</a:t>
            </a:r>
            <a:r>
              <a:rPr lang="zh-TW" altLang="en-US" sz="2400" dirty="0">
                <a:solidFill>
                  <a:srgbClr val="000000"/>
                </a:solidFill>
                <a:latin typeface="Calibri" panose="020F0502020204030204" pitchFamily="34" charset="0"/>
                <a:ea typeface="標楷體" panose="03000509000000000000" pitchFamily="65" charset="-120"/>
              </a:rPr>
              <a:t>；或</a:t>
            </a:r>
            <a:endParaRPr lang="en-US" altLang="zh-TW" sz="2400" dirty="0">
              <a:solidFill>
                <a:srgbClr val="000000"/>
              </a:solidFill>
              <a:latin typeface="Calibri" panose="020F0502020204030204" pitchFamily="34" charset="0"/>
              <a:ea typeface="標楷體" panose="03000509000000000000" pitchFamily="65" charset="-120"/>
            </a:endParaRPr>
          </a:p>
          <a:p>
            <a:pPr lvl="1">
              <a:defRPr/>
            </a:pPr>
            <a:r>
              <a:rPr lang="zh-TW" altLang="en-US" sz="2400" dirty="0">
                <a:solidFill>
                  <a:srgbClr val="000000"/>
                </a:solidFill>
                <a:latin typeface="Calibri" panose="020F0502020204030204" pitchFamily="34" charset="0"/>
                <a:ea typeface="標楷體" panose="03000509000000000000" pitchFamily="65" charset="-120"/>
              </a:rPr>
              <a:t>當次一</a:t>
            </a:r>
            <a:r>
              <a:rPr lang="zh-TW" altLang="en-US" sz="2400" dirty="0" smtClean="0">
                <a:solidFill>
                  <a:srgbClr val="000000"/>
                </a:solidFill>
                <a:latin typeface="Calibri" panose="020F0502020204030204" pitchFamily="34" charset="0"/>
                <a:ea typeface="標楷體" panose="03000509000000000000" pitchFamily="65" charset="-120"/>
              </a:rPr>
              <a:t>位數為</a:t>
            </a:r>
            <a:r>
              <a:rPr lang="en-US" altLang="zh-TW" sz="2400" dirty="0" smtClean="0">
                <a:solidFill>
                  <a:srgbClr val="000000"/>
                </a:solidFill>
                <a:latin typeface="Calibri" panose="020F0502020204030204" pitchFamily="34" charset="0"/>
                <a:ea typeface="標楷體" panose="03000509000000000000" pitchFamily="65" charset="-120"/>
              </a:rPr>
              <a:t>5</a:t>
            </a:r>
            <a:r>
              <a:rPr lang="zh-TW" altLang="en-US" sz="2400" dirty="0" smtClean="0">
                <a:solidFill>
                  <a:srgbClr val="000000"/>
                </a:solidFill>
                <a:latin typeface="Calibri" panose="020F0502020204030204" pitchFamily="34" charset="0"/>
                <a:ea typeface="標楷體" panose="03000509000000000000" pitchFamily="65" charset="-120"/>
              </a:rPr>
              <a:t>，且其後無其他數字或僅有零，且</a:t>
            </a:r>
            <a:r>
              <a:rPr lang="zh-TW" altLang="en-US" sz="2400" dirty="0" smtClean="0">
                <a:latin typeface="Calibri" panose="020F0502020204030204" pitchFamily="34" charset="0"/>
                <a:ea typeface="標楷體" panose="03000509000000000000" pitchFamily="65" charset="-120"/>
              </a:rPr>
              <a:t>所保留之最後一位為奇數</a:t>
            </a:r>
            <a:r>
              <a:rPr lang="en-US" altLang="zh-TW" sz="2400" dirty="0" smtClean="0">
                <a:latin typeface="Calibri" panose="020F0502020204030204" pitchFamily="34" charset="0"/>
                <a:ea typeface="標楷體" panose="03000509000000000000" pitchFamily="65" charset="-120"/>
              </a:rPr>
              <a:t>(1</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3</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7</a:t>
            </a:r>
            <a:r>
              <a:rPr lang="zh-TW" altLang="en-US" sz="2400" dirty="0" smtClean="0">
                <a:latin typeface="Calibri" panose="020F0502020204030204" pitchFamily="34" charset="0"/>
                <a:ea typeface="標楷體" panose="03000509000000000000" pitchFamily="65" charset="-120"/>
              </a:rPr>
              <a:t>或</a:t>
            </a:r>
            <a:r>
              <a:rPr lang="en-US" altLang="zh-TW" sz="2400" dirty="0" smtClean="0">
                <a:latin typeface="Calibri" panose="020F0502020204030204" pitchFamily="34" charset="0"/>
                <a:ea typeface="標楷體" panose="03000509000000000000" pitchFamily="65" charset="-120"/>
              </a:rPr>
              <a:t>9)</a:t>
            </a:r>
          </a:p>
          <a:p>
            <a:pPr lvl="1">
              <a:defRPr/>
            </a:pPr>
            <a:r>
              <a:rPr lang="zh-TW" altLang="en-US" sz="2400" dirty="0">
                <a:solidFill>
                  <a:srgbClr val="000000"/>
                </a:solidFill>
                <a:latin typeface="Calibri" panose="020F0502020204030204" pitchFamily="34" charset="0"/>
                <a:ea typeface="標楷體" panose="03000509000000000000" pitchFamily="65" charset="-120"/>
              </a:rPr>
              <a:t>當次一位數為</a:t>
            </a:r>
            <a:r>
              <a:rPr lang="en-US" altLang="zh-TW" sz="2400" dirty="0">
                <a:solidFill>
                  <a:srgbClr val="000000"/>
                </a:solidFill>
                <a:latin typeface="Calibri" panose="020F0502020204030204" pitchFamily="34" charset="0"/>
                <a:ea typeface="標楷體" panose="03000509000000000000" pitchFamily="65" charset="-120"/>
              </a:rPr>
              <a:t>5</a:t>
            </a:r>
            <a:r>
              <a:rPr lang="zh-TW" altLang="en-US" sz="2400" dirty="0" smtClean="0">
                <a:solidFill>
                  <a:srgbClr val="000000"/>
                </a:solidFill>
                <a:latin typeface="Calibri" panose="020F0502020204030204" pitchFamily="34" charset="0"/>
                <a:ea typeface="標楷體" panose="03000509000000000000" pitchFamily="65" charset="-120"/>
              </a:rPr>
              <a:t>，</a:t>
            </a:r>
            <a:r>
              <a:rPr lang="zh-TW" altLang="en-US" sz="2400" dirty="0">
                <a:solidFill>
                  <a:srgbClr val="000000"/>
                </a:solidFill>
                <a:latin typeface="Calibri" panose="020F0502020204030204" pitchFamily="34" charset="0"/>
                <a:ea typeface="標楷體" panose="03000509000000000000" pitchFamily="65" charset="-120"/>
              </a:rPr>
              <a:t>且</a:t>
            </a:r>
            <a:r>
              <a:rPr lang="zh-TW" altLang="en-US" sz="2400" dirty="0" smtClean="0">
                <a:solidFill>
                  <a:srgbClr val="000000"/>
                </a:solidFill>
                <a:latin typeface="Calibri" panose="020F0502020204030204" pitchFamily="34" charset="0"/>
                <a:ea typeface="標楷體" panose="03000509000000000000" pitchFamily="65" charset="-120"/>
              </a:rPr>
              <a:t>其後有任何數字，但非零時</a:t>
            </a:r>
            <a:endParaRPr lang="en-US" altLang="zh-TW" sz="2400" dirty="0" smtClean="0">
              <a:latin typeface="Calibri" panose="020F0502020204030204" pitchFamily="34" charset="0"/>
              <a:ea typeface="標楷體" panose="03000509000000000000" pitchFamily="65" charset="-120"/>
            </a:endParaRPr>
          </a:p>
          <a:p>
            <a:pPr marL="0" indent="0">
              <a:buFont typeface="Wingdings" pitchFamily="2" charset="2"/>
              <a:buNone/>
              <a:defRPr/>
            </a:pPr>
            <a:r>
              <a:rPr lang="zh-TW" altLang="en-US" sz="2400" dirty="0" smtClean="0">
                <a:latin typeface="Calibri" panose="020F0502020204030204" pitchFamily="34" charset="0"/>
                <a:ea typeface="標楷體" panose="03000509000000000000" pitchFamily="65" charset="-120"/>
              </a:rPr>
              <a:t>          例：修整至小數</a:t>
            </a:r>
            <a:r>
              <a:rPr lang="en-US" altLang="zh-TW" sz="2400" dirty="0" smtClean="0">
                <a:latin typeface="Calibri" panose="020F0502020204030204" pitchFamily="34" charset="0"/>
                <a:ea typeface="標楷體" panose="03000509000000000000" pitchFamily="65" charset="-120"/>
              </a:rPr>
              <a:t>1</a:t>
            </a:r>
            <a:r>
              <a:rPr lang="zh-TW" altLang="en-US" sz="2400" dirty="0" smtClean="0">
                <a:latin typeface="Calibri" panose="020F0502020204030204" pitchFamily="34" charset="0"/>
                <a:ea typeface="標楷體" panose="03000509000000000000" pitchFamily="65" charset="-120"/>
              </a:rPr>
              <a:t>位</a:t>
            </a:r>
            <a:endParaRPr lang="en-US" altLang="zh-TW" sz="2400" dirty="0" smtClean="0">
              <a:latin typeface="Calibri" panose="020F0502020204030204" pitchFamily="34" charset="0"/>
              <a:ea typeface="標楷體" panose="03000509000000000000" pitchFamily="65" charset="-120"/>
            </a:endParaRP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a:t>
            </a:r>
            <a:r>
              <a:rPr lang="en-US" altLang="zh-TW" dirty="0">
                <a:solidFill>
                  <a:srgbClr val="FF0000"/>
                </a:solidFill>
                <a:latin typeface="Calibri" panose="020F0502020204030204" pitchFamily="34" charset="0"/>
                <a:ea typeface="標楷體" panose="03000509000000000000" pitchFamily="65" charset="-120"/>
              </a:rPr>
              <a:t>6</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17</a:t>
            </a:r>
            <a:r>
              <a:rPr lang="zh-TW" altLang="en-US" sz="2400" dirty="0" smtClean="0">
                <a:latin typeface="Calibri" panose="020F0502020204030204" pitchFamily="34" charset="0"/>
                <a:ea typeface="標楷體" panose="03000509000000000000" pitchFamily="65" charset="-120"/>
              </a:rPr>
              <a:t> 、</a:t>
            </a:r>
            <a:r>
              <a:rPr lang="en-US" altLang="zh-TW" sz="2400" dirty="0">
                <a:solidFill>
                  <a:srgbClr val="000000"/>
                </a:solidFill>
                <a:latin typeface="Calibri" panose="020F0502020204030204" pitchFamily="34" charset="0"/>
                <a:ea typeface="標楷體" panose="03000509000000000000" pitchFamily="65" charset="-120"/>
              </a:rPr>
              <a:t> </a:t>
            </a:r>
            <a:r>
              <a:rPr lang="en-US" altLang="zh-TW" sz="2400" dirty="0" smtClean="0">
                <a:solidFill>
                  <a:srgbClr val="000000"/>
                </a:solidFill>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18</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19</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a:t>
            </a:r>
            <a:r>
              <a:rPr lang="en-US" altLang="zh-TW" sz="2400" dirty="0" smtClean="0">
                <a:latin typeface="Calibri" panose="020F0502020204030204" pitchFamily="34" charset="0"/>
                <a:ea typeface="標楷體" panose="03000509000000000000" pitchFamily="65" charset="-120"/>
              </a:rPr>
              <a:t>50</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3</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chemeClr val="accent1">
                    <a:lumMod val="75000"/>
                  </a:schemeClr>
                </a:solidFill>
                <a:latin typeface="Calibri" panose="020F0502020204030204" pitchFamily="34" charset="0"/>
                <a:ea typeface="標楷體" panose="03000509000000000000" pitchFamily="65" charset="-120"/>
              </a:rPr>
              <a:t>5</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B050"/>
                </a:solidFill>
                <a:latin typeface="Calibri" panose="020F0502020204030204" pitchFamily="34" charset="0"/>
                <a:ea typeface="標楷體" panose="03000509000000000000" pitchFamily="65" charset="-120"/>
              </a:rPr>
              <a:t>7</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4</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a:solidFill>
                  <a:schemeClr val="accent1">
                    <a:lumMod val="75000"/>
                  </a:schemeClr>
                </a:solidFill>
                <a:latin typeface="Calibri" panose="020F0502020204030204" pitchFamily="34" charset="0"/>
                <a:ea typeface="標楷體" panose="03000509000000000000" pitchFamily="65" charset="-120"/>
              </a:rPr>
              <a:t>6</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B050"/>
                </a:solidFill>
                <a:latin typeface="Calibri" panose="020F0502020204030204" pitchFamily="34" charset="0"/>
                <a:ea typeface="標楷體" panose="03000509000000000000" pitchFamily="65" charset="-120"/>
              </a:rPr>
              <a:t>8</a:t>
            </a:r>
          </a:p>
          <a:p>
            <a:pPr marL="0" indent="0">
              <a:buFont typeface="Wingdings" pitchFamily="2" charset="2"/>
              <a:buNone/>
              <a:defRPr/>
            </a:pPr>
            <a:r>
              <a:rPr lang="zh-TW" altLang="en-US" sz="2400" dirty="0">
                <a:solidFill>
                  <a:srgbClr val="663300"/>
                </a:solidFill>
                <a:latin typeface="Calibri" panose="020F0502020204030204" pitchFamily="34" charset="0"/>
                <a:ea typeface="標楷體" panose="03000509000000000000" pitchFamily="65" charset="-120"/>
              </a:rPr>
              <a:t> </a:t>
            </a:r>
            <a:r>
              <a:rPr lang="zh-TW" altLang="en-US" sz="2400" dirty="0" smtClean="0">
                <a:solidFill>
                  <a:srgbClr val="663300"/>
                </a:solidFill>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1</a:t>
            </a:r>
            <a:r>
              <a:rPr lang="en-US" altLang="zh-TW" sz="2400" dirty="0" smtClean="0">
                <a:latin typeface="Calibri" panose="020F0502020204030204" pitchFamily="34" charset="0"/>
                <a:ea typeface="標楷體" panose="03000509000000000000" pitchFamily="65" charset="-120"/>
              </a:rPr>
              <a:t>51</a:t>
            </a:r>
            <a:r>
              <a:rPr lang="zh-TW" altLang="en-US" sz="2400" dirty="0" smtClean="0">
                <a:latin typeface="Calibri" panose="020F0502020204030204" pitchFamily="34" charset="0"/>
                <a:ea typeface="標楷體" panose="03000509000000000000" pitchFamily="65" charset="-120"/>
              </a:rPr>
              <a:t>、</a:t>
            </a:r>
            <a:r>
              <a:rPr lang="en-US" altLang="zh-TW" sz="2400" u="sng" dirty="0" smtClean="0">
                <a:latin typeface="Calibri" panose="020F0502020204030204" pitchFamily="34" charset="0"/>
                <a:ea typeface="標楷體" panose="03000509000000000000" pitchFamily="65" charset="-120"/>
              </a:rPr>
              <a:t>1.</a:t>
            </a:r>
            <a:r>
              <a:rPr lang="en-US" altLang="zh-TW" sz="2400" u="sng" dirty="0">
                <a:solidFill>
                  <a:schemeClr val="accent1">
                    <a:lumMod val="75000"/>
                  </a:schemeClr>
                </a:solidFill>
                <a:latin typeface="Calibri" panose="020F0502020204030204" pitchFamily="34" charset="0"/>
                <a:ea typeface="標楷體" panose="03000509000000000000" pitchFamily="65" charset="-120"/>
              </a:rPr>
              <a:t>2</a:t>
            </a:r>
            <a:r>
              <a:rPr lang="en-US" altLang="zh-TW" sz="2400" u="sng" dirty="0" smtClean="0">
                <a:latin typeface="Calibri" panose="020F0502020204030204" pitchFamily="34" charset="0"/>
                <a:ea typeface="標楷體" panose="03000509000000000000" pitchFamily="65" charset="-120"/>
              </a:rPr>
              <a:t>51</a:t>
            </a:r>
            <a:r>
              <a:rPr lang="en-US" altLang="zh-TW" sz="2400" dirty="0" smtClean="0">
                <a:latin typeface="Calibri" panose="020F0502020204030204" pitchFamily="34" charset="0"/>
                <a:ea typeface="標楷體" panose="03000509000000000000" pitchFamily="65" charset="-120"/>
              </a:rPr>
              <a:t>...1.</a:t>
            </a:r>
            <a:r>
              <a:rPr lang="en-US" altLang="zh-TW" sz="2400" dirty="0">
                <a:solidFill>
                  <a:srgbClr val="00B050"/>
                </a:solidFill>
                <a:latin typeface="Calibri" panose="020F0502020204030204" pitchFamily="34" charset="0"/>
                <a:ea typeface="標楷體" panose="03000509000000000000" pitchFamily="65" charset="-120"/>
              </a:rPr>
              <a:t>9</a:t>
            </a:r>
            <a:r>
              <a:rPr lang="en-US" altLang="zh-TW" sz="2400" dirty="0" smtClean="0">
                <a:latin typeface="Calibri" panose="020F0502020204030204" pitchFamily="34" charset="0"/>
                <a:ea typeface="標楷體" panose="03000509000000000000" pitchFamily="65" charset="-120"/>
              </a:rPr>
              <a:t>51</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2</a:t>
            </a:r>
            <a:r>
              <a:rPr lang="zh-TW" altLang="en-US" sz="2400" dirty="0" smtClean="0">
                <a:latin typeface="Calibri" panose="020F0502020204030204" pitchFamily="34" charset="0"/>
                <a:ea typeface="標楷體" panose="03000509000000000000" pitchFamily="65" charset="-120"/>
              </a:rPr>
              <a:t>、</a:t>
            </a:r>
            <a:r>
              <a:rPr lang="en-US" altLang="zh-TW" sz="2400" u="sng" dirty="0" smtClean="0">
                <a:latin typeface="Calibri" panose="020F0502020204030204" pitchFamily="34" charset="0"/>
                <a:ea typeface="標楷體" panose="03000509000000000000" pitchFamily="65" charset="-120"/>
              </a:rPr>
              <a:t>1.</a:t>
            </a:r>
            <a:r>
              <a:rPr lang="en-US" altLang="zh-TW" sz="2400" u="sng" dirty="0">
                <a:solidFill>
                  <a:schemeClr val="accent1">
                    <a:lumMod val="75000"/>
                  </a:schemeClr>
                </a:solidFill>
                <a:latin typeface="Calibri" panose="020F0502020204030204" pitchFamily="34" charset="0"/>
                <a:ea typeface="標楷體" panose="03000509000000000000" pitchFamily="65" charset="-120"/>
              </a:rPr>
              <a:t>3</a:t>
            </a:r>
            <a:r>
              <a:rPr lang="en-US" altLang="zh-TW" sz="2400" dirty="0" smtClean="0">
                <a:latin typeface="Calibri" panose="020F0502020204030204" pitchFamily="34" charset="0"/>
                <a:ea typeface="標楷體" panose="03000509000000000000" pitchFamily="65" charset="-120"/>
              </a:rPr>
              <a:t>...</a:t>
            </a:r>
            <a:r>
              <a:rPr lang="en-US" altLang="zh-TW" sz="2400" dirty="0" smtClean="0">
                <a:solidFill>
                  <a:srgbClr val="00B050"/>
                </a:solidFill>
                <a:latin typeface="Calibri" panose="020F0502020204030204" pitchFamily="34" charset="0"/>
                <a:ea typeface="標楷體" panose="03000509000000000000" pitchFamily="65" charset="-120"/>
              </a:rPr>
              <a:t>2.</a:t>
            </a:r>
            <a:r>
              <a:rPr lang="en-US" altLang="zh-TW" sz="2400" dirty="0">
                <a:solidFill>
                  <a:srgbClr val="00B050"/>
                </a:solidFill>
                <a:latin typeface="Calibri" panose="020F0502020204030204" pitchFamily="34" charset="0"/>
                <a:ea typeface="標楷體" panose="03000509000000000000" pitchFamily="65" charset="-120"/>
              </a:rPr>
              <a:t>0</a:t>
            </a:r>
          </a:p>
          <a:p>
            <a:pPr marL="0" indent="0">
              <a:buFont typeface="Wingdings" pitchFamily="2" charset="2"/>
              <a:buNone/>
              <a:defRPr/>
            </a:pPr>
            <a:endParaRPr lang="en-US" altLang="zh-TW" sz="2400" dirty="0" smtClean="0">
              <a:latin typeface="Calibri" panose="020F0502020204030204" pitchFamily="34" charset="0"/>
              <a:ea typeface="標楷體" panose="03000509000000000000" pitchFamily="65" charset="-120"/>
            </a:endParaRPr>
          </a:p>
          <a:p>
            <a:pPr marL="0" indent="0">
              <a:buFont typeface="Wingdings" pitchFamily="2" charset="2"/>
              <a:buNone/>
              <a:defRPr/>
            </a:pPr>
            <a:endParaRPr lang="zh-TW" altLang="en-US" sz="2400" dirty="0">
              <a:latin typeface="Calibri" panose="020F0502020204030204" pitchFamily="34" charset="0"/>
              <a:ea typeface="標楷體" panose="03000509000000000000" pitchFamily="65" charset="-120"/>
            </a:endParaRPr>
          </a:p>
        </p:txBody>
      </p:sp>
      <p:sp>
        <p:nvSpPr>
          <p:cNvPr id="9"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t>39</a:t>
            </a:fld>
            <a:endParaRPr lang="zh-TW" altLang="en-US" dirty="0"/>
          </a:p>
        </p:txBody>
      </p:sp>
      <p:sp>
        <p:nvSpPr>
          <p:cNvPr id="11" name="標題 1"/>
          <p:cNvSpPr>
            <a:spLocks noGrp="1"/>
          </p:cNvSpPr>
          <p:nvPr>
            <p:ph type="title"/>
          </p:nvPr>
        </p:nvSpPr>
        <p:spPr>
          <a:xfrm>
            <a:off x="755576" y="404664"/>
            <a:ext cx="7467600" cy="1143000"/>
          </a:xfrm>
        </p:spPr>
        <p:txBody>
          <a:bodyPr>
            <a:noAutofit/>
          </a:bodyPr>
          <a:lstStyle/>
          <a:p>
            <a:pPr algn="ctr">
              <a:defRPr/>
            </a:pPr>
            <a:r>
              <a:rPr lang="en-US" altLang="zh-TW" sz="3600" b="1" dirty="0" smtClean="0">
                <a:solidFill>
                  <a:srgbClr val="006600"/>
                </a:solidFill>
                <a:latin typeface="Calibri" panose="020F0502020204030204" pitchFamily="34" charset="0"/>
                <a:ea typeface="標楷體" panose="03000509000000000000" pitchFamily="65" charset="-120"/>
              </a:rPr>
              <a:t>CNS2925</a:t>
            </a:r>
            <a:br>
              <a:rPr lang="en-US" altLang="zh-TW" sz="3600" b="1" dirty="0" smtClean="0">
                <a:solidFill>
                  <a:srgbClr val="006600"/>
                </a:solidFill>
                <a:latin typeface="Calibri" panose="020F0502020204030204" pitchFamily="34" charset="0"/>
                <a:ea typeface="標楷體" panose="03000509000000000000" pitchFamily="65" charset="-120"/>
              </a:rPr>
            </a:br>
            <a:r>
              <a:rPr lang="zh-TW" altLang="en-US" sz="3600" b="1" dirty="0" smtClean="0">
                <a:solidFill>
                  <a:srgbClr val="006600"/>
                </a:solidFill>
                <a:latin typeface="Calibri" panose="020F0502020204030204" pitchFamily="34" charset="0"/>
                <a:ea typeface="標楷體" panose="03000509000000000000" pitchFamily="65" charset="-120"/>
              </a:rPr>
              <a:t>「</a:t>
            </a:r>
            <a:r>
              <a:rPr lang="zh-TW" altLang="en-US" sz="3600" b="1" dirty="0">
                <a:solidFill>
                  <a:srgbClr val="006600"/>
                </a:solidFill>
                <a:latin typeface="Calibri" panose="020F0502020204030204" pitchFamily="34" charset="0"/>
                <a:ea typeface="標楷體" panose="03000509000000000000" pitchFamily="65" charset="-120"/>
              </a:rPr>
              <a:t>規定極限值之有效位數指示法」</a:t>
            </a:r>
          </a:p>
        </p:txBody>
      </p:sp>
      <p:sp>
        <p:nvSpPr>
          <p:cNvPr id="12" name="向右箭號 4"/>
          <p:cNvSpPr>
            <a:spLocks noChangeArrowheads="1"/>
          </p:cNvSpPr>
          <p:nvPr/>
        </p:nvSpPr>
        <p:spPr bwMode="auto">
          <a:xfrm>
            <a:off x="5580112" y="4391392"/>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13" name="向右箭號 4"/>
          <p:cNvSpPr>
            <a:spLocks noChangeArrowheads="1"/>
          </p:cNvSpPr>
          <p:nvPr/>
        </p:nvSpPr>
        <p:spPr bwMode="auto">
          <a:xfrm>
            <a:off x="3942216" y="4815886"/>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14" name="向右箭號 4"/>
          <p:cNvSpPr>
            <a:spLocks noChangeArrowheads="1"/>
          </p:cNvSpPr>
          <p:nvPr/>
        </p:nvSpPr>
        <p:spPr bwMode="auto">
          <a:xfrm>
            <a:off x="4649734" y="5257211"/>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15" name="向右箭號 4"/>
          <p:cNvSpPr>
            <a:spLocks noChangeArrowheads="1"/>
          </p:cNvSpPr>
          <p:nvPr/>
        </p:nvSpPr>
        <p:spPr bwMode="auto">
          <a:xfrm>
            <a:off x="4991500" y="5733256"/>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pic>
        <p:nvPicPr>
          <p:cNvPr id="10"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668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611560" y="332656"/>
            <a:ext cx="7793037" cy="646331"/>
          </a:xfrm>
          <a:noFill/>
        </p:spPr>
        <p:txBody>
          <a:bodyPr wrap="square" rtlCol="0">
            <a:spAutoFit/>
          </a:bodyPr>
          <a:lstStyle/>
          <a:p>
            <a:pPr algn="ctr" eaLnBrk="0" fontAlgn="base" hangingPunct="0">
              <a:spcAft>
                <a:spcPct val="0"/>
              </a:spcAft>
            </a:pPr>
            <a:r>
              <a:rPr kumimoji="1" lang="zh-TW" altLang="en-US" sz="3600" b="1" dirty="0">
                <a:solidFill>
                  <a:srgbClr val="006600"/>
                </a:solidFill>
                <a:latin typeface="標楷體" panose="03000509000000000000" pitchFamily="65" charset="-120"/>
                <a:ea typeface="標楷體" panose="03000509000000000000" pitchFamily="65" charset="-120"/>
                <a:cs typeface="+mn-cs"/>
              </a:rPr>
              <a:t>哪些食品需要進行營養標示</a:t>
            </a:r>
            <a:r>
              <a:rPr kumimoji="1" lang="en-US" altLang="zh-TW" sz="3600" b="1" dirty="0">
                <a:solidFill>
                  <a:srgbClr val="006600"/>
                </a:solidFill>
                <a:latin typeface="標楷體" panose="03000509000000000000" pitchFamily="65" charset="-120"/>
                <a:ea typeface="標楷體" panose="03000509000000000000" pitchFamily="65" charset="-120"/>
                <a:cs typeface="+mn-cs"/>
              </a:rPr>
              <a:t>?</a:t>
            </a:r>
            <a:endParaRPr kumimoji="1" lang="zh-TW" altLang="en-US" sz="3600" b="1" dirty="0">
              <a:solidFill>
                <a:srgbClr val="006600"/>
              </a:solidFill>
              <a:latin typeface="標楷體" panose="03000509000000000000" pitchFamily="65" charset="-120"/>
              <a:ea typeface="標楷體" panose="03000509000000000000" pitchFamily="65" charset="-120"/>
              <a:cs typeface="+mn-cs"/>
            </a:endParaRPr>
          </a:p>
        </p:txBody>
      </p:sp>
      <p:pic>
        <p:nvPicPr>
          <p:cNvPr id="5124" name="Picture 4" descr="http://062220099.tw.tranews.com/images/Info/Y008904000001_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25" y="3653979"/>
            <a:ext cx="28273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蘇家鮮蝦餅：【伴手禮】蘇家鮮蝦餅～台南名產酥脆蝦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653979"/>
            <a:ext cx="26511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橢圓 12"/>
          <p:cNvSpPr>
            <a:spLocks noChangeArrowheads="1"/>
          </p:cNvSpPr>
          <p:nvPr/>
        </p:nvSpPr>
        <p:spPr bwMode="auto">
          <a:xfrm>
            <a:off x="2127250" y="4466779"/>
            <a:ext cx="423863" cy="258763"/>
          </a:xfrm>
          <a:prstGeom prst="ellipse">
            <a:avLst/>
          </a:prstGeom>
          <a:solidFill>
            <a:schemeClr val="bg1"/>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5127" name="橢圓 13"/>
          <p:cNvSpPr>
            <a:spLocks noChangeArrowheads="1"/>
          </p:cNvSpPr>
          <p:nvPr/>
        </p:nvSpPr>
        <p:spPr bwMode="auto">
          <a:xfrm>
            <a:off x="900113" y="4279454"/>
            <a:ext cx="423862" cy="258763"/>
          </a:xfrm>
          <a:prstGeom prst="ellipse">
            <a:avLst/>
          </a:prstGeom>
          <a:solidFill>
            <a:schemeClr val="bg1"/>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grpSp>
        <p:nvGrpSpPr>
          <p:cNvPr id="5128" name="群組 2"/>
          <p:cNvGrpSpPr>
            <a:grpSpLocks/>
          </p:cNvGrpSpPr>
          <p:nvPr/>
        </p:nvGrpSpPr>
        <p:grpSpPr bwMode="auto">
          <a:xfrm>
            <a:off x="6084888" y="1415604"/>
            <a:ext cx="2628900" cy="2027238"/>
            <a:chOff x="6330950" y="2093913"/>
            <a:chExt cx="2628900" cy="2027237"/>
          </a:xfrm>
        </p:grpSpPr>
        <p:pic>
          <p:nvPicPr>
            <p:cNvPr id="5134" name="Picture 2" descr="http://www.wu-wan-chun.com.tw/upload/bigphoto/products201201091026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950" y="2093913"/>
              <a:ext cx="26289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橢圓 15"/>
            <p:cNvSpPr/>
            <p:nvPr/>
          </p:nvSpPr>
          <p:spPr bwMode="auto">
            <a:xfrm>
              <a:off x="6588125" y="2349501"/>
              <a:ext cx="576262" cy="504825"/>
            </a:xfrm>
            <a:prstGeom prst="ellipse">
              <a:avLst/>
            </a:prstGeom>
            <a:solidFill>
              <a:schemeClr val="bg1">
                <a:lumMod val="50000"/>
              </a:schemeClr>
            </a:solidFill>
            <a:ln w="9525" cap="flat" cmpd="sng" algn="ctr">
              <a:solidFill>
                <a:schemeClr val="tx1"/>
              </a:solidFill>
              <a:prstDash val="solid"/>
              <a:miter lim="800000"/>
              <a:headEnd type="none" w="med" len="med"/>
              <a:tailEnd type="none" w="med" len="med"/>
            </a:ln>
            <a:effectLst/>
            <a:extLst/>
          </p:spPr>
          <p:txBody>
            <a:bodyPr wrap="none"/>
            <a:lstStyle/>
            <a:p>
              <a:pPr>
                <a:defRPr/>
              </a:pPr>
              <a:endParaRPr lang="zh-TW" altLang="en-US"/>
            </a:p>
          </p:txBody>
        </p:sp>
      </p:grpSp>
      <p:pic>
        <p:nvPicPr>
          <p:cNvPr id="5129" name="Picture 2" descr="http://062204164-1.tranews.com/images/Info/Y013229000001_1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15604"/>
            <a:ext cx="27019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 descr="http://www.wu-wan-chun.com.tw/upload/bigphoto/products20120112182826-1.jpg"/>
          <p:cNvPicPr>
            <a:picLocks noChangeAspect="1" noChangeArrowheads="1"/>
          </p:cNvPicPr>
          <p:nvPr/>
        </p:nvPicPr>
        <p:blipFill>
          <a:blip r:embed="rId6">
            <a:extLst>
              <a:ext uri="{28A0092B-C50C-407E-A947-70E740481C1C}">
                <a14:useLocalDpi xmlns:a14="http://schemas.microsoft.com/office/drawing/2010/main" val="0"/>
              </a:ext>
            </a:extLst>
          </a:blip>
          <a:srcRect b="15453"/>
          <a:stretch>
            <a:fillRect/>
          </a:stretch>
        </p:blipFill>
        <p:spPr bwMode="auto">
          <a:xfrm>
            <a:off x="6224588" y="3633342"/>
            <a:ext cx="239553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1" name="群組 1"/>
          <p:cNvGrpSpPr>
            <a:grpSpLocks/>
          </p:cNvGrpSpPr>
          <p:nvPr/>
        </p:nvGrpSpPr>
        <p:grpSpPr bwMode="auto">
          <a:xfrm>
            <a:off x="3284538" y="1415604"/>
            <a:ext cx="2701925" cy="2027238"/>
            <a:chOff x="3348038" y="2093913"/>
            <a:chExt cx="2701925" cy="2027237"/>
          </a:xfrm>
        </p:grpSpPr>
        <p:pic>
          <p:nvPicPr>
            <p:cNvPr id="5132" name="Picture 8" descr="http://065715119.tranews.com/images/Info/Y014091000001_2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093913"/>
              <a:ext cx="270192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橢圓 12"/>
            <p:cNvSpPr>
              <a:spLocks noChangeArrowheads="1"/>
            </p:cNvSpPr>
            <p:nvPr/>
          </p:nvSpPr>
          <p:spPr bwMode="auto">
            <a:xfrm>
              <a:off x="4761706" y="3573016"/>
              <a:ext cx="530374" cy="258762"/>
            </a:xfrm>
            <a:prstGeom prst="ellipse">
              <a:avLst/>
            </a:prstGeom>
            <a:solidFill>
              <a:srgbClr val="FFFF00"/>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grpSp>
      <p:sp>
        <p:nvSpPr>
          <p:cNvPr id="17" name="投影片編號版面配置區 3"/>
          <p:cNvSpPr>
            <a:spLocks noGrp="1"/>
          </p:cNvSpPr>
          <p:nvPr>
            <p:ph type="sldNum" sz="quarter" idx="15"/>
          </p:nvPr>
        </p:nvSpPr>
        <p:spPr>
          <a:xfrm>
            <a:off x="8129016" y="5734050"/>
            <a:ext cx="609600" cy="521208"/>
          </a:xfr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4</a:t>
            </a:fld>
            <a:endParaRPr kumimoji="0" lang="en-US" altLang="zh-TW" sz="1400" dirty="0" smtClean="0">
              <a:solidFill>
                <a:schemeClr val="bg1"/>
              </a:solidFill>
            </a:endParaRPr>
          </a:p>
        </p:txBody>
      </p:sp>
      <p:sp>
        <p:nvSpPr>
          <p:cNvPr id="2" name="文字方塊 1"/>
          <p:cNvSpPr txBox="1"/>
          <p:nvPr/>
        </p:nvSpPr>
        <p:spPr>
          <a:xfrm>
            <a:off x="8161345" y="3610818"/>
            <a:ext cx="458780" cy="461665"/>
          </a:xfrm>
          <a:prstGeom prst="rect">
            <a:avLst/>
          </a:prstGeom>
          <a:noFill/>
        </p:spPr>
        <p:txBody>
          <a:bodyPr wrap="none" rtlCol="0">
            <a:spAutoFit/>
          </a:bodyPr>
          <a:lstStyle/>
          <a:p>
            <a:r>
              <a:rPr lang="zh-TW" altLang="en-US" dirty="0" smtClean="0">
                <a:sym typeface="Wingdings"/>
              </a:rPr>
              <a:t></a:t>
            </a:r>
            <a:endParaRPr lang="zh-TW" altLang="en-US" dirty="0"/>
          </a:p>
        </p:txBody>
      </p:sp>
      <p:sp>
        <p:nvSpPr>
          <p:cNvPr id="3" name="文字方塊 2"/>
          <p:cNvSpPr txBox="1"/>
          <p:nvPr/>
        </p:nvSpPr>
        <p:spPr>
          <a:xfrm>
            <a:off x="439738" y="1358454"/>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5" name="文字方塊 4"/>
          <p:cNvSpPr txBox="1"/>
          <p:nvPr/>
        </p:nvSpPr>
        <p:spPr>
          <a:xfrm>
            <a:off x="5527683" y="1389312"/>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6" name="文字方塊 5"/>
          <p:cNvSpPr txBox="1"/>
          <p:nvPr/>
        </p:nvSpPr>
        <p:spPr>
          <a:xfrm>
            <a:off x="8147549" y="1415604"/>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7" name="文字方塊 6"/>
          <p:cNvSpPr txBox="1"/>
          <p:nvPr/>
        </p:nvSpPr>
        <p:spPr>
          <a:xfrm>
            <a:off x="2711458" y="3664498"/>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8" name="文字方塊 7"/>
          <p:cNvSpPr txBox="1"/>
          <p:nvPr/>
        </p:nvSpPr>
        <p:spPr>
          <a:xfrm>
            <a:off x="5591183" y="3637955"/>
            <a:ext cx="458780" cy="461665"/>
          </a:xfrm>
          <a:prstGeom prst="rect">
            <a:avLst/>
          </a:prstGeom>
          <a:noFill/>
        </p:spPr>
        <p:txBody>
          <a:bodyPr wrap="none" rtlCol="0">
            <a:spAutoFit/>
          </a:bodyPr>
          <a:lstStyle/>
          <a:p>
            <a:r>
              <a:rPr lang="zh-TW" altLang="en-US" dirty="0">
                <a:sym typeface="Wingdings"/>
              </a:rPr>
              <a:t></a:t>
            </a:r>
            <a:endParaRPr lang="zh-TW" altLang="en-US" dirty="0"/>
          </a:p>
        </p:txBody>
      </p:sp>
      <p:pic>
        <p:nvPicPr>
          <p:cNvPr id="22" name="Picture 7" descr="fda_logo"/>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846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384"/>
            <a:ext cx="7467600" cy="1143000"/>
          </a:xfrm>
        </p:spPr>
        <p:txBody>
          <a:bodyPr>
            <a:normAutofit/>
          </a:bodyPr>
          <a:lstStyle/>
          <a:p>
            <a:pPr algn="ctr">
              <a:defRPr/>
            </a:pPr>
            <a:r>
              <a:rPr lang="zh-TW" altLang="en-US" sz="3600" b="1" dirty="0">
                <a:solidFill>
                  <a:srgbClr val="006600"/>
                </a:solidFill>
                <a:latin typeface="Calibri" panose="020F0502020204030204" pitchFamily="34" charset="0"/>
                <a:ea typeface="標楷體" panose="03000509000000000000" pitchFamily="65" charset="-120"/>
              </a:rPr>
              <a:t>標示值產生方式</a:t>
            </a:r>
          </a:p>
        </p:txBody>
      </p:sp>
      <p:sp>
        <p:nvSpPr>
          <p:cNvPr id="38915" name="內容版面配置區 2"/>
          <p:cNvSpPr>
            <a:spLocks noGrp="1"/>
          </p:cNvSpPr>
          <p:nvPr>
            <p:ph sz="quarter" idx="1"/>
          </p:nvPr>
        </p:nvSpPr>
        <p:spPr>
          <a:xfrm>
            <a:off x="539552" y="1484784"/>
            <a:ext cx="8116887" cy="2664296"/>
          </a:xfrm>
        </p:spPr>
        <p:txBody>
          <a:bodyPr/>
          <a:lstStyle/>
          <a:p>
            <a:r>
              <a:rPr lang="zh-TW" altLang="en-US" sz="2800" dirty="0" smtClean="0">
                <a:latin typeface="標楷體" pitchFamily="65" charset="-120"/>
                <a:ea typeface="標楷體" pitchFamily="65" charset="-120"/>
              </a:rPr>
              <a:t>包裝食品各項營養標示值產生方式，得以</a:t>
            </a:r>
            <a:r>
              <a:rPr lang="zh-TW" altLang="en-US" sz="2800" b="1" dirty="0" smtClean="0">
                <a:solidFill>
                  <a:srgbClr val="FF0000"/>
                </a:solidFill>
                <a:latin typeface="標楷體" pitchFamily="65" charset="-120"/>
                <a:ea typeface="標楷體" pitchFamily="65" charset="-120"/>
              </a:rPr>
              <a:t>檢驗分析</a:t>
            </a:r>
            <a:r>
              <a:rPr lang="zh-TW" altLang="en-US" sz="2800" dirty="0" smtClean="0">
                <a:latin typeface="標楷體" pitchFamily="65" charset="-120"/>
                <a:ea typeface="標楷體" pitchFamily="65" charset="-120"/>
              </a:rPr>
              <a:t>或</a:t>
            </a:r>
            <a:r>
              <a:rPr lang="zh-TW" altLang="en-US" sz="2800" b="1" dirty="0" smtClean="0">
                <a:solidFill>
                  <a:srgbClr val="FF0000"/>
                </a:solidFill>
                <a:latin typeface="標楷體" pitchFamily="65" charset="-120"/>
                <a:ea typeface="標楷體" pitchFamily="65" charset="-120"/>
              </a:rPr>
              <a:t>計算方式</a:t>
            </a:r>
            <a:r>
              <a:rPr lang="zh-TW" altLang="en-US" sz="2800" dirty="0" smtClean="0">
                <a:latin typeface="標楷體" pitchFamily="65" charset="-120"/>
                <a:ea typeface="標楷體" pitchFamily="65" charset="-120"/>
              </a:rPr>
              <a:t>依實際需要為之</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食品之特定營養素含量如依其特性隨時間改變，得以加註標示特定營養素含量之實際衰退情形</a:t>
            </a:r>
          </a:p>
        </p:txBody>
      </p:sp>
      <p:sp>
        <p:nvSpPr>
          <p:cNvPr id="38916" name="投影片編號版面配置區 3"/>
          <p:cNvSpPr>
            <a:spLocks noGrp="1"/>
          </p:cNvSpPr>
          <p:nvPr>
            <p:ph type="sldNum" sz="quarter" idx="15"/>
          </p:nvPr>
        </p:nvSpPr>
        <p:spPr>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6A9DC51-C8D9-467E-A169-4F3C802D4155}" type="slidenum">
              <a:rPr kumimoji="0" lang="zh-TW" altLang="en-US" sz="1400" smtClean="0">
                <a:solidFill>
                  <a:schemeClr val="bg1"/>
                </a:solidFill>
              </a:rPr>
              <a:pPr>
                <a:spcBef>
                  <a:spcPct val="0"/>
                </a:spcBef>
                <a:buClrTx/>
                <a:buSzTx/>
                <a:buFontTx/>
                <a:buNone/>
              </a:pPr>
              <a:t>40</a:t>
            </a:fld>
            <a:endParaRPr kumimoji="0" lang="en-US" altLang="zh-TW" sz="1400" dirty="0" smtClean="0">
              <a:solidFill>
                <a:schemeClr val="bg1"/>
              </a:solidFill>
            </a:endParaRPr>
          </a:p>
        </p:txBody>
      </p:sp>
      <p:sp>
        <p:nvSpPr>
          <p:cNvPr id="3" name="矩形 2"/>
          <p:cNvSpPr/>
          <p:nvPr/>
        </p:nvSpPr>
        <p:spPr>
          <a:xfrm>
            <a:off x="1231454" y="3994765"/>
            <a:ext cx="6768752" cy="1631216"/>
          </a:xfrm>
          <a:prstGeom prst="rect">
            <a:avLst/>
          </a:prstGeom>
          <a:solidFill>
            <a:schemeClr val="bg2"/>
          </a:solidFill>
        </p:spPr>
        <p:txBody>
          <a:bodyPr wrap="square">
            <a:spAutoFit/>
          </a:bodyPr>
          <a:lstStyle/>
          <a:p>
            <a:pPr>
              <a:lnSpc>
                <a:spcPts val="3000"/>
              </a:lnSpc>
            </a:pPr>
            <a:r>
              <a:rPr lang="zh-TW" altLang="zh-TW" sz="2000" b="1" dirty="0">
                <a:latin typeface="Calibri" pitchFamily="34" charset="0"/>
                <a:ea typeface="標楷體" pitchFamily="65" charset="-120"/>
                <a:cs typeface="Calibri" pitchFamily="34" charset="0"/>
              </a:rPr>
              <a:t>針對</a:t>
            </a:r>
            <a:r>
              <a:rPr lang="zh-TW" altLang="zh-TW" sz="2000" b="1" u="sng" dirty="0">
                <a:solidFill>
                  <a:srgbClr val="0000FF"/>
                </a:solidFill>
                <a:latin typeface="Calibri" pitchFamily="34" charset="0"/>
                <a:ea typeface="標楷體" pitchFamily="65" charset="-120"/>
                <a:cs typeface="Calibri" pitchFamily="34" charset="0"/>
              </a:rPr>
              <a:t>豆腐乳</a:t>
            </a:r>
            <a:r>
              <a:rPr lang="zh-TW" altLang="zh-TW" sz="2000" b="1" dirty="0">
                <a:latin typeface="Calibri" pitchFamily="34" charset="0"/>
                <a:ea typeface="標楷體" pitchFamily="65" charset="-120"/>
                <a:cs typeface="Calibri" pitchFamily="34" charset="0"/>
              </a:rPr>
              <a:t>等發酵類別</a:t>
            </a:r>
            <a:r>
              <a:rPr lang="zh-TW" altLang="zh-TW" sz="2000" b="1" dirty="0" smtClean="0">
                <a:latin typeface="Calibri" pitchFamily="34" charset="0"/>
                <a:ea typeface="標楷體" pitchFamily="65" charset="-120"/>
                <a:cs typeface="Calibri" pitchFamily="34" charset="0"/>
              </a:rPr>
              <a:t>食品</a:t>
            </a:r>
            <a:r>
              <a:rPr lang="zh-TW" altLang="zh-TW" sz="2000" b="1" dirty="0">
                <a:latin typeface="Calibri" pitchFamily="34" charset="0"/>
                <a:ea typeface="標楷體" pitchFamily="65" charset="-120"/>
                <a:cs typeface="Calibri" pitchFamily="34" charset="0"/>
              </a:rPr>
              <a:t>，會因為放置時間長短或季節變化等</a:t>
            </a:r>
            <a:r>
              <a:rPr lang="zh-TW" altLang="zh-TW" sz="2000" b="1" dirty="0" smtClean="0">
                <a:latin typeface="Calibri" pitchFamily="34" charset="0"/>
                <a:ea typeface="標楷體" pitchFamily="65" charset="-120"/>
                <a:cs typeface="Calibri" pitchFamily="34" charset="0"/>
              </a:rPr>
              <a:t>因素，</a:t>
            </a:r>
            <a:r>
              <a:rPr lang="zh-TW" altLang="zh-TW" sz="2000" b="1" dirty="0">
                <a:latin typeface="Calibri" pitchFamily="34" charset="0"/>
                <a:ea typeface="標楷體" pitchFamily="65" charset="-120"/>
                <a:cs typeface="Calibri" pitchFamily="34" charset="0"/>
              </a:rPr>
              <a:t>持續在進行發酵反應，而造成其中某些</a:t>
            </a:r>
            <a:r>
              <a:rPr lang="zh-TW" altLang="zh-TW" sz="2000" b="1" dirty="0" smtClean="0">
                <a:latin typeface="Calibri" pitchFamily="34" charset="0"/>
                <a:ea typeface="標楷體" pitchFamily="65" charset="-120"/>
                <a:cs typeface="Calibri" pitchFamily="34" charset="0"/>
              </a:rPr>
              <a:t>特定</a:t>
            </a:r>
            <a:r>
              <a:rPr lang="zh-TW" altLang="zh-TW" sz="2000" b="1" dirty="0">
                <a:latin typeface="Calibri" pitchFamily="34" charset="0"/>
                <a:ea typeface="標楷體" pitchFamily="65" charset="-120"/>
                <a:cs typeface="Calibri" pitchFamily="34" charset="0"/>
              </a:rPr>
              <a:t>營養素變動性大（例如假設因為持續</a:t>
            </a:r>
            <a:r>
              <a:rPr lang="zh-TW" altLang="zh-TW" sz="2000" b="1" dirty="0" smtClean="0">
                <a:latin typeface="Calibri" pitchFamily="34" charset="0"/>
                <a:ea typeface="標楷體" pitchFamily="65" charset="-120"/>
                <a:cs typeface="Calibri" pitchFamily="34" charset="0"/>
              </a:rPr>
              <a:t>發酵反應</a:t>
            </a:r>
            <a:r>
              <a:rPr lang="zh-TW" altLang="zh-TW" sz="2000" b="1" dirty="0">
                <a:latin typeface="Calibri" pitchFamily="34" charset="0"/>
                <a:ea typeface="標楷體" pitchFamily="65" charset="-120"/>
                <a:cs typeface="Calibri" pitchFamily="34" charset="0"/>
              </a:rPr>
              <a:t>而造成蛋白質含量衰退），所以用加</a:t>
            </a:r>
            <a:r>
              <a:rPr lang="zh-TW" altLang="zh-TW" sz="2000" b="1" dirty="0" smtClean="0">
                <a:latin typeface="Calibri" pitchFamily="34" charset="0"/>
                <a:ea typeface="標楷體" pitchFamily="65" charset="-120"/>
                <a:cs typeface="Calibri" pitchFamily="34" charset="0"/>
              </a:rPr>
              <a:t>註方式</a:t>
            </a:r>
            <a:r>
              <a:rPr lang="zh-TW" altLang="zh-TW" sz="2000" b="1" dirty="0">
                <a:latin typeface="Calibri" pitchFamily="34" charset="0"/>
                <a:ea typeface="標楷體" pitchFamily="65" charset="-120"/>
                <a:cs typeface="Calibri" pitchFamily="34" charset="0"/>
              </a:rPr>
              <a:t>標示實際衰退</a:t>
            </a:r>
            <a:r>
              <a:rPr lang="zh-TW" altLang="zh-TW" sz="2000" b="1" dirty="0" smtClean="0">
                <a:latin typeface="Calibri" pitchFamily="34" charset="0"/>
                <a:ea typeface="標楷體" pitchFamily="65" charset="-120"/>
                <a:cs typeface="Calibri" pitchFamily="34" charset="0"/>
              </a:rPr>
              <a:t>情形</a:t>
            </a:r>
            <a:r>
              <a:rPr lang="zh-TW" altLang="en-US" sz="2000" b="1" dirty="0" smtClean="0">
                <a:latin typeface="Calibri" pitchFamily="34" charset="0"/>
                <a:ea typeface="標楷體" pitchFamily="65" charset="-120"/>
                <a:cs typeface="Calibri" pitchFamily="34" charset="0"/>
              </a:rPr>
              <a:t>。</a:t>
            </a:r>
            <a:endParaRPr lang="zh-TW" altLang="en-US" sz="2000" b="1"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49AD1758-90C2-4BB9-973B-5DDB5DC73F75}" type="slidenum">
              <a:rPr lang="zh-TW" altLang="en-US"/>
              <a:pPr>
                <a:defRPr/>
              </a:pPr>
              <a:t>41</a:t>
            </a:fld>
            <a:endParaRPr lang="en-US" altLang="zh-TW"/>
          </a:p>
        </p:txBody>
      </p:sp>
      <p:sp>
        <p:nvSpPr>
          <p:cNvPr id="43011" name="Rectangle 2"/>
          <p:cNvSpPr>
            <a:spLocks noChangeArrowheads="1"/>
          </p:cNvSpPr>
          <p:nvPr/>
        </p:nvSpPr>
        <p:spPr bwMode="auto">
          <a:xfrm>
            <a:off x="323528" y="1212057"/>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a:latin typeface="標楷體" pitchFamily="65" charset="-120"/>
                <a:ea typeface="標楷體" pitchFamily="65" charset="-120"/>
              </a:rPr>
              <a:t>附表四</a:t>
            </a:r>
            <a:r>
              <a:rPr lang="zh-TW" altLang="en-US" sz="1800" b="1">
                <a:latin typeface="Times New Roman" pitchFamily="18" charset="0"/>
              </a:rPr>
              <a:t> </a:t>
            </a:r>
          </a:p>
        </p:txBody>
      </p:sp>
      <p:graphicFrame>
        <p:nvGraphicFramePr>
          <p:cNvPr id="256028" name="Group 28"/>
          <p:cNvGraphicFramePr>
            <a:graphicFrameLocks noGrp="1"/>
          </p:cNvGraphicFramePr>
          <p:nvPr>
            <p:extLst>
              <p:ext uri="{D42A27DB-BD31-4B8C-83A1-F6EECF244321}">
                <p14:modId xmlns:p14="http://schemas.microsoft.com/office/powerpoint/2010/main" val="3467797889"/>
              </p:ext>
            </p:extLst>
          </p:nvPr>
        </p:nvGraphicFramePr>
        <p:xfrm>
          <a:off x="323850" y="1773238"/>
          <a:ext cx="8353425" cy="4114800"/>
        </p:xfrm>
        <a:graphic>
          <a:graphicData uri="http://schemas.openxmlformats.org/drawingml/2006/table">
            <a:tbl>
              <a:tblPr/>
              <a:tblGrid>
                <a:gridCol w="4392613"/>
                <a:gridCol w="3960812"/>
              </a:tblGrid>
              <a:tr h="18732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項目	</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誤差允許範圍</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331788">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蛋白質、碳水化合物</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標示值之</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80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120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食品型態屬膠囊錠狀者</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 </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標示值</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 之</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120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42913">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熱量、脂肪、飽和脂肪、反式脂肪、膽固醇、鈉、糖</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413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 </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標示值之</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120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3463">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胺基酸</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維生素（不包括維生素</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、維生素</a:t>
                      </a:r>
                      <a:r>
                        <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D</a:t>
                      </a: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礦物質（不包括鈉）</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膳食纖維</a:t>
                      </a:r>
                      <a:endParaRPr kumimoji="1"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defRPr/>
                      </a:pPr>
                      <a:r>
                        <a:rPr kumimoji="1"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其他自願標示之營養素</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 </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標示值之</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80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7325">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維生素</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、維生素</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標示值之</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80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en-US" altLang="zh-TW"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180</a:t>
                      </a:r>
                      <a:r>
                        <a:rPr kumimoji="1" lang="zh-TW" altLang="en-US" sz="20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2" name="Rectangle 45"/>
          <p:cNvSpPr>
            <a:spLocks noChangeArrowheads="1"/>
          </p:cNvSpPr>
          <p:nvPr/>
        </p:nvSpPr>
        <p:spPr bwMode="auto">
          <a:xfrm>
            <a:off x="1619250" y="1166813"/>
            <a:ext cx="368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r>
              <a:rPr lang="zh-TW" altLang="en-US" sz="2400" b="1">
                <a:latin typeface="標楷體" pitchFamily="65" charset="-120"/>
                <a:ea typeface="標楷體" pitchFamily="65" charset="-120"/>
              </a:rPr>
              <a:t>營養標示值誤差允許範圍 </a:t>
            </a:r>
          </a:p>
        </p:txBody>
      </p:sp>
      <p:grpSp>
        <p:nvGrpSpPr>
          <p:cNvPr id="2" name="群組 1"/>
          <p:cNvGrpSpPr>
            <a:grpSpLocks/>
          </p:cNvGrpSpPr>
          <p:nvPr/>
        </p:nvGrpSpPr>
        <p:grpSpPr bwMode="auto">
          <a:xfrm>
            <a:off x="6732588" y="3230563"/>
            <a:ext cx="2395537" cy="1647825"/>
            <a:chOff x="6732240" y="3230391"/>
            <a:chExt cx="2395234" cy="1647480"/>
          </a:xfrm>
        </p:grpSpPr>
        <p:sp>
          <p:nvSpPr>
            <p:cNvPr id="43034" name="文字方塊 24"/>
            <p:cNvSpPr txBox="1">
              <a:spLocks noChangeArrowheads="1"/>
            </p:cNvSpPr>
            <p:nvPr/>
          </p:nvSpPr>
          <p:spPr bwMode="auto">
            <a:xfrm>
              <a:off x="6882949" y="3230391"/>
              <a:ext cx="2244525"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1600" b="1">
                  <a:solidFill>
                    <a:srgbClr val="800000"/>
                  </a:solidFill>
                  <a:latin typeface="Calibri" pitchFamily="34" charset="0"/>
                  <a:ea typeface="標楷體" pitchFamily="65" charset="-120"/>
                  <a:cs typeface="Calibri" pitchFamily="34" charset="0"/>
                </a:rPr>
                <a:t>Ex: </a:t>
              </a:r>
              <a:r>
                <a:rPr lang="zh-TW" altLang="en-US" sz="1600" b="1">
                  <a:solidFill>
                    <a:srgbClr val="800000"/>
                  </a:solidFill>
                  <a:latin typeface="Calibri" pitchFamily="34" charset="0"/>
                  <a:ea typeface="標楷體" pitchFamily="65" charset="-120"/>
                  <a:cs typeface="Calibri" pitchFamily="34" charset="0"/>
                </a:rPr>
                <a:t>標示 </a:t>
              </a:r>
              <a:r>
                <a:rPr lang="en-US" altLang="zh-TW" sz="1600" b="1">
                  <a:solidFill>
                    <a:srgbClr val="800000"/>
                  </a:solidFill>
                  <a:latin typeface="Calibri" pitchFamily="34" charset="0"/>
                  <a:ea typeface="標楷體" pitchFamily="65" charset="-120"/>
                  <a:cs typeface="Calibri" pitchFamily="34" charset="0"/>
                </a:rPr>
                <a:t>100 g</a:t>
              </a:r>
            </a:p>
            <a:p>
              <a:pPr eaLnBrk="1" hangingPunct="1">
                <a:spcBef>
                  <a:spcPct val="0"/>
                </a:spcBef>
                <a:buClrTx/>
                <a:buSzTx/>
                <a:buFontTx/>
                <a:buNone/>
              </a:pPr>
              <a:r>
                <a:rPr lang="zh-TW" altLang="en-US" sz="1600" b="1">
                  <a:solidFill>
                    <a:srgbClr val="800000"/>
                  </a:solidFill>
                  <a:latin typeface="Calibri" pitchFamily="34" charset="0"/>
                  <a:ea typeface="標楷體" pitchFamily="65" charset="-120"/>
                  <a:cs typeface="Calibri" pitchFamily="34" charset="0"/>
                </a:rPr>
                <a:t>      檢驗值不超過 </a:t>
              </a:r>
              <a:r>
                <a:rPr lang="en-US" altLang="zh-TW" sz="1600" b="1">
                  <a:solidFill>
                    <a:srgbClr val="800000"/>
                  </a:solidFill>
                  <a:latin typeface="Calibri" pitchFamily="34" charset="0"/>
                  <a:ea typeface="標楷體" pitchFamily="65" charset="-120"/>
                  <a:cs typeface="Calibri" pitchFamily="34" charset="0"/>
                </a:rPr>
                <a:t>120 g </a:t>
              </a:r>
              <a:endParaRPr lang="zh-TW" altLang="en-US" sz="1600" b="1">
                <a:solidFill>
                  <a:srgbClr val="800000"/>
                </a:solidFill>
                <a:latin typeface="Calibri" pitchFamily="34" charset="0"/>
                <a:ea typeface="標楷體" pitchFamily="65" charset="-120"/>
                <a:cs typeface="Calibri" pitchFamily="34" charset="0"/>
              </a:endParaRPr>
            </a:p>
          </p:txBody>
        </p:sp>
        <p:sp>
          <p:nvSpPr>
            <p:cNvPr id="43035" name="文字方塊 25"/>
            <p:cNvSpPr txBox="1">
              <a:spLocks noChangeArrowheads="1"/>
            </p:cNvSpPr>
            <p:nvPr/>
          </p:nvSpPr>
          <p:spPr bwMode="auto">
            <a:xfrm>
              <a:off x="6732240" y="4293096"/>
              <a:ext cx="214033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1600" b="1">
                  <a:solidFill>
                    <a:srgbClr val="800000"/>
                  </a:solidFill>
                  <a:latin typeface="Calibri" pitchFamily="34" charset="0"/>
                  <a:ea typeface="標楷體" pitchFamily="65" charset="-120"/>
                  <a:cs typeface="Calibri" pitchFamily="34" charset="0"/>
                </a:rPr>
                <a:t>Ex: </a:t>
              </a:r>
              <a:r>
                <a:rPr lang="zh-TW" altLang="en-US" sz="1600" b="1">
                  <a:solidFill>
                    <a:srgbClr val="800000"/>
                  </a:solidFill>
                  <a:latin typeface="Calibri" pitchFamily="34" charset="0"/>
                  <a:ea typeface="標楷體" pitchFamily="65" charset="-120"/>
                  <a:cs typeface="Calibri" pitchFamily="34" charset="0"/>
                </a:rPr>
                <a:t>標示 </a:t>
              </a:r>
              <a:r>
                <a:rPr lang="en-US" altLang="zh-TW" sz="1600" b="1">
                  <a:solidFill>
                    <a:srgbClr val="800000"/>
                  </a:solidFill>
                  <a:latin typeface="Calibri" pitchFamily="34" charset="0"/>
                  <a:ea typeface="標楷體" pitchFamily="65" charset="-120"/>
                  <a:cs typeface="Calibri" pitchFamily="34" charset="0"/>
                </a:rPr>
                <a:t>100 g</a:t>
              </a:r>
            </a:p>
            <a:p>
              <a:pPr eaLnBrk="1" hangingPunct="1">
                <a:spcBef>
                  <a:spcPct val="0"/>
                </a:spcBef>
                <a:buClrTx/>
                <a:buSzTx/>
                <a:buFontTx/>
                <a:buNone/>
              </a:pPr>
              <a:r>
                <a:rPr lang="zh-TW" altLang="en-US" sz="1600" b="1">
                  <a:solidFill>
                    <a:srgbClr val="800000"/>
                  </a:solidFill>
                  <a:latin typeface="Calibri" pitchFamily="34" charset="0"/>
                  <a:ea typeface="標楷體" pitchFamily="65" charset="-120"/>
                  <a:cs typeface="Calibri" pitchFamily="34" charset="0"/>
                </a:rPr>
                <a:t>      檢驗值不低於 </a:t>
              </a:r>
              <a:r>
                <a:rPr lang="en-US" altLang="zh-TW" sz="1600" b="1">
                  <a:solidFill>
                    <a:srgbClr val="800000"/>
                  </a:solidFill>
                  <a:latin typeface="Calibri" pitchFamily="34" charset="0"/>
                  <a:ea typeface="標楷體" pitchFamily="65" charset="-120"/>
                  <a:cs typeface="Calibri" pitchFamily="34" charset="0"/>
                </a:rPr>
                <a:t>80 g </a:t>
              </a:r>
              <a:endParaRPr lang="zh-TW" altLang="en-US" sz="1600" b="1">
                <a:solidFill>
                  <a:srgbClr val="800000"/>
                </a:solidFill>
                <a:latin typeface="Calibri" pitchFamily="34" charset="0"/>
                <a:ea typeface="標楷體" pitchFamily="65" charset="-120"/>
                <a:cs typeface="Calibri" pitchFamily="34" charset="0"/>
              </a:endParaRPr>
            </a:p>
          </p:txBody>
        </p:sp>
      </p:grpSp>
      <p:pic>
        <p:nvPicPr>
          <p:cNvPr id="9"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114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3600" b="1" dirty="0" smtClean="0">
                <a:solidFill>
                  <a:srgbClr val="7030A0"/>
                </a:solidFill>
                <a:latin typeface="Calibri" panose="020F0502020204030204" pitchFamily="34" charset="0"/>
                <a:ea typeface="標楷體" panose="03000509000000000000" pitchFamily="65" charset="-120"/>
              </a:rPr>
              <a:t>字體大小</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3" name="內容版面配置區 2"/>
          <p:cNvSpPr>
            <a:spLocks noGrp="1"/>
          </p:cNvSpPr>
          <p:nvPr>
            <p:ph sz="quarter" idx="1"/>
          </p:nvPr>
        </p:nvSpPr>
        <p:spPr>
          <a:xfrm>
            <a:off x="457200" y="1867616"/>
            <a:ext cx="8003232" cy="4873752"/>
          </a:xfrm>
        </p:spPr>
        <p:txBody>
          <a:bodyPr>
            <a:normAutofit/>
          </a:bodyPr>
          <a:lstStyle/>
          <a:p>
            <a:r>
              <a:rPr lang="zh-TW" altLang="en-US" b="1" dirty="0" smtClean="0">
                <a:solidFill>
                  <a:srgbClr val="006600"/>
                </a:solidFill>
                <a:latin typeface="標楷體" panose="03000509000000000000" pitchFamily="65" charset="-120"/>
                <a:ea typeface="標楷體" panose="03000509000000000000" pitchFamily="65" charset="-120"/>
              </a:rPr>
              <a:t>食品安全衛生管理法施行細則</a:t>
            </a:r>
            <a:r>
              <a:rPr lang="zh-TW" altLang="en-US" b="1" dirty="0" smtClean="0">
                <a:solidFill>
                  <a:srgbClr val="006600"/>
                </a:solidFill>
                <a:latin typeface="Calibri" panose="020F0502020204030204" pitchFamily="34" charset="0"/>
                <a:ea typeface="標楷體" panose="03000509000000000000" pitchFamily="65" charset="-120"/>
              </a:rPr>
              <a:t>第</a:t>
            </a:r>
            <a:r>
              <a:rPr lang="en-US" altLang="zh-TW" b="1" dirty="0" smtClean="0">
                <a:solidFill>
                  <a:srgbClr val="006600"/>
                </a:solidFill>
                <a:latin typeface="Calibri" panose="020F0502020204030204" pitchFamily="34" charset="0"/>
                <a:ea typeface="標楷體" panose="03000509000000000000" pitchFamily="65" charset="-120"/>
              </a:rPr>
              <a:t>18</a:t>
            </a:r>
            <a:r>
              <a:rPr lang="zh-TW" altLang="en-US" b="1" dirty="0" smtClean="0">
                <a:solidFill>
                  <a:srgbClr val="006600"/>
                </a:solidFill>
                <a:latin typeface="Calibri" panose="020F0502020204030204" pitchFamily="34" charset="0"/>
                <a:ea typeface="標楷體" panose="03000509000000000000" pitchFamily="65" charset="-120"/>
              </a:rPr>
              <a:t>條</a:t>
            </a:r>
            <a:endParaRPr lang="en-US" altLang="zh-TW" b="1" dirty="0" smtClean="0">
              <a:solidFill>
                <a:srgbClr val="006600"/>
              </a:solidFill>
              <a:latin typeface="Calibri" panose="020F0502020204030204" pitchFamily="34" charset="0"/>
              <a:ea typeface="標楷體" panose="03000509000000000000" pitchFamily="65" charset="-120"/>
            </a:endParaRPr>
          </a:p>
          <a:p>
            <a:endParaRPr lang="en-US" altLang="zh-TW" b="1" dirty="0">
              <a:solidFill>
                <a:srgbClr val="006600"/>
              </a:solidFill>
              <a:latin typeface="Calibri" panose="020F0502020204030204" pitchFamily="34" charset="0"/>
              <a:ea typeface="標楷體" panose="03000509000000000000" pitchFamily="65" charset="-120"/>
            </a:endParaRPr>
          </a:p>
          <a:p>
            <a:pPr marL="0" indent="0">
              <a:buNone/>
            </a:pPr>
            <a:r>
              <a:rPr lang="en-US" altLang="zh-TW" b="1" dirty="0" smtClean="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標示字體之長度及寬度各</a:t>
            </a:r>
            <a:r>
              <a:rPr lang="zh-TW" altLang="en-US" b="1" dirty="0" smtClean="0">
                <a:solidFill>
                  <a:srgbClr val="FF0000"/>
                </a:solidFill>
                <a:latin typeface="標楷體" panose="03000509000000000000" pitchFamily="65" charset="-120"/>
                <a:ea typeface="標楷體" panose="03000509000000000000" pitchFamily="65" charset="-120"/>
              </a:rPr>
              <a:t>不得小於二毫米</a:t>
            </a:r>
            <a:r>
              <a:rPr lang="zh-TW" altLang="en-US" b="1" dirty="0" smtClean="0">
                <a:latin typeface="標楷體" panose="03000509000000000000" pitchFamily="65" charset="-120"/>
                <a:ea typeface="標楷體" panose="03000509000000000000" pitchFamily="65" charset="-120"/>
              </a:rPr>
              <a:t>。但</a:t>
            </a:r>
            <a:r>
              <a:rPr lang="zh-TW" altLang="en-US" b="1" dirty="0" smtClean="0">
                <a:solidFill>
                  <a:srgbClr val="0000FF"/>
                </a:solidFill>
                <a:latin typeface="標楷體" panose="03000509000000000000" pitchFamily="65" charset="-120"/>
                <a:ea typeface="標楷體" panose="03000509000000000000" pitchFamily="65" charset="-120"/>
              </a:rPr>
              <a:t>最大</a:t>
            </a:r>
            <a:endParaRPr lang="en-US" altLang="zh-TW" b="1" dirty="0" smtClean="0">
              <a:solidFill>
                <a:srgbClr val="0000FF"/>
              </a:solidFill>
              <a:latin typeface="標楷體" panose="03000509000000000000" pitchFamily="65" charset="-120"/>
              <a:ea typeface="標楷體" panose="03000509000000000000" pitchFamily="65" charset="-120"/>
            </a:endParaRPr>
          </a:p>
          <a:p>
            <a:pPr marL="0" indent="0">
              <a:buNone/>
            </a:pPr>
            <a:r>
              <a:rPr lang="zh-TW" altLang="en-US" b="1" dirty="0">
                <a:solidFill>
                  <a:srgbClr val="0000FF"/>
                </a:solidFill>
                <a:latin typeface="標楷體" panose="03000509000000000000" pitchFamily="65" charset="-120"/>
                <a:ea typeface="標楷體" panose="03000509000000000000" pitchFamily="65" charset="-120"/>
              </a:rPr>
              <a:t> </a:t>
            </a:r>
            <a:r>
              <a:rPr lang="zh-TW" altLang="en-US" b="1" dirty="0" smtClean="0">
                <a:solidFill>
                  <a:srgbClr val="0000FF"/>
                </a:solidFill>
                <a:latin typeface="標楷體" panose="03000509000000000000" pitchFamily="65" charset="-120"/>
                <a:ea typeface="標楷體" panose="03000509000000000000" pitchFamily="65" charset="-120"/>
              </a:rPr>
              <a:t> 表面積</a:t>
            </a:r>
            <a:r>
              <a:rPr lang="zh-TW" altLang="en-US" b="1" dirty="0" smtClean="0">
                <a:latin typeface="標楷體" panose="03000509000000000000" pitchFamily="65" charset="-120"/>
                <a:ea typeface="標楷體" panose="03000509000000000000" pitchFamily="65" charset="-120"/>
              </a:rPr>
              <a:t>不足</a:t>
            </a:r>
            <a:r>
              <a:rPr lang="zh-TW" altLang="en-US" b="1" dirty="0" smtClean="0">
                <a:solidFill>
                  <a:srgbClr val="FF0000"/>
                </a:solidFill>
                <a:latin typeface="標楷體" panose="03000509000000000000" pitchFamily="65" charset="-120"/>
                <a:ea typeface="標楷體" panose="03000509000000000000" pitchFamily="65" charset="-120"/>
              </a:rPr>
              <a:t>八十</a:t>
            </a:r>
            <a:r>
              <a:rPr lang="zh-TW" altLang="en-US" b="1" dirty="0" smtClean="0">
                <a:latin typeface="標楷體" panose="03000509000000000000" pitchFamily="65" charset="-120"/>
                <a:ea typeface="標楷體" panose="03000509000000000000" pitchFamily="65" charset="-120"/>
              </a:rPr>
              <a:t>平方公分之小包裝，除</a:t>
            </a:r>
            <a:r>
              <a:rPr lang="zh-TW" altLang="en-US" b="1" u="sng" dirty="0" smtClean="0">
                <a:latin typeface="標楷體" panose="03000509000000000000" pitchFamily="65" charset="-120"/>
                <a:ea typeface="標楷體" panose="03000509000000000000" pitchFamily="65" charset="-120"/>
              </a:rPr>
              <a:t>品名</a:t>
            </a:r>
            <a:r>
              <a:rPr lang="zh-TW" altLang="en-US" b="1" dirty="0" smtClean="0">
                <a:latin typeface="標楷體" panose="03000509000000000000" pitchFamily="65" charset="-120"/>
                <a:ea typeface="標楷體" panose="03000509000000000000" pitchFamily="65" charset="-120"/>
              </a:rPr>
              <a:t>、</a:t>
            </a:r>
            <a:r>
              <a:rPr lang="zh-TW" altLang="en-US" b="1" u="sng" dirty="0" smtClean="0">
                <a:latin typeface="標楷體" panose="03000509000000000000" pitchFamily="65" charset="-120"/>
                <a:ea typeface="標楷體" panose="03000509000000000000" pitchFamily="65" charset="-120"/>
              </a:rPr>
              <a:t>廠商名稱</a:t>
            </a:r>
            <a:endParaRPr lang="en-US" altLang="zh-TW" b="1" u="sng" dirty="0" smtClean="0">
              <a:latin typeface="標楷體" panose="03000509000000000000" pitchFamily="65" charset="-120"/>
              <a:ea typeface="標楷體" panose="03000509000000000000" pitchFamily="65" charset="-120"/>
            </a:endParaRPr>
          </a:p>
          <a:p>
            <a:pPr marL="0"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及</a:t>
            </a:r>
            <a:r>
              <a:rPr lang="zh-TW" altLang="en-US" b="1" u="sng" dirty="0" smtClean="0">
                <a:latin typeface="標楷體" panose="03000509000000000000" pitchFamily="65" charset="-120"/>
                <a:ea typeface="標楷體" panose="03000509000000000000" pitchFamily="65" charset="-120"/>
              </a:rPr>
              <a:t>有效日期</a:t>
            </a:r>
            <a:r>
              <a:rPr lang="zh-TW" altLang="en-US" b="1" dirty="0" smtClean="0">
                <a:latin typeface="標楷體" panose="03000509000000000000" pitchFamily="65" charset="-120"/>
                <a:ea typeface="標楷體" panose="03000509000000000000" pitchFamily="65" charset="-120"/>
              </a:rPr>
              <a:t>外，</a:t>
            </a:r>
            <a:r>
              <a:rPr lang="zh-TW" altLang="en-US" b="1" dirty="0" smtClean="0">
                <a:solidFill>
                  <a:srgbClr val="FF00FF"/>
                </a:solidFill>
                <a:latin typeface="標楷體" panose="03000509000000000000" pitchFamily="65" charset="-120"/>
                <a:ea typeface="標楷體" panose="03000509000000000000" pitchFamily="65" charset="-120"/>
              </a:rPr>
              <a:t>其他項目</a:t>
            </a:r>
            <a:r>
              <a:rPr lang="zh-TW" altLang="en-US" b="1" dirty="0" smtClean="0">
                <a:latin typeface="標楷體" panose="03000509000000000000" pitchFamily="65" charset="-120"/>
                <a:ea typeface="標楷體" panose="03000509000000000000" pitchFamily="65" charset="-120"/>
              </a:rPr>
              <a:t>標示字體之長度及寬度各得小</a:t>
            </a:r>
            <a:endParaRPr lang="en-US" altLang="zh-TW" b="1" dirty="0" smtClean="0">
              <a:latin typeface="標楷體" panose="03000509000000000000" pitchFamily="65" charset="-120"/>
              <a:ea typeface="標楷體" panose="03000509000000000000" pitchFamily="65" charset="-120"/>
            </a:endParaRPr>
          </a:p>
          <a:p>
            <a:pPr marL="0"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於二毫米。</a:t>
            </a:r>
            <a:endParaRPr lang="en-US" altLang="zh-TW" b="1" dirty="0" smtClean="0">
              <a:latin typeface="標楷體" panose="03000509000000000000" pitchFamily="65" charset="-120"/>
              <a:ea typeface="標楷體" panose="03000509000000000000" pitchFamily="65" charset="-120"/>
            </a:endParaRPr>
          </a:p>
          <a:p>
            <a:pPr marL="0" indent="0">
              <a:buNone/>
            </a:pPr>
            <a:endParaRPr lang="en-US" altLang="zh-TW" b="1" dirty="0">
              <a:latin typeface="標楷體" panose="03000509000000000000" pitchFamily="65" charset="-120"/>
              <a:ea typeface="標楷體" panose="03000509000000000000" pitchFamily="65" charset="-120"/>
            </a:endParaRPr>
          </a:p>
          <a:p>
            <a:pPr marL="0" indent="0">
              <a:buNone/>
            </a:pPr>
            <a:endParaRPr lang="zh-TW" altLang="en-US"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5"/>
          </p:nvPr>
        </p:nvSpPr>
        <p:spPr/>
        <p:txBody>
          <a:bodyPr/>
          <a:lstStyle/>
          <a:p>
            <a:fld id="{5844BAF3-9A77-4149-9D35-6B2F21713807}" type="slidenum">
              <a:rPr lang="zh-TW" altLang="en-US" smtClean="0"/>
              <a:t>42</a:t>
            </a:fld>
            <a:endParaRPr lang="zh-TW" altLang="en-US" dirty="0"/>
          </a:p>
        </p:txBody>
      </p:sp>
      <p:sp>
        <p:nvSpPr>
          <p:cNvPr id="6" name="文字方塊 5"/>
          <p:cNvSpPr txBox="1"/>
          <p:nvPr/>
        </p:nvSpPr>
        <p:spPr>
          <a:xfrm>
            <a:off x="3563888" y="4839543"/>
            <a:ext cx="1723549" cy="461665"/>
          </a:xfrm>
          <a:prstGeom prst="rect">
            <a:avLst/>
          </a:prstGeom>
          <a:solidFill>
            <a:srgbClr val="FFFF00"/>
          </a:solidFill>
          <a:ln>
            <a:solidFill>
              <a:schemeClr val="tx1"/>
            </a:solidFill>
          </a:ln>
        </p:spPr>
        <p:txBody>
          <a:bodyPr wrap="none" rtlCol="0">
            <a:spAutoFit/>
          </a:bodyPr>
          <a:lstStyle/>
          <a:p>
            <a:r>
              <a:rPr lang="zh-TW" altLang="en-US" sz="2400" b="1" dirty="0" smtClean="0">
                <a:solidFill>
                  <a:srgbClr val="FF00FF"/>
                </a:solidFill>
                <a:latin typeface="標楷體" panose="03000509000000000000" pitchFamily="65" charset="-120"/>
                <a:ea typeface="標楷體" panose="03000509000000000000" pitchFamily="65" charset="-120"/>
              </a:rPr>
              <a:t>含營養標示</a:t>
            </a:r>
            <a:endParaRPr lang="zh-TW" altLang="en-US" sz="2400" b="1" dirty="0">
              <a:solidFill>
                <a:srgbClr val="FF00FF"/>
              </a:solidFill>
              <a:latin typeface="標楷體" panose="03000509000000000000" pitchFamily="65" charset="-120"/>
              <a:ea typeface="標楷體" panose="03000509000000000000" pitchFamily="65" charset="-120"/>
            </a:endParaRPr>
          </a:p>
        </p:txBody>
      </p:sp>
      <p:sp>
        <p:nvSpPr>
          <p:cNvPr id="7" name="向上箭號 6"/>
          <p:cNvSpPr/>
          <p:nvPr/>
        </p:nvSpPr>
        <p:spPr>
          <a:xfrm rot="19482407">
            <a:off x="3847710" y="4107734"/>
            <a:ext cx="315885" cy="69738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512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9632" y="2332856"/>
            <a:ext cx="7974013" cy="1528192"/>
          </a:xfrm>
        </p:spPr>
        <p:txBody>
          <a:bodyPr>
            <a:normAutofit fontScale="90000"/>
          </a:bodyPr>
          <a:lstStyle/>
          <a:p>
            <a:pPr algn="ctr"/>
            <a:r>
              <a:rPr lang="zh-TW" altLang="zh-TW" sz="4000" b="1" dirty="0" smtClean="0">
                <a:solidFill>
                  <a:srgbClr val="006600"/>
                </a:solidFill>
                <a:latin typeface="Calibri" panose="020F0502020204030204" pitchFamily="34" charset="0"/>
                <a:ea typeface="標楷體" panose="03000509000000000000" pitchFamily="65" charset="-120"/>
              </a:rPr>
              <a:t/>
            </a:r>
            <a:br>
              <a:rPr lang="zh-TW" altLang="zh-TW" sz="4000" b="1" dirty="0" smtClean="0">
                <a:solidFill>
                  <a:srgbClr val="006600"/>
                </a:solidFill>
                <a:latin typeface="Calibri" panose="020F0502020204030204" pitchFamily="34" charset="0"/>
                <a:ea typeface="標楷體" panose="03000509000000000000" pitchFamily="65" charset="-120"/>
              </a:rPr>
            </a:br>
            <a:r>
              <a:rPr lang="zh-TW" altLang="zh-TW" sz="4000" b="1" dirty="0">
                <a:solidFill>
                  <a:srgbClr val="006600"/>
                </a:solidFill>
                <a:latin typeface="Calibri" panose="020F0502020204030204" pitchFamily="34" charset="0"/>
                <a:ea typeface="標楷體" panose="03000509000000000000" pitchFamily="65" charset="-120"/>
              </a:rPr>
              <a:t>「包裝食品營養標示應遵行事項</a:t>
            </a:r>
            <a:r>
              <a:rPr lang="zh-TW" altLang="zh-TW" sz="4000" b="1" dirty="0" smtClean="0">
                <a:solidFill>
                  <a:srgbClr val="006600"/>
                </a:solidFill>
                <a:latin typeface="Calibri" panose="020F0502020204030204" pitchFamily="34" charset="0"/>
                <a:ea typeface="標楷體" panose="03000509000000000000" pitchFamily="65" charset="-120"/>
              </a:rPr>
              <a:t>」</a:t>
            </a:r>
            <a:r>
              <a:rPr lang="en-US" altLang="zh-TW" sz="4000" b="1" dirty="0" smtClean="0">
                <a:solidFill>
                  <a:srgbClr val="006600"/>
                </a:solidFill>
                <a:latin typeface="Calibri" panose="020F0502020204030204" pitchFamily="34" charset="0"/>
                <a:ea typeface="標楷體" panose="03000509000000000000" pitchFamily="65" charset="-120"/>
              </a:rPr>
              <a:t/>
            </a:r>
            <a:br>
              <a:rPr lang="en-US" altLang="zh-TW" sz="4000" b="1" dirty="0" smtClean="0">
                <a:solidFill>
                  <a:srgbClr val="006600"/>
                </a:solidFill>
                <a:latin typeface="Calibri" panose="020F0502020204030204" pitchFamily="34" charset="0"/>
                <a:ea typeface="標楷體" panose="03000509000000000000" pitchFamily="65" charset="-120"/>
              </a:rPr>
            </a:br>
            <a:r>
              <a:rPr lang="en-US" altLang="zh-TW" sz="4000" b="1" dirty="0" smtClean="0">
                <a:solidFill>
                  <a:srgbClr val="006600"/>
                </a:solidFill>
                <a:latin typeface="Calibri" panose="020F0502020204030204" pitchFamily="34" charset="0"/>
                <a:ea typeface="標楷體" panose="03000509000000000000" pitchFamily="65" charset="-120"/>
              </a:rPr>
              <a:t/>
            </a:r>
            <a:br>
              <a:rPr lang="en-US" altLang="zh-TW" sz="4000" b="1" dirty="0" smtClean="0">
                <a:solidFill>
                  <a:srgbClr val="006600"/>
                </a:solidFill>
                <a:latin typeface="Calibri" panose="020F0502020204030204" pitchFamily="34" charset="0"/>
                <a:ea typeface="標楷體" panose="03000509000000000000" pitchFamily="65" charset="-120"/>
              </a:rPr>
            </a:br>
            <a:r>
              <a:rPr lang="zh-TW" altLang="en-US" sz="4000" b="1" dirty="0" smtClean="0">
                <a:solidFill>
                  <a:srgbClr val="006600"/>
                </a:solidFill>
                <a:latin typeface="Calibri" panose="020F0502020204030204" pitchFamily="34" charset="0"/>
                <a:ea typeface="標楷體" panose="03000509000000000000" pitchFamily="65" charset="-120"/>
              </a:rPr>
              <a:t>再次小小提醒</a:t>
            </a:r>
            <a:endParaRPr lang="zh-TW" altLang="en-US" sz="4000" b="1" dirty="0" smtClean="0">
              <a:solidFill>
                <a:srgbClr val="006600"/>
              </a:solidFill>
              <a:latin typeface="Calibri" panose="020F0502020204030204" pitchFamily="34"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01454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6"/>
          <p:cNvSpPr txBox="1">
            <a:spLocks noChangeArrowheads="1"/>
          </p:cNvSpPr>
          <p:nvPr/>
        </p:nvSpPr>
        <p:spPr bwMode="auto">
          <a:xfrm>
            <a:off x="4970463" y="746125"/>
            <a:ext cx="26971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eaLnBrk="1" hangingPunct="1">
              <a:spcBef>
                <a:spcPct val="0"/>
              </a:spcBef>
              <a:buClrTx/>
              <a:buSzTx/>
              <a:buFontTx/>
              <a:buNone/>
            </a:pPr>
            <a:r>
              <a:rPr lang="zh-TW" altLang="en-US" sz="2800" b="1">
                <a:solidFill>
                  <a:schemeClr val="tx2"/>
                </a:solidFill>
                <a:latin typeface="微軟正黑體" pitchFamily="34" charset="-120"/>
                <a:ea typeface="微軟正黑體" pitchFamily="34" charset="-120"/>
              </a:rPr>
              <a:t>以高鈣餅乾為例</a:t>
            </a:r>
          </a:p>
        </p:txBody>
      </p:sp>
      <p:graphicFrame>
        <p:nvGraphicFramePr>
          <p:cNvPr id="349229" name="Group 45"/>
          <p:cNvGraphicFramePr>
            <a:graphicFrameLocks noGrp="1"/>
          </p:cNvGraphicFramePr>
          <p:nvPr/>
        </p:nvGraphicFramePr>
        <p:xfrm>
          <a:off x="3132138" y="1314450"/>
          <a:ext cx="5616575" cy="4878423"/>
        </p:xfrm>
        <a:graphic>
          <a:graphicData uri="http://schemas.openxmlformats.org/drawingml/2006/table">
            <a:tbl>
              <a:tblPr/>
              <a:tblGrid>
                <a:gridCol w="2232049"/>
                <a:gridCol w="1584246"/>
                <a:gridCol w="1800280"/>
              </a:tblGrid>
              <a:tr h="376022">
                <a:tc gridSpan="3">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營 養 標 示</a:t>
                      </a:r>
                    </a:p>
                  </a:txBody>
                  <a:tcPr marL="91444" marR="91444" marT="45693" marB="4569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94884">
                <a:tc gridSpan="3">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每一份量    </a:t>
                      </a:r>
                      <a:r>
                        <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50</a:t>
                      </a: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公克</a:t>
                      </a:r>
                      <a:endPar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本包裝含      </a:t>
                      </a:r>
                      <a:r>
                        <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2</a:t>
                      </a: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份</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91444" marR="91444" marT="45693" marB="4569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79149">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91444" marR="91444" marT="45693" marB="45693"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每份</a:t>
                      </a:r>
                    </a:p>
                  </a:txBody>
                  <a:tcPr marL="91444" marR="91444" marT="45693" marB="4569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每</a:t>
                      </a:r>
                      <a:r>
                        <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100</a:t>
                      </a: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公克</a:t>
                      </a:r>
                    </a:p>
                  </a:txBody>
                  <a:tcPr marL="91444" marR="91444" marT="45693" marB="4569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8333">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熱量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蛋白質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脂肪</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飽和脂肪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    反式脂肪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碳水化合物</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    </a:t>
                      </a: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糖</a:t>
                      </a:r>
                      <a:endParaRPr kumimoji="1"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鈉</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鈣</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a:t>
                      </a:r>
                      <a:r>
                        <a:rPr kumimoji="1" lang="zh-TW" altLang="en-US"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其他營養素含量</a:t>
                      </a:r>
                      <a:r>
                        <a:rPr kumimoji="1" lang="en-US" altLang="zh-TW" sz="1800" b="1" i="0" u="none" strike="noStrike"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rPr>
                        <a:t>)</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91444" marR="91444" marT="45693" marB="45693"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32</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大卡</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1.0</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1.2</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0.8</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0.2</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4.3</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1.8</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endPar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18</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 </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120</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p>
                  </a:txBody>
                  <a:tcPr marL="91444" marR="91444" marT="45693" marB="4569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64</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大卡</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2.0</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2.4</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1.6</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0.4</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8.6</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3.6</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公克</a:t>
                      </a:r>
                      <a:endPar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endParaRP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36</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p>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240</a:t>
                      </a:r>
                      <a:r>
                        <a:rPr kumimoji="1" lang="zh-TW" altLang="en-US" sz="1800" b="1" i="0" u="none" strike="noStrike" kern="1200" cap="none" normalizeH="0" baseline="0" dirty="0" smtClean="0">
                          <a:ln>
                            <a:noFill/>
                          </a:ln>
                          <a:solidFill>
                            <a:srgbClr val="1209C3"/>
                          </a:solidFill>
                          <a:effectLst/>
                          <a:latin typeface="微軟正黑體" panose="020B0604030504040204" pitchFamily="34" charset="-120"/>
                          <a:ea typeface="微軟正黑體" panose="020B0604030504040204" pitchFamily="34" charset="-120"/>
                          <a:cs typeface="+mn-cs"/>
                        </a:rPr>
                        <a:t>毫克</a:t>
                      </a:r>
                    </a:p>
                  </a:txBody>
                  <a:tcPr marL="91444" marR="91444" marT="45693" marB="45693"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9226" name="Text Box 42"/>
          <p:cNvSpPr txBox="1">
            <a:spLocks noChangeArrowheads="1"/>
          </p:cNvSpPr>
          <p:nvPr/>
        </p:nvSpPr>
        <p:spPr bwMode="auto">
          <a:xfrm>
            <a:off x="611188" y="5881688"/>
            <a:ext cx="2454275" cy="400050"/>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000" b="1">
                <a:solidFill>
                  <a:srgbClr val="FFFF00"/>
                </a:solidFill>
                <a:latin typeface="微軟正黑體" pitchFamily="34" charset="-120"/>
                <a:ea typeface="微軟正黑體" pitchFamily="34" charset="-120"/>
              </a:rPr>
              <a:t>3.</a:t>
            </a:r>
            <a:r>
              <a:rPr lang="zh-TW" altLang="en-US" sz="2000" b="1">
                <a:solidFill>
                  <a:srgbClr val="FFFF00"/>
                </a:solidFill>
                <a:latin typeface="微軟正黑體" pitchFamily="34" charset="-120"/>
                <a:ea typeface="微軟正黑體" pitchFamily="34" charset="-120"/>
              </a:rPr>
              <a:t>其他自願之營養素</a:t>
            </a:r>
          </a:p>
        </p:txBody>
      </p:sp>
      <p:sp>
        <p:nvSpPr>
          <p:cNvPr id="349227" name="Text Box 43"/>
          <p:cNvSpPr txBox="1">
            <a:spLocks noChangeArrowheads="1"/>
          </p:cNvSpPr>
          <p:nvPr/>
        </p:nvSpPr>
        <p:spPr bwMode="auto">
          <a:xfrm>
            <a:off x="739775" y="3803650"/>
            <a:ext cx="2247900" cy="400050"/>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000" b="1">
                <a:solidFill>
                  <a:srgbClr val="FFFF00"/>
                </a:solidFill>
                <a:latin typeface="微軟正黑體" pitchFamily="34" charset="-120"/>
                <a:ea typeface="微軟正黑體" pitchFamily="34" charset="-120"/>
              </a:rPr>
              <a:t>1.</a:t>
            </a:r>
            <a:r>
              <a:rPr lang="zh-TW" altLang="en-US" sz="2000" b="1">
                <a:solidFill>
                  <a:srgbClr val="FFFF00"/>
                </a:solidFill>
                <a:latin typeface="微軟正黑體" pitchFamily="34" charset="-120"/>
                <a:ea typeface="微軟正黑體" pitchFamily="34" charset="-120"/>
              </a:rPr>
              <a:t>八大營養標示</a:t>
            </a:r>
          </a:p>
        </p:txBody>
      </p:sp>
      <p:sp>
        <p:nvSpPr>
          <p:cNvPr id="349228" name="Text Box 44"/>
          <p:cNvSpPr txBox="1">
            <a:spLocks noChangeArrowheads="1"/>
          </p:cNvSpPr>
          <p:nvPr/>
        </p:nvSpPr>
        <p:spPr bwMode="auto">
          <a:xfrm>
            <a:off x="541338" y="5097463"/>
            <a:ext cx="2517775" cy="708025"/>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r" eaLnBrk="1" hangingPunct="1">
              <a:spcBef>
                <a:spcPct val="0"/>
              </a:spcBef>
              <a:buClrTx/>
              <a:buSzTx/>
              <a:buFontTx/>
              <a:buNone/>
            </a:pPr>
            <a:r>
              <a:rPr lang="en-US" altLang="zh-TW" sz="2000" b="1">
                <a:solidFill>
                  <a:srgbClr val="FFFF00"/>
                </a:solidFill>
                <a:latin typeface="微軟正黑體" pitchFamily="34" charset="-120"/>
                <a:ea typeface="微軟正黑體" pitchFamily="34" charset="-120"/>
              </a:rPr>
              <a:t>2.</a:t>
            </a:r>
            <a:r>
              <a:rPr lang="zh-TW" altLang="en-US" sz="2000" b="1">
                <a:solidFill>
                  <a:srgbClr val="FFFF00"/>
                </a:solidFill>
                <a:latin typeface="微軟正黑體" pitchFamily="34" charset="-120"/>
                <a:ea typeface="微軟正黑體" pitchFamily="34" charset="-120"/>
              </a:rPr>
              <a:t>宣稱之營養素含量 </a:t>
            </a:r>
            <a:endParaRPr lang="en-US" altLang="zh-TW" sz="2000" b="1">
              <a:solidFill>
                <a:srgbClr val="FFFF00"/>
              </a:solidFill>
              <a:latin typeface="微軟正黑體" pitchFamily="34" charset="-120"/>
              <a:ea typeface="微軟正黑體" pitchFamily="34" charset="-120"/>
            </a:endParaRPr>
          </a:p>
          <a:p>
            <a:pPr algn="r" eaLnBrk="1" hangingPunct="1">
              <a:spcBef>
                <a:spcPct val="0"/>
              </a:spcBef>
              <a:buClrTx/>
              <a:buSzTx/>
              <a:buFontTx/>
              <a:buNone/>
            </a:pPr>
            <a:r>
              <a:rPr lang="en-US" altLang="zh-TW" sz="2000" b="1">
                <a:solidFill>
                  <a:srgbClr val="FFFF00"/>
                </a:solidFill>
                <a:latin typeface="微軟正黑體" pitchFamily="34" charset="-120"/>
                <a:ea typeface="微軟正黑體" pitchFamily="34" charset="-120"/>
              </a:rPr>
              <a:t>(</a:t>
            </a:r>
            <a:r>
              <a:rPr lang="zh-TW" altLang="en-US" sz="2000" b="1">
                <a:solidFill>
                  <a:srgbClr val="FFFF00"/>
                </a:solidFill>
                <a:latin typeface="微軟正黑體" pitchFamily="34" charset="-120"/>
                <a:ea typeface="微軟正黑體" pitchFamily="34" charset="-120"/>
              </a:rPr>
              <a:t>高鈣</a:t>
            </a:r>
            <a:r>
              <a:rPr lang="en-US" altLang="zh-TW" sz="2000" b="1">
                <a:solidFill>
                  <a:srgbClr val="FFFF00"/>
                </a:solidFill>
                <a:latin typeface="微軟正黑體" pitchFamily="34" charset="-120"/>
                <a:ea typeface="微軟正黑體" pitchFamily="34" charset="-120"/>
              </a:rPr>
              <a:t>)</a:t>
            </a:r>
            <a:endParaRPr lang="zh-TW" altLang="en-US" sz="2000" b="1">
              <a:solidFill>
                <a:srgbClr val="FFFF00"/>
              </a:solidFill>
              <a:latin typeface="微軟正黑體" pitchFamily="34" charset="-120"/>
              <a:ea typeface="微軟正黑體" pitchFamily="34" charset="-120"/>
            </a:endParaRPr>
          </a:p>
        </p:txBody>
      </p:sp>
      <p:grpSp>
        <p:nvGrpSpPr>
          <p:cNvPr id="7" name="群組 6"/>
          <p:cNvGrpSpPr>
            <a:grpSpLocks/>
          </p:cNvGrpSpPr>
          <p:nvPr/>
        </p:nvGrpSpPr>
        <p:grpSpPr bwMode="auto">
          <a:xfrm>
            <a:off x="5076825" y="1884363"/>
            <a:ext cx="1643063" cy="400050"/>
            <a:chOff x="5076825" y="2145468"/>
            <a:chExt cx="1642388" cy="400110"/>
          </a:xfrm>
        </p:grpSpPr>
        <p:sp>
          <p:nvSpPr>
            <p:cNvPr id="47143" name="Text Box 46"/>
            <p:cNvSpPr txBox="1">
              <a:spLocks noChangeArrowheads="1"/>
            </p:cNvSpPr>
            <p:nvPr/>
          </p:nvSpPr>
          <p:spPr bwMode="auto">
            <a:xfrm>
              <a:off x="5508625" y="2145468"/>
              <a:ext cx="1210588" cy="400110"/>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000" b="1">
                  <a:solidFill>
                    <a:srgbClr val="FFFF00"/>
                  </a:solidFill>
                  <a:latin typeface="微軟正黑體" pitchFamily="34" charset="-120"/>
                  <a:ea typeface="微軟正黑體" pitchFamily="34" charset="-120"/>
                </a:rPr>
                <a:t>須為整數</a:t>
              </a:r>
            </a:p>
          </p:txBody>
        </p:sp>
        <p:sp>
          <p:nvSpPr>
            <p:cNvPr id="47144" name="Line 47"/>
            <p:cNvSpPr>
              <a:spLocks noChangeShapeType="1"/>
            </p:cNvSpPr>
            <p:nvPr/>
          </p:nvSpPr>
          <p:spPr bwMode="auto">
            <a:xfrm flipH="1">
              <a:off x="5076825" y="2361368"/>
              <a:ext cx="431800" cy="69850"/>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6" name="群組 5"/>
          <p:cNvGrpSpPr>
            <a:grpSpLocks/>
          </p:cNvGrpSpPr>
          <p:nvPr/>
        </p:nvGrpSpPr>
        <p:grpSpPr bwMode="auto">
          <a:xfrm>
            <a:off x="6616700" y="1282700"/>
            <a:ext cx="1244600" cy="400050"/>
            <a:chOff x="6616621" y="1543434"/>
            <a:chExt cx="1245393" cy="400110"/>
          </a:xfrm>
        </p:grpSpPr>
        <p:sp>
          <p:nvSpPr>
            <p:cNvPr id="47141" name="Text Box 48"/>
            <p:cNvSpPr txBox="1">
              <a:spLocks noChangeArrowheads="1"/>
            </p:cNvSpPr>
            <p:nvPr/>
          </p:nvSpPr>
          <p:spPr bwMode="auto">
            <a:xfrm>
              <a:off x="7164387" y="1543434"/>
              <a:ext cx="697627" cy="400110"/>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000" b="1">
                  <a:solidFill>
                    <a:srgbClr val="FFFF00"/>
                  </a:solidFill>
                  <a:latin typeface="微軟正黑體" pitchFamily="34" charset="-120"/>
                  <a:ea typeface="微軟正黑體" pitchFamily="34" charset="-120"/>
                </a:rPr>
                <a:t>標題</a:t>
              </a:r>
            </a:p>
          </p:txBody>
        </p:sp>
        <p:sp>
          <p:nvSpPr>
            <p:cNvPr id="47142" name="Line 49"/>
            <p:cNvSpPr>
              <a:spLocks noChangeShapeType="1"/>
            </p:cNvSpPr>
            <p:nvPr/>
          </p:nvSpPr>
          <p:spPr bwMode="auto">
            <a:xfrm flipH="1">
              <a:off x="6616621" y="1693175"/>
              <a:ext cx="431800" cy="69850"/>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8" name="群組 7"/>
          <p:cNvGrpSpPr>
            <a:grpSpLocks/>
          </p:cNvGrpSpPr>
          <p:nvPr/>
        </p:nvGrpSpPr>
        <p:grpSpPr bwMode="auto">
          <a:xfrm>
            <a:off x="4500563" y="2936875"/>
            <a:ext cx="1535112" cy="2176463"/>
            <a:chOff x="4499992" y="3197616"/>
            <a:chExt cx="1535240" cy="2175600"/>
          </a:xfrm>
        </p:grpSpPr>
        <p:sp>
          <p:nvSpPr>
            <p:cNvPr id="47139" name="AutoShape 50"/>
            <p:cNvSpPr>
              <a:spLocks/>
            </p:cNvSpPr>
            <p:nvPr/>
          </p:nvSpPr>
          <p:spPr bwMode="auto">
            <a:xfrm>
              <a:off x="4499992" y="3197616"/>
              <a:ext cx="360932" cy="2175600"/>
            </a:xfrm>
            <a:prstGeom prst="rightBrace">
              <a:avLst>
                <a:gd name="adj1" fmla="val 34352"/>
                <a:gd name="adj2" fmla="val 50000"/>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000" b="1">
                <a:latin typeface="微軟正黑體" pitchFamily="34" charset="-120"/>
                <a:ea typeface="微軟正黑體" pitchFamily="34" charset="-120"/>
              </a:endParaRPr>
            </a:p>
          </p:txBody>
        </p:sp>
        <p:sp>
          <p:nvSpPr>
            <p:cNvPr id="47140" name="Text Box 51"/>
            <p:cNvSpPr txBox="1">
              <a:spLocks noChangeArrowheads="1"/>
            </p:cNvSpPr>
            <p:nvPr/>
          </p:nvSpPr>
          <p:spPr bwMode="auto">
            <a:xfrm>
              <a:off x="4900758" y="3717032"/>
              <a:ext cx="1134474" cy="1323439"/>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000" b="1">
                  <a:solidFill>
                    <a:srgbClr val="FFFF00"/>
                  </a:solidFill>
                  <a:latin typeface="微軟正黑體" pitchFamily="34" charset="-120"/>
                  <a:ea typeface="微軟正黑體" pitchFamily="34" charset="-120"/>
                </a:rPr>
                <a:t>數據以整數或小數點後一位</a:t>
              </a:r>
            </a:p>
          </p:txBody>
        </p:sp>
      </p:grpSp>
      <p:grpSp>
        <p:nvGrpSpPr>
          <p:cNvPr id="10" name="群組 9"/>
          <p:cNvGrpSpPr>
            <a:grpSpLocks/>
          </p:cNvGrpSpPr>
          <p:nvPr/>
        </p:nvGrpSpPr>
        <p:grpSpPr bwMode="auto">
          <a:xfrm>
            <a:off x="4814888" y="5773738"/>
            <a:ext cx="3462337" cy="766762"/>
            <a:chOff x="4814502" y="6034390"/>
            <a:chExt cx="3462301" cy="766792"/>
          </a:xfrm>
        </p:grpSpPr>
        <p:sp>
          <p:nvSpPr>
            <p:cNvPr id="47137" name="Text Box 52"/>
            <p:cNvSpPr txBox="1">
              <a:spLocks noChangeArrowheads="1"/>
            </p:cNvSpPr>
            <p:nvPr/>
          </p:nvSpPr>
          <p:spPr bwMode="auto">
            <a:xfrm>
              <a:off x="5436096" y="6093296"/>
              <a:ext cx="2840707" cy="707886"/>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000" b="1">
                  <a:solidFill>
                    <a:srgbClr val="FFFF00"/>
                  </a:solidFill>
                  <a:latin typeface="微軟正黑體" pitchFamily="34" charset="-120"/>
                  <a:ea typeface="微軟正黑體" pitchFamily="34" charset="-120"/>
                </a:rPr>
                <a:t>數據以有效數字不超過</a:t>
              </a:r>
              <a:r>
                <a:rPr lang="en-US" altLang="zh-TW" sz="2000" b="1">
                  <a:solidFill>
                    <a:srgbClr val="FFFF00"/>
                  </a:solidFill>
                  <a:latin typeface="微軟正黑體" pitchFamily="34" charset="-120"/>
                  <a:ea typeface="微軟正黑體" pitchFamily="34" charset="-120"/>
                </a:rPr>
                <a:t>3</a:t>
              </a:r>
              <a:r>
                <a:rPr lang="zh-TW" altLang="en-US" sz="2000" b="1">
                  <a:solidFill>
                    <a:srgbClr val="FFFF00"/>
                  </a:solidFill>
                  <a:latin typeface="微軟正黑體" pitchFamily="34" charset="-120"/>
                  <a:ea typeface="微軟正黑體" pitchFamily="34" charset="-120"/>
                </a:rPr>
                <a:t>位為原則</a:t>
              </a:r>
            </a:p>
          </p:txBody>
        </p:sp>
        <p:sp>
          <p:nvSpPr>
            <p:cNvPr id="47138" name="Line 53"/>
            <p:cNvSpPr>
              <a:spLocks noChangeShapeType="1"/>
            </p:cNvSpPr>
            <p:nvPr/>
          </p:nvSpPr>
          <p:spPr bwMode="auto">
            <a:xfrm>
              <a:off x="4814502" y="6034390"/>
              <a:ext cx="576264" cy="179049"/>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47130" name="Rectangle 54"/>
          <p:cNvSpPr>
            <a:spLocks noChangeArrowheads="1"/>
          </p:cNvSpPr>
          <p:nvPr/>
        </p:nvSpPr>
        <p:spPr bwMode="auto">
          <a:xfrm>
            <a:off x="8593138" y="6319838"/>
            <a:ext cx="5873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3F6657F-9E56-4B76-AA76-DAAA1CAF5AA0}" type="slidenum">
              <a:rPr kumimoji="0" lang="en-US" altLang="zh-TW" sz="1200" b="1">
                <a:latin typeface="微軟正黑體" pitchFamily="34" charset="-120"/>
                <a:ea typeface="微軟正黑體" pitchFamily="34" charset="-120"/>
              </a:rPr>
              <a:pPr eaLnBrk="1" hangingPunct="1">
                <a:spcBef>
                  <a:spcPct val="0"/>
                </a:spcBef>
                <a:buClrTx/>
                <a:buSzTx/>
                <a:buFontTx/>
                <a:buNone/>
              </a:pPr>
              <a:t>44</a:t>
            </a:fld>
            <a:endParaRPr kumimoji="0" lang="en-US" altLang="zh-TW" sz="1200" b="1">
              <a:latin typeface="微軟正黑體" pitchFamily="34" charset="-120"/>
              <a:ea typeface="微軟正黑體" pitchFamily="34" charset="-120"/>
            </a:endParaRPr>
          </a:p>
        </p:txBody>
      </p:sp>
      <p:grpSp>
        <p:nvGrpSpPr>
          <p:cNvPr id="9" name="群組 8"/>
          <p:cNvGrpSpPr>
            <a:grpSpLocks/>
          </p:cNvGrpSpPr>
          <p:nvPr/>
        </p:nvGrpSpPr>
        <p:grpSpPr bwMode="auto">
          <a:xfrm>
            <a:off x="4383088" y="5113338"/>
            <a:ext cx="1641475" cy="400050"/>
            <a:chOff x="4382702" y="5373216"/>
            <a:chExt cx="1642388" cy="400110"/>
          </a:xfrm>
        </p:grpSpPr>
        <p:sp>
          <p:nvSpPr>
            <p:cNvPr id="47135" name="Text Box 46"/>
            <p:cNvSpPr txBox="1">
              <a:spLocks noChangeArrowheads="1"/>
            </p:cNvSpPr>
            <p:nvPr/>
          </p:nvSpPr>
          <p:spPr bwMode="auto">
            <a:xfrm>
              <a:off x="4814502" y="5373216"/>
              <a:ext cx="1210588" cy="400110"/>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000" b="1">
                  <a:solidFill>
                    <a:srgbClr val="FFFF00"/>
                  </a:solidFill>
                  <a:latin typeface="微軟正黑體" pitchFamily="34" charset="-120"/>
                  <a:ea typeface="微軟正黑體" pitchFamily="34" charset="-120"/>
                </a:rPr>
                <a:t>須為整數</a:t>
              </a:r>
            </a:p>
          </p:txBody>
        </p:sp>
        <p:sp>
          <p:nvSpPr>
            <p:cNvPr id="47136" name="Line 47"/>
            <p:cNvSpPr>
              <a:spLocks noChangeShapeType="1"/>
            </p:cNvSpPr>
            <p:nvPr/>
          </p:nvSpPr>
          <p:spPr bwMode="auto">
            <a:xfrm flipH="1">
              <a:off x="4382702" y="5589116"/>
              <a:ext cx="431800" cy="34925"/>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47132" name="文字方塊 25"/>
          <p:cNvSpPr txBox="1">
            <a:spLocks noChangeArrowheads="1"/>
          </p:cNvSpPr>
          <p:nvPr/>
        </p:nvSpPr>
        <p:spPr bwMode="auto">
          <a:xfrm>
            <a:off x="554038" y="1639888"/>
            <a:ext cx="2505075"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a:latin typeface="微軟正黑體" pitchFamily="34" charset="-120"/>
                <a:ea typeface="微軟正黑體" pitchFamily="34" charset="-120"/>
              </a:rPr>
              <a:t>未滿一歲嬰兒食用之食品僅適用此格式</a:t>
            </a:r>
            <a:endParaRPr lang="en-US" altLang="zh-TW" sz="2400" b="1">
              <a:latin typeface="微軟正黑體" pitchFamily="34" charset="-120"/>
              <a:ea typeface="微軟正黑體" pitchFamily="34" charset="-120"/>
            </a:endParaRPr>
          </a:p>
        </p:txBody>
      </p:sp>
      <p:sp>
        <p:nvSpPr>
          <p:cNvPr id="47133" name="文字方塊 1"/>
          <p:cNvSpPr txBox="1">
            <a:spLocks noChangeArrowheads="1"/>
          </p:cNvSpPr>
          <p:nvPr/>
        </p:nvSpPr>
        <p:spPr bwMode="auto">
          <a:xfrm>
            <a:off x="684213" y="981075"/>
            <a:ext cx="1223962" cy="461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a:solidFill>
                  <a:schemeClr val="bg1"/>
                </a:solidFill>
                <a:latin typeface="Times New Roman" pitchFamily="18" charset="0"/>
                <a:ea typeface="標楷體" pitchFamily="65" charset="-120"/>
              </a:rPr>
              <a:t>格式一</a:t>
            </a:r>
          </a:p>
        </p:txBody>
      </p:sp>
      <p:sp>
        <p:nvSpPr>
          <p:cNvPr id="47134" name="矩形 1"/>
          <p:cNvSpPr>
            <a:spLocks noChangeArrowheads="1"/>
          </p:cNvSpPr>
          <p:nvPr/>
        </p:nvSpPr>
        <p:spPr bwMode="auto">
          <a:xfrm>
            <a:off x="530225" y="333375"/>
            <a:ext cx="4618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eaLnBrk="1" hangingPunct="1">
              <a:spcBef>
                <a:spcPct val="0"/>
              </a:spcBef>
              <a:buClrTx/>
              <a:buSzTx/>
              <a:buFontTx/>
              <a:buNone/>
            </a:pPr>
            <a:r>
              <a:rPr lang="zh-TW" altLang="en-US" sz="2800" b="1">
                <a:solidFill>
                  <a:srgbClr val="FF0000"/>
                </a:solidFill>
                <a:latin typeface="微軟正黑體" pitchFamily="34" charset="-120"/>
                <a:ea typeface="微軟正黑體" pitchFamily="34" charset="-120"/>
              </a:rPr>
              <a:t>一般食品 </a:t>
            </a:r>
            <a:r>
              <a:rPr lang="en-US" altLang="zh-TW" sz="2800" b="1">
                <a:solidFill>
                  <a:srgbClr val="FF0000"/>
                </a:solidFill>
                <a:latin typeface="微軟正黑體" pitchFamily="34" charset="-120"/>
                <a:ea typeface="微軟正黑體" pitchFamily="34" charset="-120"/>
              </a:rPr>
              <a:t>:</a:t>
            </a:r>
            <a:r>
              <a:rPr lang="zh-TW" altLang="en-US" sz="2800" b="1">
                <a:solidFill>
                  <a:srgbClr val="FF0000"/>
                </a:solidFill>
                <a:latin typeface="微軟正黑體" pitchFamily="34" charset="-120"/>
                <a:ea typeface="微軟正黑體" pitchFamily="34" charset="-120"/>
              </a:rPr>
              <a:t> </a:t>
            </a:r>
            <a:r>
              <a:rPr lang="en-US" altLang="zh-TW" sz="2800" b="1">
                <a:solidFill>
                  <a:srgbClr val="FF0000"/>
                </a:solidFill>
                <a:latin typeface="微軟正黑體" pitchFamily="34" charset="-120"/>
                <a:ea typeface="微軟正黑體" pitchFamily="34" charset="-120"/>
              </a:rPr>
              <a:t>2</a:t>
            </a:r>
            <a:r>
              <a:rPr lang="zh-TW" altLang="en-US" sz="2800" b="1">
                <a:solidFill>
                  <a:srgbClr val="FF0000"/>
                </a:solidFill>
                <a:latin typeface="微軟正黑體" pitchFamily="34" charset="-120"/>
                <a:ea typeface="微軟正黑體" pitchFamily="34" charset="-120"/>
              </a:rPr>
              <a:t>種格式，可擇一</a:t>
            </a:r>
            <a:endParaRPr lang="en-US" altLang="zh-TW" sz="2800" b="1">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643497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
                                        <p:tgtEl>
                                          <p:spTgt spid="7"/>
                                        </p:tgtEl>
                                      </p:cBhvr>
                                    </p:animEffect>
                                    <p:anim calcmode="lin" valueType="num">
                                      <p:cBhvr>
                                        <p:cTn id="15" dur="10" fill="hold"/>
                                        <p:tgtEl>
                                          <p:spTgt spid="7"/>
                                        </p:tgtEl>
                                        <p:attrNameLst>
                                          <p:attrName>ppt_x</p:attrName>
                                        </p:attrNameLst>
                                      </p:cBhvr>
                                      <p:tavLst>
                                        <p:tav tm="0">
                                          <p:val>
                                            <p:strVal val="#ppt_x"/>
                                          </p:val>
                                        </p:tav>
                                        <p:tav tm="100000">
                                          <p:val>
                                            <p:strVal val="#ppt_x"/>
                                          </p:val>
                                        </p:tav>
                                      </p:tavLst>
                                    </p:anim>
                                    <p:anim calcmode="lin" valueType="num">
                                      <p:cBhvr>
                                        <p:cTn id="16" dur="1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49227"/>
                                        </p:tgtEl>
                                        <p:attrNameLst>
                                          <p:attrName>style.visibility</p:attrName>
                                        </p:attrNameLst>
                                      </p:cBhvr>
                                      <p:to>
                                        <p:strVal val="visible"/>
                                      </p:to>
                                    </p:set>
                                    <p:animEffect transition="in" filter="box(in)">
                                      <p:cBhvr>
                                        <p:cTn id="21" dur="1500"/>
                                        <p:tgtEl>
                                          <p:spTgt spid="3492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49228"/>
                                        </p:tgtEl>
                                        <p:attrNameLst>
                                          <p:attrName>style.visibility</p:attrName>
                                        </p:attrNameLst>
                                      </p:cBhvr>
                                      <p:to>
                                        <p:strVal val="visible"/>
                                      </p:to>
                                    </p:set>
                                    <p:animEffect transition="in" filter="randombar(horizontal)">
                                      <p:cBhvr>
                                        <p:cTn id="26" dur="1000"/>
                                        <p:tgtEl>
                                          <p:spTgt spid="3492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49226"/>
                                        </p:tgtEl>
                                        <p:attrNameLst>
                                          <p:attrName>style.visibility</p:attrName>
                                        </p:attrNameLst>
                                      </p:cBhvr>
                                      <p:to>
                                        <p:strVal val="visible"/>
                                      </p:to>
                                    </p:set>
                                    <p:animEffect transition="in" filter="wheel(1)">
                                      <p:cBhvr>
                                        <p:cTn id="31" dur="10"/>
                                        <p:tgtEl>
                                          <p:spTgt spid="3492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749"/>
                                          </p:stCondLst>
                                        </p:cTn>
                                        <p:tgtEl>
                                          <p:spTgt spid="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
                                        <p:tgtEl>
                                          <p:spTgt spid="9"/>
                                        </p:tgtEl>
                                      </p:cBhvr>
                                    </p:animEffect>
                                    <p:anim calcmode="lin" valueType="num">
                                      <p:cBhvr>
                                        <p:cTn id="41" dur="10" fill="hold"/>
                                        <p:tgtEl>
                                          <p:spTgt spid="9"/>
                                        </p:tgtEl>
                                        <p:attrNameLst>
                                          <p:attrName>ppt_x</p:attrName>
                                        </p:attrNameLst>
                                      </p:cBhvr>
                                      <p:tavLst>
                                        <p:tav tm="0">
                                          <p:val>
                                            <p:strVal val="#ppt_x"/>
                                          </p:val>
                                        </p:tav>
                                        <p:tav tm="100000">
                                          <p:val>
                                            <p:strVal val="#ppt_x"/>
                                          </p:val>
                                        </p:tav>
                                      </p:tavLst>
                                    </p:anim>
                                    <p:anim calcmode="lin" valueType="num">
                                      <p:cBhvr>
                                        <p:cTn id="42" dur="1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26" grpId="0" animBg="1"/>
      <p:bldP spid="349227" grpId="0" animBg="1"/>
      <p:bldP spid="3492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2EE41D4-4E9C-4DF7-A4D0-3526D5ADD538}" type="slidenum">
              <a:rPr lang="zh-TW" altLang="en-US" smtClean="0"/>
              <a:pPr>
                <a:defRPr/>
              </a:pPr>
              <a:t>45</a:t>
            </a:fld>
            <a:endParaRPr lang="en-US" altLang="zh-TW"/>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2" name="文字方塊 3"/>
          <p:cNvSpPr txBox="1">
            <a:spLocks noChangeArrowheads="1"/>
          </p:cNvSpPr>
          <p:nvPr/>
        </p:nvSpPr>
        <p:spPr bwMode="auto">
          <a:xfrm>
            <a:off x="611188" y="549275"/>
            <a:ext cx="1223962" cy="460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a:solidFill>
                  <a:schemeClr val="bg1"/>
                </a:solidFill>
                <a:latin typeface="Times New Roman" pitchFamily="18" charset="0"/>
                <a:ea typeface="標楷體" pitchFamily="65" charset="-120"/>
              </a:rPr>
              <a:t>格式二</a:t>
            </a:r>
          </a:p>
        </p:txBody>
      </p:sp>
    </p:spTree>
    <p:extLst>
      <p:ext uri="{BB962C8B-B14F-4D97-AF65-F5344CB8AC3E}">
        <p14:creationId xmlns:p14="http://schemas.microsoft.com/office/powerpoint/2010/main" val="1227671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9632" y="2332856"/>
            <a:ext cx="7974013" cy="1528192"/>
          </a:xfrm>
        </p:spPr>
        <p:txBody>
          <a:bodyPr>
            <a:normAutofit fontScale="90000"/>
          </a:bodyPr>
          <a:lstStyle/>
          <a:p>
            <a:pPr algn="ctr"/>
            <a:r>
              <a:rPr lang="zh-TW" altLang="zh-TW" sz="4000" b="1" dirty="0" smtClean="0">
                <a:solidFill>
                  <a:srgbClr val="006600"/>
                </a:solidFill>
                <a:latin typeface="Calibri" panose="020F0502020204030204" pitchFamily="34" charset="0"/>
                <a:ea typeface="標楷體" panose="03000509000000000000" pitchFamily="65" charset="-120"/>
              </a:rPr>
              <a:t/>
            </a:r>
            <a:br>
              <a:rPr lang="zh-TW" altLang="zh-TW" sz="4000" b="1" dirty="0" smtClean="0">
                <a:solidFill>
                  <a:srgbClr val="006600"/>
                </a:solidFill>
                <a:latin typeface="Calibri" panose="020F0502020204030204" pitchFamily="34" charset="0"/>
                <a:ea typeface="標楷體" panose="03000509000000000000" pitchFamily="65" charset="-120"/>
              </a:rPr>
            </a:br>
            <a:r>
              <a:rPr lang="zh-TW" altLang="zh-TW" sz="4000" b="1" dirty="0">
                <a:solidFill>
                  <a:srgbClr val="006600"/>
                </a:solidFill>
                <a:latin typeface="Calibri" panose="020F0502020204030204" pitchFamily="34" charset="0"/>
                <a:ea typeface="標楷體" panose="03000509000000000000" pitchFamily="65" charset="-120"/>
              </a:rPr>
              <a:t>「包裝食品營養標示應遵行事項</a:t>
            </a:r>
            <a:r>
              <a:rPr lang="zh-TW" altLang="zh-TW" sz="4000" b="1" dirty="0" smtClean="0">
                <a:solidFill>
                  <a:srgbClr val="006600"/>
                </a:solidFill>
                <a:latin typeface="Calibri" panose="020F0502020204030204" pitchFamily="34" charset="0"/>
                <a:ea typeface="標楷體" panose="03000509000000000000" pitchFamily="65" charset="-120"/>
              </a:rPr>
              <a:t>」</a:t>
            </a:r>
            <a:r>
              <a:rPr lang="en-US" altLang="zh-TW" sz="4000" b="1" dirty="0" smtClean="0">
                <a:solidFill>
                  <a:srgbClr val="006600"/>
                </a:solidFill>
                <a:latin typeface="Calibri" panose="020F0502020204030204" pitchFamily="34" charset="0"/>
                <a:ea typeface="標楷體" panose="03000509000000000000" pitchFamily="65" charset="-120"/>
              </a:rPr>
              <a:t/>
            </a:r>
            <a:br>
              <a:rPr lang="en-US" altLang="zh-TW" sz="4000" b="1" dirty="0" smtClean="0">
                <a:solidFill>
                  <a:srgbClr val="006600"/>
                </a:solidFill>
                <a:latin typeface="Calibri" panose="020F0502020204030204" pitchFamily="34" charset="0"/>
                <a:ea typeface="標楷體" panose="03000509000000000000" pitchFamily="65" charset="-120"/>
              </a:rPr>
            </a:br>
            <a:r>
              <a:rPr lang="en-US" altLang="zh-TW" sz="4000" b="1" dirty="0" smtClean="0">
                <a:solidFill>
                  <a:srgbClr val="006600"/>
                </a:solidFill>
                <a:latin typeface="Calibri" panose="020F0502020204030204" pitchFamily="34" charset="0"/>
                <a:ea typeface="標楷體" panose="03000509000000000000" pitchFamily="65" charset="-120"/>
              </a:rPr>
              <a:t/>
            </a:r>
            <a:br>
              <a:rPr lang="en-US" altLang="zh-TW" sz="4000" b="1" dirty="0" smtClean="0">
                <a:solidFill>
                  <a:srgbClr val="006600"/>
                </a:solidFill>
                <a:latin typeface="Calibri" panose="020F0502020204030204" pitchFamily="34" charset="0"/>
                <a:ea typeface="標楷體" panose="03000509000000000000" pitchFamily="65" charset="-120"/>
              </a:rPr>
            </a:br>
            <a:r>
              <a:rPr lang="en-US" altLang="zh-TW" sz="4000" b="1" dirty="0" smtClean="0">
                <a:solidFill>
                  <a:srgbClr val="006600"/>
                </a:solidFill>
                <a:latin typeface="Calibri" panose="020F0502020204030204" pitchFamily="34" charset="0"/>
                <a:ea typeface="標楷體" panose="03000509000000000000" pitchFamily="65" charset="-120"/>
                <a:cs typeface="Times New Roman" panose="02020603050405020304" pitchFamily="18" charset="0"/>
              </a:rPr>
              <a:t>Q&amp;A</a:t>
            </a:r>
            <a:endParaRPr lang="zh-TW" altLang="en-US" sz="4000" b="1" dirty="0" smtClean="0">
              <a:solidFill>
                <a:srgbClr val="006600"/>
              </a:solidFill>
              <a:latin typeface="Calibri" panose="020F0502020204030204" pitchFamily="34"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92055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539552" y="1566292"/>
            <a:ext cx="7793038" cy="1790700"/>
          </a:xfrm>
        </p:spPr>
        <p:txBody>
          <a:bodyPr>
            <a:noAutofit/>
          </a:bodyPr>
          <a:lstStyle/>
          <a:p>
            <a:r>
              <a:rPr lang="en-US" altLang="zh-TW" sz="2600" b="1" dirty="0" smtClean="0">
                <a:solidFill>
                  <a:srgbClr val="002060"/>
                </a:solidFill>
                <a:ea typeface="標楷體" pitchFamily="65" charset="-120"/>
              </a:rPr>
              <a:t>Q</a:t>
            </a:r>
            <a:r>
              <a:rPr lang="zh-TW" altLang="zh-TW" sz="2600" b="1" dirty="0" smtClean="0">
                <a:solidFill>
                  <a:srgbClr val="002060"/>
                </a:solidFill>
                <a:ea typeface="標楷體" pitchFamily="65" charset="-120"/>
              </a:rPr>
              <a:t>：如果產品的包材在</a:t>
            </a:r>
            <a:r>
              <a:rPr lang="en-US" altLang="zh-TW" sz="2600" b="1" dirty="0" smtClean="0">
                <a:solidFill>
                  <a:srgbClr val="002060"/>
                </a:solidFill>
                <a:ea typeface="標楷體" pitchFamily="65" charset="-120"/>
              </a:rPr>
              <a:t>104</a:t>
            </a:r>
            <a:r>
              <a:rPr lang="zh-TW" altLang="zh-TW" sz="2600" b="1" dirty="0" smtClean="0">
                <a:solidFill>
                  <a:srgbClr val="002060"/>
                </a:solidFill>
                <a:ea typeface="標楷體" pitchFamily="65" charset="-120"/>
              </a:rPr>
              <a:t>年</a:t>
            </a:r>
            <a:r>
              <a:rPr lang="en-US" altLang="zh-TW" sz="2600" b="1" dirty="0" smtClean="0">
                <a:solidFill>
                  <a:srgbClr val="002060"/>
                </a:solidFill>
                <a:ea typeface="標楷體" pitchFamily="65" charset="-120"/>
              </a:rPr>
              <a:t>7</a:t>
            </a:r>
            <a:r>
              <a:rPr lang="zh-TW" altLang="zh-TW" sz="2600" b="1" dirty="0" smtClean="0">
                <a:solidFill>
                  <a:srgbClr val="002060"/>
                </a:solidFill>
                <a:ea typeface="標楷體" pitchFamily="65" charset="-120"/>
              </a:rPr>
              <a:t>月</a:t>
            </a:r>
            <a:r>
              <a:rPr lang="en-US" altLang="zh-TW" sz="2600" b="1" dirty="0" smtClean="0">
                <a:solidFill>
                  <a:srgbClr val="002060"/>
                </a:solidFill>
                <a:ea typeface="標楷體" pitchFamily="65" charset="-120"/>
              </a:rPr>
              <a:t>1</a:t>
            </a:r>
            <a:r>
              <a:rPr lang="zh-TW" altLang="zh-TW" sz="2600" b="1" dirty="0" smtClean="0">
                <a:solidFill>
                  <a:srgbClr val="002060"/>
                </a:solidFill>
                <a:ea typeface="標楷體" pitchFamily="65" charset="-120"/>
              </a:rPr>
              <a:t>日前已印行，但產</a:t>
            </a:r>
            <a:r>
              <a:rPr lang="en-US" altLang="zh-TW" sz="2600" b="1" dirty="0" smtClean="0">
                <a:solidFill>
                  <a:srgbClr val="002060"/>
                </a:solidFill>
                <a:ea typeface="標楷體" pitchFamily="65" charset="-120"/>
              </a:rPr>
              <a:t/>
            </a:r>
            <a:br>
              <a:rPr lang="en-US" altLang="zh-TW" sz="2600" b="1" dirty="0" smtClean="0">
                <a:solidFill>
                  <a:srgbClr val="002060"/>
                </a:solidFill>
                <a:ea typeface="標楷體" pitchFamily="65" charset="-120"/>
              </a:rPr>
            </a:br>
            <a:r>
              <a:rPr lang="zh-TW" altLang="en-US" sz="2600" b="1" dirty="0">
                <a:solidFill>
                  <a:srgbClr val="002060"/>
                </a:solidFill>
                <a:ea typeface="標楷體" pitchFamily="65" charset="-120"/>
              </a:rPr>
              <a:t> </a:t>
            </a:r>
            <a:r>
              <a:rPr lang="zh-TW" altLang="en-US" sz="2600" b="1" dirty="0" smtClean="0">
                <a:solidFill>
                  <a:srgbClr val="002060"/>
                </a:solidFill>
                <a:ea typeface="標楷體" pitchFamily="65" charset="-120"/>
              </a:rPr>
              <a:t>       </a:t>
            </a:r>
            <a:r>
              <a:rPr lang="zh-TW" altLang="zh-TW" sz="2600" b="1" dirty="0" smtClean="0">
                <a:solidFill>
                  <a:srgbClr val="002060"/>
                </a:solidFill>
                <a:ea typeface="標楷體" pitchFamily="65" charset="-120"/>
              </a:rPr>
              <a:t>品的製造日期在</a:t>
            </a:r>
            <a:r>
              <a:rPr lang="en-US" altLang="zh-TW" sz="2600" b="1" dirty="0" smtClean="0">
                <a:solidFill>
                  <a:srgbClr val="002060"/>
                </a:solidFill>
                <a:ea typeface="標楷體" pitchFamily="65" charset="-120"/>
              </a:rPr>
              <a:t>104</a:t>
            </a:r>
            <a:r>
              <a:rPr lang="zh-TW" altLang="zh-TW" sz="2600" b="1" dirty="0" smtClean="0">
                <a:solidFill>
                  <a:srgbClr val="002060"/>
                </a:solidFill>
                <a:ea typeface="標楷體" pitchFamily="65" charset="-120"/>
              </a:rPr>
              <a:t>年</a:t>
            </a:r>
            <a:r>
              <a:rPr lang="en-US" altLang="zh-TW" sz="2600" b="1" dirty="0" smtClean="0">
                <a:solidFill>
                  <a:srgbClr val="002060"/>
                </a:solidFill>
                <a:ea typeface="標楷體" pitchFamily="65" charset="-120"/>
              </a:rPr>
              <a:t>7</a:t>
            </a:r>
            <a:r>
              <a:rPr lang="zh-TW" altLang="zh-TW" sz="2600" b="1" dirty="0" smtClean="0">
                <a:solidFill>
                  <a:srgbClr val="002060"/>
                </a:solidFill>
                <a:ea typeface="標楷體" pitchFamily="65" charset="-120"/>
              </a:rPr>
              <a:t>月</a:t>
            </a:r>
            <a:r>
              <a:rPr lang="en-US" altLang="zh-TW" sz="2600" b="1" dirty="0" smtClean="0">
                <a:solidFill>
                  <a:srgbClr val="002060"/>
                </a:solidFill>
                <a:ea typeface="標楷體" pitchFamily="65" charset="-120"/>
              </a:rPr>
              <a:t>1</a:t>
            </a:r>
            <a:r>
              <a:rPr lang="zh-TW" altLang="zh-TW" sz="2600" b="1" dirty="0" smtClean="0">
                <a:solidFill>
                  <a:srgbClr val="002060"/>
                </a:solidFill>
                <a:ea typeface="標楷體" pitchFamily="65" charset="-120"/>
              </a:rPr>
              <a:t>日以後，請問包裝之</a:t>
            </a:r>
            <a:r>
              <a:rPr lang="en-US" altLang="zh-TW" sz="2600" b="1" dirty="0" smtClean="0">
                <a:solidFill>
                  <a:srgbClr val="002060"/>
                </a:solidFill>
                <a:ea typeface="標楷體" pitchFamily="65" charset="-120"/>
              </a:rPr>
              <a:t/>
            </a:r>
            <a:br>
              <a:rPr lang="en-US" altLang="zh-TW" sz="2600" b="1" dirty="0" smtClean="0">
                <a:solidFill>
                  <a:srgbClr val="002060"/>
                </a:solidFill>
                <a:ea typeface="標楷體" pitchFamily="65" charset="-120"/>
              </a:rPr>
            </a:br>
            <a:r>
              <a:rPr lang="zh-TW" altLang="en-US" sz="2600" b="1" dirty="0">
                <a:solidFill>
                  <a:srgbClr val="002060"/>
                </a:solidFill>
                <a:ea typeface="標楷體" pitchFamily="65" charset="-120"/>
              </a:rPr>
              <a:t> </a:t>
            </a:r>
            <a:r>
              <a:rPr lang="zh-TW" altLang="en-US" sz="2600" b="1" dirty="0" smtClean="0">
                <a:solidFill>
                  <a:srgbClr val="002060"/>
                </a:solidFill>
                <a:ea typeface="標楷體" pitchFamily="65" charset="-120"/>
              </a:rPr>
              <a:t>       </a:t>
            </a:r>
            <a:r>
              <a:rPr lang="zh-TW" altLang="zh-TW" sz="2600" b="1" dirty="0" smtClean="0">
                <a:solidFill>
                  <a:srgbClr val="002060"/>
                </a:solidFill>
                <a:ea typeface="標楷體" pitchFamily="65" charset="-120"/>
              </a:rPr>
              <a:t>營養標示是否可以用黏貼方式？黏貼位置有無限</a:t>
            </a:r>
            <a:r>
              <a:rPr lang="en-US" altLang="zh-TW" sz="2600" b="1" dirty="0" smtClean="0">
                <a:solidFill>
                  <a:srgbClr val="002060"/>
                </a:solidFill>
                <a:ea typeface="標楷體" pitchFamily="65" charset="-120"/>
              </a:rPr>
              <a:t/>
            </a:r>
            <a:br>
              <a:rPr lang="en-US" altLang="zh-TW" sz="2600" b="1" dirty="0" smtClean="0">
                <a:solidFill>
                  <a:srgbClr val="002060"/>
                </a:solidFill>
                <a:ea typeface="標楷體" pitchFamily="65" charset="-120"/>
              </a:rPr>
            </a:br>
            <a:r>
              <a:rPr lang="zh-TW" altLang="en-US" sz="2600" b="1" dirty="0">
                <a:solidFill>
                  <a:srgbClr val="002060"/>
                </a:solidFill>
                <a:ea typeface="標楷體" pitchFamily="65" charset="-120"/>
              </a:rPr>
              <a:t> </a:t>
            </a:r>
            <a:r>
              <a:rPr lang="zh-TW" altLang="en-US" sz="2600" b="1" dirty="0" smtClean="0">
                <a:solidFill>
                  <a:srgbClr val="002060"/>
                </a:solidFill>
                <a:ea typeface="標楷體" pitchFamily="65" charset="-120"/>
              </a:rPr>
              <a:t>       </a:t>
            </a:r>
            <a:r>
              <a:rPr lang="zh-TW" altLang="zh-TW" sz="2600" b="1" dirty="0" smtClean="0">
                <a:solidFill>
                  <a:srgbClr val="002060"/>
                </a:solidFill>
                <a:ea typeface="標楷體" pitchFamily="65" charset="-120"/>
              </a:rPr>
              <a:t>制？</a:t>
            </a:r>
            <a:endParaRPr lang="zh-TW" altLang="en-US" sz="2600" b="1" dirty="0" smtClean="0">
              <a:solidFill>
                <a:srgbClr val="002060"/>
              </a:solidFill>
              <a:ea typeface="標楷體" pitchFamily="65" charset="-120"/>
            </a:endParaRPr>
          </a:p>
        </p:txBody>
      </p:sp>
      <p:sp>
        <p:nvSpPr>
          <p:cNvPr id="3" name="內容版面配置區 2"/>
          <p:cNvSpPr>
            <a:spLocks noGrp="1"/>
          </p:cNvSpPr>
          <p:nvPr>
            <p:ph idx="1"/>
          </p:nvPr>
        </p:nvSpPr>
        <p:spPr>
          <a:xfrm>
            <a:off x="755774" y="3706738"/>
            <a:ext cx="7776592" cy="2386558"/>
          </a:xfrm>
        </p:spPr>
        <p:txBody>
          <a:bodyPr>
            <a:normAutofit/>
          </a:bodyPr>
          <a:lstStyle/>
          <a:p>
            <a:pPr marL="0" indent="0">
              <a:buFont typeface="Wingdings" pitchFamily="2" charset="2"/>
              <a:buNone/>
            </a:pPr>
            <a:r>
              <a:rPr lang="en-US" altLang="zh-TW" sz="2600" dirty="0" smtClean="0">
                <a:latin typeface="Calibri" pitchFamily="34" charset="0"/>
                <a:ea typeface="標楷體" pitchFamily="65" charset="-120"/>
                <a:cs typeface="Calibri" pitchFamily="34" charset="0"/>
              </a:rPr>
              <a:t>A</a:t>
            </a:r>
            <a:r>
              <a:rPr lang="zh-TW" altLang="zh-TW" sz="2600" dirty="0" smtClean="0">
                <a:latin typeface="Calibri" pitchFamily="34" charset="0"/>
                <a:ea typeface="標楷體" pitchFamily="65" charset="-120"/>
                <a:cs typeface="Calibri" pitchFamily="34" charset="0"/>
              </a:rPr>
              <a:t>：</a:t>
            </a:r>
            <a:r>
              <a:rPr lang="zh-TW" altLang="zh-TW" sz="2600" b="1" dirty="0" smtClean="0">
                <a:solidFill>
                  <a:srgbClr val="FF0000"/>
                </a:solidFill>
                <a:latin typeface="Calibri" pitchFamily="34" charset="0"/>
                <a:ea typeface="標楷體" pitchFamily="65" charset="-120"/>
                <a:cs typeface="Calibri" pitchFamily="34" charset="0"/>
              </a:rPr>
              <a:t>可以。</a:t>
            </a:r>
            <a:r>
              <a:rPr lang="zh-TW" altLang="zh-TW" sz="2600" dirty="0" smtClean="0">
                <a:latin typeface="Calibri" pitchFamily="34" charset="0"/>
                <a:ea typeface="標楷體" pitchFamily="65" charset="-120"/>
                <a:cs typeface="Calibri" pitchFamily="34" charset="0"/>
              </a:rPr>
              <a:t>須將舊有營養標示覆蓋，並具有</a:t>
            </a:r>
            <a:r>
              <a:rPr lang="zh-TW" altLang="zh-TW" sz="2600" b="1" dirty="0" smtClean="0">
                <a:solidFill>
                  <a:srgbClr val="FF0000"/>
                </a:solidFill>
                <a:latin typeface="Calibri" pitchFamily="34" charset="0"/>
                <a:ea typeface="標楷體" pitchFamily="65" charset="-120"/>
                <a:cs typeface="Calibri" pitchFamily="34" charset="0"/>
              </a:rPr>
              <a:t>不易脫落</a:t>
            </a:r>
            <a:endParaRPr lang="en-US" altLang="zh-TW" sz="2600" b="1" dirty="0" smtClean="0">
              <a:solidFill>
                <a:srgbClr val="FF0000"/>
              </a:solidFill>
              <a:latin typeface="Calibri" pitchFamily="34" charset="0"/>
              <a:ea typeface="標楷體" pitchFamily="65" charset="-120"/>
              <a:cs typeface="Calibri" pitchFamily="34" charset="0"/>
            </a:endParaRPr>
          </a:p>
          <a:p>
            <a:pPr marL="0" indent="0">
              <a:buFont typeface="Wingdings" pitchFamily="2" charset="2"/>
              <a:buNone/>
            </a:pPr>
            <a:r>
              <a:rPr lang="zh-TW" altLang="en-US" sz="2600" b="1" dirty="0">
                <a:solidFill>
                  <a:srgbClr val="FF0000"/>
                </a:solidFill>
                <a:latin typeface="Calibri" pitchFamily="34" charset="0"/>
                <a:ea typeface="標楷體" pitchFamily="65" charset="-120"/>
                <a:cs typeface="Calibri" pitchFamily="34" charset="0"/>
              </a:rPr>
              <a:t> </a:t>
            </a:r>
            <a:r>
              <a:rPr lang="zh-TW" altLang="en-US" sz="2600" b="1" dirty="0" smtClean="0">
                <a:solidFill>
                  <a:srgbClr val="FF0000"/>
                </a:solidFill>
                <a:latin typeface="Calibri" pitchFamily="34" charset="0"/>
                <a:ea typeface="標楷體" pitchFamily="65" charset="-120"/>
                <a:cs typeface="Calibri" pitchFamily="34" charset="0"/>
              </a:rPr>
              <a:t>      </a:t>
            </a:r>
            <a:r>
              <a:rPr lang="zh-TW" altLang="zh-TW" sz="2600" b="1" dirty="0" smtClean="0">
                <a:solidFill>
                  <a:srgbClr val="FF0000"/>
                </a:solidFill>
                <a:latin typeface="Calibri" pitchFamily="34" charset="0"/>
                <a:ea typeface="標楷體" pitchFamily="65" charset="-120"/>
                <a:cs typeface="Calibri" pitchFamily="34" charset="0"/>
              </a:rPr>
              <a:t>之印刷及打印標示方式</a:t>
            </a:r>
            <a:r>
              <a:rPr lang="zh-TW" altLang="zh-TW" sz="2600" dirty="0" smtClean="0">
                <a:latin typeface="Calibri" pitchFamily="34" charset="0"/>
                <a:ea typeface="標楷體" pitchFamily="65" charset="-120"/>
                <a:cs typeface="Calibri" pitchFamily="34" charset="0"/>
              </a:rPr>
              <a:t>，且不得遮蓋到其他依食</a:t>
            </a:r>
            <a:endParaRPr lang="en-US" altLang="zh-TW" sz="2600" dirty="0" smtClean="0">
              <a:latin typeface="Calibri" pitchFamily="34" charset="0"/>
              <a:ea typeface="標楷體" pitchFamily="65" charset="-120"/>
              <a:cs typeface="Calibri" pitchFamily="34" charset="0"/>
            </a:endParaRPr>
          </a:p>
          <a:p>
            <a:pPr marL="0" indent="0">
              <a:buFont typeface="Wingdings" pitchFamily="2" charset="2"/>
              <a:buNone/>
            </a:pPr>
            <a:r>
              <a:rPr lang="zh-TW" altLang="en-US" sz="2600" dirty="0">
                <a:latin typeface="Calibri" pitchFamily="34" charset="0"/>
                <a:ea typeface="標楷體" pitchFamily="65" charset="-120"/>
                <a:cs typeface="Calibri" pitchFamily="34" charset="0"/>
              </a:rPr>
              <a:t> </a:t>
            </a:r>
            <a:r>
              <a:rPr lang="zh-TW" altLang="en-US" sz="2600" dirty="0" smtClean="0">
                <a:latin typeface="Calibri" pitchFamily="34" charset="0"/>
                <a:ea typeface="標楷體" pitchFamily="65" charset="-120"/>
                <a:cs typeface="Calibri" pitchFamily="34" charset="0"/>
              </a:rPr>
              <a:t>      </a:t>
            </a:r>
            <a:r>
              <a:rPr lang="zh-TW" altLang="zh-TW" sz="2600" dirty="0" smtClean="0">
                <a:latin typeface="Calibri" pitchFamily="34" charset="0"/>
                <a:ea typeface="標楷體" pitchFamily="65" charset="-120"/>
                <a:cs typeface="Calibri" pitchFamily="34" charset="0"/>
              </a:rPr>
              <a:t>品安全衛生管理法第</a:t>
            </a:r>
            <a:r>
              <a:rPr lang="en-US" altLang="zh-TW" sz="2600" dirty="0" smtClean="0">
                <a:latin typeface="Calibri" pitchFamily="34" charset="0"/>
                <a:ea typeface="標楷體" pitchFamily="65" charset="-120"/>
                <a:cs typeface="Calibri" pitchFamily="34" charset="0"/>
              </a:rPr>
              <a:t>22</a:t>
            </a:r>
            <a:r>
              <a:rPr lang="zh-TW" altLang="zh-TW" sz="2600" dirty="0" smtClean="0">
                <a:latin typeface="Calibri" pitchFamily="34" charset="0"/>
                <a:ea typeface="標楷體" pitchFamily="65" charset="-120"/>
                <a:cs typeface="Calibri" pitchFamily="34" charset="0"/>
              </a:rPr>
              <a:t>條所必須標示之項目。</a:t>
            </a:r>
            <a:endParaRPr lang="zh-TW" altLang="en-US" sz="2600" dirty="0" smtClean="0">
              <a:latin typeface="Calibri" pitchFamily="34" charset="0"/>
              <a:ea typeface="標楷體" pitchFamily="65" charset="-120"/>
              <a:cs typeface="Calibri" pitchFamily="34" charset="0"/>
            </a:endParaRPr>
          </a:p>
        </p:txBody>
      </p:sp>
      <p:sp>
        <p:nvSpPr>
          <p:cNvPr id="5" name="標題 1"/>
          <p:cNvSpPr txBox="1">
            <a:spLocks/>
          </p:cNvSpPr>
          <p:nvPr/>
        </p:nvSpPr>
        <p:spPr>
          <a:xfrm>
            <a:off x="611560" y="116632"/>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pPr>
            <a:r>
              <a:rPr lang="zh-TW" altLang="en-US" sz="3600" b="1" dirty="0">
                <a:solidFill>
                  <a:srgbClr val="006600"/>
                </a:solidFill>
                <a:latin typeface="Calibri" panose="020F0502020204030204" pitchFamily="34" charset="0"/>
                <a:ea typeface="標楷體" panose="03000509000000000000" pitchFamily="65" charset="-120"/>
              </a:rPr>
              <a:t>標示內容</a:t>
            </a:r>
          </a:p>
        </p:txBody>
      </p:sp>
      <p:sp>
        <p:nvSpPr>
          <p:cNvPr id="11" name="投影片編號版面配置區 3"/>
          <p:cNvSpPr>
            <a:spLocks noGrp="1"/>
          </p:cNvSpPr>
          <p:nvPr>
            <p:ph type="sldNum" sz="quarter" idx="15"/>
          </p:nvPr>
        </p:nvSpPr>
        <p:spPr>
          <a:xfrm>
            <a:off x="8129016" y="5734050"/>
            <a:ext cx="609600" cy="521208"/>
          </a:xfrm>
        </p:spPr>
        <p:txBody>
          <a:bodyPr/>
          <a:lstStyle/>
          <a:p>
            <a:fld id="{5844BAF3-9A77-4149-9D35-6B2F21713807}" type="slidenum">
              <a:rPr lang="zh-TW" altLang="en-US" smtClean="0"/>
              <a:t>47</a:t>
            </a:fld>
            <a:endParaRPr lang="zh-TW" altLang="en-US" dirty="0"/>
          </a:p>
        </p:txBody>
      </p:sp>
      <p:pic>
        <p:nvPicPr>
          <p:cNvPr id="6"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418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marL="0" indent="0">
              <a:buNone/>
            </a:pPr>
            <a:r>
              <a:rPr lang="en-US" altLang="zh-TW" sz="2600" b="1" cap="small" dirty="0" smtClean="0">
                <a:solidFill>
                  <a:srgbClr val="002060"/>
                </a:solidFill>
                <a:latin typeface="+mj-lt"/>
                <a:ea typeface="標楷體" pitchFamily="65" charset="-120"/>
                <a:cs typeface="+mj-cs"/>
              </a:rPr>
              <a:t>Q:</a:t>
            </a:r>
            <a:r>
              <a:rPr lang="zh-TW" altLang="en-US" sz="2600" b="1" cap="small" dirty="0" smtClean="0">
                <a:solidFill>
                  <a:srgbClr val="002060"/>
                </a:solidFill>
                <a:latin typeface="+mj-lt"/>
                <a:ea typeface="標楷體" pitchFamily="65" charset="-120"/>
                <a:cs typeface="+mj-cs"/>
              </a:rPr>
              <a:t> </a:t>
            </a:r>
            <a:r>
              <a:rPr lang="zh-TW" altLang="zh-TW" sz="2600" b="1" cap="small" dirty="0" smtClean="0">
                <a:solidFill>
                  <a:srgbClr val="002060"/>
                </a:solidFill>
                <a:latin typeface="+mj-lt"/>
                <a:ea typeface="標楷體" pitchFamily="65" charset="-120"/>
                <a:cs typeface="+mj-cs"/>
              </a:rPr>
              <a:t>新增</a:t>
            </a:r>
            <a:r>
              <a:rPr lang="zh-TW" altLang="zh-TW" sz="2600" b="1" cap="small" dirty="0">
                <a:solidFill>
                  <a:srgbClr val="002060"/>
                </a:solidFill>
                <a:latin typeface="+mj-lt"/>
                <a:ea typeface="標楷體" pitchFamily="65" charset="-120"/>
                <a:cs typeface="+mj-cs"/>
              </a:rPr>
              <a:t>標示項目「糖」，包含哪些？送檢驗時</a:t>
            </a:r>
            <a:r>
              <a:rPr lang="zh-TW" altLang="zh-TW" sz="2600" b="1" cap="small" dirty="0" smtClean="0">
                <a:solidFill>
                  <a:srgbClr val="002060"/>
                </a:solidFill>
                <a:latin typeface="+mj-lt"/>
                <a:ea typeface="標楷體" pitchFamily="65" charset="-120"/>
                <a:cs typeface="+mj-cs"/>
              </a:rPr>
              <a:t>該</a:t>
            </a:r>
            <a:endParaRPr lang="en-US" altLang="zh-TW" sz="2600" b="1" cap="small" dirty="0" smtClean="0">
              <a:solidFill>
                <a:srgbClr val="002060"/>
              </a:solidFill>
              <a:latin typeface="+mj-lt"/>
              <a:ea typeface="標楷體" pitchFamily="65" charset="-120"/>
              <a:cs typeface="+mj-cs"/>
            </a:endParaRPr>
          </a:p>
          <a:p>
            <a:pPr marL="0" indent="0">
              <a:buNone/>
            </a:pPr>
            <a:r>
              <a:rPr lang="zh-TW" altLang="en-US" sz="2600" b="1" cap="small" dirty="0">
                <a:solidFill>
                  <a:srgbClr val="002060"/>
                </a:solidFill>
                <a:latin typeface="+mj-lt"/>
                <a:ea typeface="標楷體" pitchFamily="65" charset="-120"/>
                <a:cs typeface="+mj-cs"/>
              </a:rPr>
              <a:t> </a:t>
            </a:r>
            <a:r>
              <a:rPr lang="zh-TW" altLang="en-US" sz="2600" b="1" cap="small" dirty="0" smtClean="0">
                <a:solidFill>
                  <a:srgbClr val="002060"/>
                </a:solidFill>
                <a:latin typeface="+mj-lt"/>
                <a:ea typeface="標楷體" pitchFamily="65" charset="-120"/>
                <a:cs typeface="+mj-cs"/>
              </a:rPr>
              <a:t>     </a:t>
            </a:r>
            <a:r>
              <a:rPr lang="zh-TW" altLang="zh-TW" sz="2600" b="1" cap="small" dirty="0" smtClean="0">
                <a:solidFill>
                  <a:srgbClr val="002060"/>
                </a:solidFill>
                <a:latin typeface="+mj-lt"/>
                <a:ea typeface="標楷體" pitchFamily="65" charset="-120"/>
                <a:cs typeface="+mj-cs"/>
              </a:rPr>
              <a:t>驗</a:t>
            </a:r>
            <a:r>
              <a:rPr lang="zh-TW" altLang="zh-TW" sz="2600" b="1" cap="small" dirty="0">
                <a:solidFill>
                  <a:srgbClr val="002060"/>
                </a:solidFill>
                <a:latin typeface="+mj-lt"/>
                <a:ea typeface="標楷體" pitchFamily="65" charset="-120"/>
                <a:cs typeface="+mj-cs"/>
              </a:rPr>
              <a:t>哪些項目？</a:t>
            </a:r>
          </a:p>
          <a:p>
            <a:pPr marL="365760" lvl="1" indent="0">
              <a:lnSpc>
                <a:spcPts val="2200"/>
              </a:lnSpc>
              <a:buNone/>
            </a:pPr>
            <a:r>
              <a:rPr lang="en-US" altLang="zh-TW" sz="2400" b="1" dirty="0" smtClean="0">
                <a:latin typeface="Calibri" panose="020F0502020204030204" pitchFamily="34" charset="0"/>
                <a:ea typeface="標楷體" pitchFamily="65" charset="-120"/>
              </a:rPr>
              <a:t>A:</a:t>
            </a:r>
            <a:r>
              <a:rPr lang="zh-TW" altLang="en-US" sz="2400" b="1" dirty="0" smtClean="0">
                <a:latin typeface="Calibri" panose="020F0502020204030204" pitchFamily="34" charset="0"/>
                <a:ea typeface="標楷體" pitchFamily="65" charset="-120"/>
              </a:rPr>
              <a:t> </a:t>
            </a:r>
            <a:r>
              <a:rPr lang="zh-TW" altLang="zh-TW" sz="2400" b="1" dirty="0" smtClean="0">
                <a:latin typeface="Calibri" panose="020F0502020204030204" pitchFamily="34" charset="0"/>
                <a:ea typeface="標楷體" pitchFamily="65" charset="-120"/>
              </a:rPr>
              <a:t>「糖」指</a:t>
            </a:r>
            <a:r>
              <a:rPr lang="zh-TW" altLang="zh-TW" sz="2400" b="1" dirty="0" smtClean="0">
                <a:solidFill>
                  <a:srgbClr val="FF0000"/>
                </a:solidFill>
                <a:latin typeface="Calibri" panose="020F0502020204030204" pitchFamily="34" charset="0"/>
                <a:ea typeface="標楷體" pitchFamily="65" charset="-120"/>
              </a:rPr>
              <a:t>單醣</a:t>
            </a:r>
            <a:r>
              <a:rPr lang="zh-TW" altLang="zh-TW" sz="2400" b="1" dirty="0" smtClean="0">
                <a:latin typeface="Calibri" panose="020F0502020204030204" pitchFamily="34" charset="0"/>
                <a:ea typeface="標楷體" pitchFamily="65" charset="-120"/>
              </a:rPr>
              <a:t>與</a:t>
            </a:r>
            <a:r>
              <a:rPr lang="zh-TW" altLang="zh-TW" sz="2400" b="1" dirty="0" smtClean="0">
                <a:solidFill>
                  <a:srgbClr val="FF0000"/>
                </a:solidFill>
                <a:latin typeface="Calibri" panose="020F0502020204030204" pitchFamily="34" charset="0"/>
                <a:ea typeface="標楷體" pitchFamily="65" charset="-120"/>
              </a:rPr>
              <a:t>雙醣</a:t>
            </a:r>
            <a:r>
              <a:rPr lang="zh-TW" altLang="zh-TW" sz="2400" b="1" dirty="0" smtClean="0">
                <a:latin typeface="Calibri" panose="020F0502020204030204" pitchFamily="34" charset="0"/>
                <a:ea typeface="標楷體" pitchFamily="65" charset="-120"/>
              </a:rPr>
              <a:t>之總和，主要有</a:t>
            </a:r>
            <a:r>
              <a:rPr lang="zh-TW" altLang="zh-TW" sz="2400" b="1" dirty="0" smtClean="0">
                <a:solidFill>
                  <a:srgbClr val="0000FF"/>
                </a:solidFill>
                <a:latin typeface="Calibri" panose="020F0502020204030204" pitchFamily="34" charset="0"/>
                <a:ea typeface="標楷體" pitchFamily="65" charset="-120"/>
              </a:rPr>
              <a:t>葡萄糖、果</a:t>
            </a:r>
            <a:endParaRPr lang="en-US" altLang="zh-TW" sz="2400" b="1" dirty="0" smtClean="0">
              <a:solidFill>
                <a:srgbClr val="0000FF"/>
              </a:solidFill>
              <a:latin typeface="Calibri" panose="020F0502020204030204" pitchFamily="34" charset="0"/>
              <a:ea typeface="標楷體" pitchFamily="65" charset="-120"/>
            </a:endParaRPr>
          </a:p>
          <a:p>
            <a:pPr marL="365760" lvl="1" indent="0">
              <a:lnSpc>
                <a:spcPts val="2200"/>
              </a:lnSpc>
              <a:buNone/>
            </a:pPr>
            <a:r>
              <a:rPr lang="zh-TW" altLang="en-US" sz="2400" b="1" dirty="0">
                <a:solidFill>
                  <a:srgbClr val="0000FF"/>
                </a:solidFill>
                <a:latin typeface="Calibri" panose="020F0502020204030204" pitchFamily="34" charset="0"/>
                <a:ea typeface="標楷體" pitchFamily="65" charset="-120"/>
              </a:rPr>
              <a:t> </a:t>
            </a:r>
            <a:r>
              <a:rPr lang="zh-TW" altLang="en-US" sz="2400" b="1" dirty="0" smtClean="0">
                <a:solidFill>
                  <a:srgbClr val="0000FF"/>
                </a:solidFill>
                <a:latin typeface="Calibri" panose="020F0502020204030204" pitchFamily="34" charset="0"/>
                <a:ea typeface="標楷體" pitchFamily="65" charset="-120"/>
              </a:rPr>
              <a:t>     </a:t>
            </a:r>
            <a:r>
              <a:rPr lang="zh-TW" altLang="zh-TW" sz="2400" b="1" dirty="0" smtClean="0">
                <a:solidFill>
                  <a:srgbClr val="0000FF"/>
                </a:solidFill>
                <a:latin typeface="Calibri" panose="020F0502020204030204" pitchFamily="34" charset="0"/>
                <a:ea typeface="標楷體" pitchFamily="65" charset="-120"/>
              </a:rPr>
              <a:t>糖、蔗糖、麥芽糖、乳糖及半乳糖</a:t>
            </a:r>
            <a:r>
              <a:rPr lang="zh-TW" altLang="zh-TW" sz="2400" b="1" dirty="0" smtClean="0">
                <a:latin typeface="Calibri" panose="020F0502020204030204" pitchFamily="34" charset="0"/>
                <a:ea typeface="標楷體" pitchFamily="65" charset="-120"/>
              </a:rPr>
              <a:t>。送檢驗時以</a:t>
            </a:r>
            <a:endParaRPr lang="en-US" altLang="zh-TW" sz="2400" b="1" dirty="0" smtClean="0">
              <a:latin typeface="Calibri" panose="020F0502020204030204" pitchFamily="34" charset="0"/>
              <a:ea typeface="標楷體" pitchFamily="65" charset="-120"/>
            </a:endParaRPr>
          </a:p>
          <a:p>
            <a:pPr marL="365760" lvl="1" indent="0">
              <a:lnSpc>
                <a:spcPts val="2200"/>
              </a:lnSpc>
              <a:buNone/>
            </a:pPr>
            <a:r>
              <a:rPr lang="zh-TW" altLang="en-US" sz="2400" b="1" dirty="0">
                <a:latin typeface="Calibri" panose="020F0502020204030204" pitchFamily="34" charset="0"/>
                <a:ea typeface="標楷體" pitchFamily="65" charset="-120"/>
              </a:rPr>
              <a:t> </a:t>
            </a:r>
            <a:r>
              <a:rPr lang="zh-TW" altLang="en-US" sz="2400" b="1" dirty="0" smtClean="0">
                <a:latin typeface="Calibri" panose="020F0502020204030204" pitchFamily="34" charset="0"/>
                <a:ea typeface="標楷體" pitchFamily="65" charset="-120"/>
              </a:rPr>
              <a:t>     </a:t>
            </a:r>
            <a:r>
              <a:rPr lang="zh-TW" altLang="zh-TW" sz="2400" b="1" dirty="0" smtClean="0">
                <a:latin typeface="Calibri" panose="020F0502020204030204" pitchFamily="34" charset="0"/>
                <a:ea typeface="標楷體" pitchFamily="65" charset="-120"/>
              </a:rPr>
              <a:t>此</a:t>
            </a:r>
            <a:r>
              <a:rPr lang="en-US" altLang="zh-TW" sz="2400" b="1" dirty="0" smtClean="0">
                <a:latin typeface="Calibri" panose="020F0502020204030204" pitchFamily="34" charset="0"/>
                <a:ea typeface="標楷體" pitchFamily="65" charset="-120"/>
              </a:rPr>
              <a:t>6</a:t>
            </a:r>
            <a:r>
              <a:rPr lang="zh-TW" altLang="zh-TW" sz="2400" b="1" dirty="0" smtClean="0">
                <a:latin typeface="Calibri" panose="020F0502020204030204" pitchFamily="34" charset="0"/>
                <a:ea typeface="標楷體" pitchFamily="65" charset="-120"/>
              </a:rPr>
              <a:t>項單醣與雙醣為主。</a:t>
            </a:r>
            <a:endParaRPr lang="en-US" altLang="zh-TW" sz="2400" b="1" dirty="0" smtClean="0">
              <a:latin typeface="Calibri" panose="020F0502020204030204" pitchFamily="34" charset="0"/>
              <a:ea typeface="標楷體" pitchFamily="65" charset="-120"/>
            </a:endParaRPr>
          </a:p>
          <a:p>
            <a:pPr lvl="1"/>
            <a:endParaRPr lang="en-US" altLang="zh-TW" dirty="0" smtClean="0">
              <a:latin typeface="標楷體" pitchFamily="65" charset="-120"/>
              <a:ea typeface="標楷體" pitchFamily="65" charset="-120"/>
            </a:endParaRPr>
          </a:p>
          <a:p>
            <a:pPr marL="0" indent="0">
              <a:buNone/>
            </a:pPr>
            <a:r>
              <a:rPr lang="en-US" altLang="zh-TW" sz="2600" b="1" cap="small" dirty="0" smtClean="0">
                <a:solidFill>
                  <a:srgbClr val="002060"/>
                </a:solidFill>
                <a:latin typeface="+mj-lt"/>
                <a:ea typeface="標楷體" pitchFamily="65" charset="-120"/>
                <a:cs typeface="+mj-cs"/>
              </a:rPr>
              <a:t>Q:</a:t>
            </a:r>
            <a:r>
              <a:rPr lang="zh-TW" altLang="en-US" sz="2600" b="1" cap="small" dirty="0" smtClean="0">
                <a:solidFill>
                  <a:srgbClr val="002060"/>
                </a:solidFill>
                <a:latin typeface="+mj-lt"/>
                <a:ea typeface="標楷體" pitchFamily="65" charset="-120"/>
                <a:cs typeface="+mj-cs"/>
              </a:rPr>
              <a:t> </a:t>
            </a:r>
            <a:r>
              <a:rPr lang="zh-TW" altLang="zh-TW" sz="2600" b="1" cap="small" dirty="0" smtClean="0">
                <a:solidFill>
                  <a:srgbClr val="002060"/>
                </a:solidFill>
                <a:latin typeface="+mj-lt"/>
                <a:ea typeface="標楷體" pitchFamily="65" charset="-120"/>
                <a:cs typeface="+mj-cs"/>
              </a:rPr>
              <a:t>糖</a:t>
            </a:r>
            <a:r>
              <a:rPr lang="zh-TW" altLang="zh-TW" sz="2600" b="1" cap="small" dirty="0">
                <a:solidFill>
                  <a:srgbClr val="002060"/>
                </a:solidFill>
                <a:latin typeface="+mj-lt"/>
                <a:ea typeface="標楷體" pitchFamily="65" charset="-120"/>
                <a:cs typeface="+mj-cs"/>
              </a:rPr>
              <a:t>之標示值僅只額外添加之糖，抑或連原料</a:t>
            </a:r>
            <a:r>
              <a:rPr lang="zh-TW" altLang="zh-TW" sz="2600" b="1" cap="small" dirty="0" smtClean="0">
                <a:solidFill>
                  <a:srgbClr val="002060"/>
                </a:solidFill>
                <a:latin typeface="+mj-lt"/>
                <a:ea typeface="標楷體" pitchFamily="65" charset="-120"/>
                <a:cs typeface="+mj-cs"/>
              </a:rPr>
              <a:t>含</a:t>
            </a:r>
            <a:endParaRPr lang="en-US" altLang="zh-TW" sz="2600" b="1" cap="small" dirty="0" smtClean="0">
              <a:solidFill>
                <a:srgbClr val="002060"/>
              </a:solidFill>
              <a:latin typeface="+mj-lt"/>
              <a:ea typeface="標楷體" pitchFamily="65" charset="-120"/>
              <a:cs typeface="+mj-cs"/>
            </a:endParaRPr>
          </a:p>
          <a:p>
            <a:pPr marL="0" indent="0">
              <a:buNone/>
            </a:pPr>
            <a:r>
              <a:rPr lang="zh-TW" altLang="en-US" sz="2600" b="1" cap="small" dirty="0">
                <a:solidFill>
                  <a:srgbClr val="002060"/>
                </a:solidFill>
                <a:latin typeface="+mj-lt"/>
                <a:ea typeface="標楷體" pitchFamily="65" charset="-120"/>
                <a:cs typeface="+mj-cs"/>
              </a:rPr>
              <a:t> </a:t>
            </a:r>
            <a:r>
              <a:rPr lang="zh-TW" altLang="en-US" sz="2600" b="1" cap="small" dirty="0" smtClean="0">
                <a:solidFill>
                  <a:srgbClr val="002060"/>
                </a:solidFill>
                <a:latin typeface="+mj-lt"/>
                <a:ea typeface="標楷體" pitchFamily="65" charset="-120"/>
                <a:cs typeface="+mj-cs"/>
              </a:rPr>
              <a:t>    </a:t>
            </a:r>
            <a:r>
              <a:rPr lang="zh-TW" altLang="zh-TW" sz="2600" b="1" cap="small" dirty="0" smtClean="0">
                <a:solidFill>
                  <a:srgbClr val="002060"/>
                </a:solidFill>
                <a:latin typeface="+mj-lt"/>
                <a:ea typeface="標楷體" pitchFamily="65" charset="-120"/>
                <a:cs typeface="+mj-cs"/>
              </a:rPr>
              <a:t>有的</a:t>
            </a:r>
            <a:r>
              <a:rPr lang="zh-TW" altLang="zh-TW" sz="2600" b="1" cap="small" dirty="0">
                <a:solidFill>
                  <a:srgbClr val="002060"/>
                </a:solidFill>
                <a:latin typeface="+mj-lt"/>
                <a:ea typeface="標楷體" pitchFamily="65" charset="-120"/>
                <a:cs typeface="+mj-cs"/>
              </a:rPr>
              <a:t>糖亦要包含？</a:t>
            </a:r>
            <a:endParaRPr lang="en-US" altLang="zh-TW" sz="2600" b="1" cap="small" dirty="0">
              <a:solidFill>
                <a:srgbClr val="002060"/>
              </a:solidFill>
              <a:latin typeface="+mj-lt"/>
              <a:ea typeface="標楷體" pitchFamily="65" charset="-120"/>
              <a:cs typeface="+mj-cs"/>
            </a:endParaRPr>
          </a:p>
          <a:p>
            <a:pPr marL="365760" lvl="1" indent="0">
              <a:lnSpc>
                <a:spcPts val="2400"/>
              </a:lnSpc>
              <a:buNone/>
            </a:pPr>
            <a:r>
              <a:rPr lang="en-US" altLang="zh-TW" sz="2400" b="1" dirty="0" smtClean="0">
                <a:latin typeface="Calibri" panose="020F0502020204030204" pitchFamily="34" charset="0"/>
                <a:ea typeface="標楷體" pitchFamily="65" charset="-120"/>
              </a:rPr>
              <a:t>A:</a:t>
            </a:r>
            <a:r>
              <a:rPr lang="zh-TW" altLang="en-US" sz="2400" b="1" dirty="0" smtClean="0">
                <a:latin typeface="Calibri" panose="020F0502020204030204" pitchFamily="34" charset="0"/>
                <a:ea typeface="標楷體" pitchFamily="65" charset="-120"/>
              </a:rPr>
              <a:t> </a:t>
            </a:r>
            <a:r>
              <a:rPr lang="zh-TW" altLang="zh-TW" sz="2400" b="1" dirty="0" smtClean="0">
                <a:latin typeface="Calibri" panose="020F0502020204030204" pitchFamily="34" charset="0"/>
                <a:ea typeface="標楷體" pitchFamily="65" charset="-120"/>
              </a:rPr>
              <a:t>「</a:t>
            </a:r>
            <a:r>
              <a:rPr lang="zh-TW" altLang="zh-TW" sz="2400" b="1" dirty="0">
                <a:latin typeface="Calibri" panose="020F0502020204030204" pitchFamily="34" charset="0"/>
                <a:ea typeface="標楷體" pitchFamily="65" charset="-120"/>
              </a:rPr>
              <a:t>糖」之標示值包含額外添加的糖及原料含有</a:t>
            </a:r>
            <a:r>
              <a:rPr lang="zh-TW" altLang="zh-TW" sz="2400" b="1" dirty="0" smtClean="0">
                <a:latin typeface="Calibri" panose="020F0502020204030204" pitchFamily="34" charset="0"/>
                <a:ea typeface="標楷體" pitchFamily="65" charset="-120"/>
              </a:rPr>
              <a:t>的</a:t>
            </a:r>
            <a:endParaRPr lang="en-US" altLang="zh-TW" sz="2400" b="1" dirty="0" smtClean="0">
              <a:latin typeface="Calibri" panose="020F0502020204030204" pitchFamily="34" charset="0"/>
              <a:ea typeface="標楷體" pitchFamily="65" charset="-120"/>
            </a:endParaRPr>
          </a:p>
          <a:p>
            <a:pPr marL="365760" lvl="1" indent="0">
              <a:lnSpc>
                <a:spcPts val="2400"/>
              </a:lnSpc>
              <a:buNone/>
            </a:pPr>
            <a:r>
              <a:rPr lang="zh-TW" altLang="en-US" sz="2400" b="1" dirty="0">
                <a:latin typeface="Calibri" panose="020F0502020204030204" pitchFamily="34" charset="0"/>
                <a:ea typeface="標楷體" pitchFamily="65" charset="-120"/>
              </a:rPr>
              <a:t> </a:t>
            </a:r>
            <a:r>
              <a:rPr lang="zh-TW" altLang="en-US" sz="2400" b="1" dirty="0" smtClean="0">
                <a:latin typeface="Calibri" panose="020F0502020204030204" pitchFamily="34" charset="0"/>
                <a:ea typeface="標楷體" pitchFamily="65" charset="-120"/>
              </a:rPr>
              <a:t>     </a:t>
            </a:r>
            <a:r>
              <a:rPr lang="zh-TW" altLang="zh-TW" sz="2400" b="1" dirty="0" smtClean="0">
                <a:latin typeface="Calibri" panose="020F0502020204030204" pitchFamily="34" charset="0"/>
                <a:ea typeface="標楷體" pitchFamily="65" charset="-120"/>
              </a:rPr>
              <a:t>糖</a:t>
            </a:r>
            <a:r>
              <a:rPr lang="zh-TW" altLang="zh-TW" sz="2400" b="1" dirty="0">
                <a:latin typeface="Calibri" panose="020F0502020204030204" pitchFamily="34" charset="0"/>
                <a:ea typeface="標楷體" pitchFamily="65" charset="-120"/>
              </a:rPr>
              <a:t>，亦即最終包裝食品中所含之</a:t>
            </a:r>
            <a:r>
              <a:rPr lang="zh-TW" altLang="zh-TW" sz="2400" b="1" dirty="0">
                <a:solidFill>
                  <a:srgbClr val="FF0000"/>
                </a:solidFill>
                <a:latin typeface="Calibri" panose="020F0502020204030204" pitchFamily="34" charset="0"/>
                <a:ea typeface="標楷體" pitchFamily="65" charset="-120"/>
              </a:rPr>
              <a:t>全部糖含量</a:t>
            </a:r>
            <a:r>
              <a:rPr lang="zh-TW" altLang="zh-TW" sz="2400" b="1" dirty="0">
                <a:latin typeface="Calibri" panose="020F0502020204030204" pitchFamily="34" charset="0"/>
                <a:ea typeface="標楷體" pitchFamily="65" charset="-120"/>
              </a:rPr>
              <a:t>。</a:t>
            </a:r>
            <a:endParaRPr lang="zh-TW" altLang="en-US" sz="2400" b="1" dirty="0">
              <a:latin typeface="Calibri" panose="020F0502020204030204" pitchFamily="34" charset="0"/>
              <a:ea typeface="標楷體" pitchFamily="65" charset="-120"/>
            </a:endParaRPr>
          </a:p>
        </p:txBody>
      </p:sp>
      <p:sp>
        <p:nvSpPr>
          <p:cNvPr id="4" name="投影片編號版面配置區 3"/>
          <p:cNvSpPr>
            <a:spLocks noGrp="1"/>
          </p:cNvSpPr>
          <p:nvPr>
            <p:ph type="sldNum" sz="quarter" idx="15"/>
          </p:nvPr>
        </p:nvSpPr>
        <p:spPr/>
        <p:txBody>
          <a:bodyPr/>
          <a:lstStyle/>
          <a:p>
            <a:pPr>
              <a:defRPr/>
            </a:pPr>
            <a:fld id="{12386BAB-030F-45DD-B2B8-93CDE7C8D50C}" type="slidenum">
              <a:rPr lang="zh-TW" altLang="en-US" smtClean="0"/>
              <a:pPr>
                <a:defRPr/>
              </a:pPr>
              <a:t>48</a:t>
            </a:fld>
            <a:endParaRPr lang="en-US" altLang="zh-TW"/>
          </a:p>
        </p:txBody>
      </p:sp>
      <p:sp>
        <p:nvSpPr>
          <p:cNvPr id="6" name="標題 1"/>
          <p:cNvSpPr txBox="1">
            <a:spLocks/>
          </p:cNvSpPr>
          <p:nvPr/>
        </p:nvSpPr>
        <p:spPr>
          <a:xfrm>
            <a:off x="611560" y="116632"/>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pPr>
            <a:r>
              <a:rPr lang="zh-TW" altLang="en-US" sz="3600" b="1" dirty="0">
                <a:solidFill>
                  <a:srgbClr val="006600"/>
                </a:solidFill>
                <a:latin typeface="Calibri" panose="020F0502020204030204" pitchFamily="34" charset="0"/>
                <a:ea typeface="標楷體" panose="03000509000000000000" pitchFamily="65" charset="-120"/>
              </a:rPr>
              <a:t>標示內容</a:t>
            </a:r>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7467600" cy="1143000"/>
          </a:xfrm>
        </p:spPr>
        <p:txBody>
          <a:bodyPr>
            <a:normAutofit/>
          </a:bodyPr>
          <a:lstStyle/>
          <a:p>
            <a:pPr algn="ctr"/>
            <a:r>
              <a:rPr lang="zh-TW" altLang="en-US" sz="3600" b="1" dirty="0">
                <a:solidFill>
                  <a:srgbClr val="006600"/>
                </a:solidFill>
                <a:latin typeface="Calibri" panose="020F0502020204030204" pitchFamily="34" charset="0"/>
                <a:ea typeface="標楷體" panose="03000509000000000000" pitchFamily="65" charset="-120"/>
              </a:rPr>
              <a:t>標示格式</a:t>
            </a:r>
          </a:p>
        </p:txBody>
      </p:sp>
      <p:sp>
        <p:nvSpPr>
          <p:cNvPr id="3" name="內容版面配置區 2"/>
          <p:cNvSpPr>
            <a:spLocks noGrp="1"/>
          </p:cNvSpPr>
          <p:nvPr>
            <p:ph sz="quarter" idx="1"/>
          </p:nvPr>
        </p:nvSpPr>
        <p:spPr>
          <a:xfrm>
            <a:off x="457200" y="1268760"/>
            <a:ext cx="7467600" cy="4873752"/>
          </a:xfrm>
        </p:spPr>
        <p:txBody>
          <a:bodyPr/>
          <a:lstStyle/>
          <a:p>
            <a:pPr marL="0" indent="0">
              <a:buNone/>
            </a:pPr>
            <a:r>
              <a:rPr lang="en-US" altLang="zh-TW" sz="2600" b="1" cap="small" dirty="0" smtClean="0">
                <a:solidFill>
                  <a:srgbClr val="002060"/>
                </a:solidFill>
                <a:latin typeface="Calibri" panose="020F0502020204030204" pitchFamily="34" charset="0"/>
                <a:ea typeface="標楷體" pitchFamily="65" charset="-120"/>
                <a:cs typeface="+mj-cs"/>
              </a:rPr>
              <a:t>Q:</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如果</a:t>
            </a:r>
            <a:r>
              <a:rPr lang="zh-TW" altLang="zh-TW" sz="2600" b="1" cap="small" dirty="0">
                <a:solidFill>
                  <a:srgbClr val="002060"/>
                </a:solidFill>
                <a:latin typeface="Calibri" panose="020F0502020204030204" pitchFamily="34" charset="0"/>
                <a:ea typeface="標楷體" pitchFamily="65" charset="-120"/>
                <a:cs typeface="+mj-cs"/>
              </a:rPr>
              <a:t>產品是大包裝內含小包裝，請問營養</a:t>
            </a:r>
            <a:r>
              <a:rPr lang="zh-TW" altLang="zh-TW" sz="2600" b="1" cap="small" dirty="0" smtClean="0">
                <a:solidFill>
                  <a:srgbClr val="002060"/>
                </a:solidFill>
                <a:latin typeface="Calibri" panose="020F0502020204030204" pitchFamily="34" charset="0"/>
                <a:ea typeface="標楷體" pitchFamily="65" charset="-120"/>
                <a:cs typeface="+mj-cs"/>
              </a:rPr>
              <a:t>標示</a:t>
            </a:r>
            <a:endParaRPr lang="en-US" altLang="zh-TW" sz="2600" b="1" cap="small" dirty="0" smtClean="0">
              <a:solidFill>
                <a:srgbClr val="002060"/>
              </a:solidFill>
              <a:latin typeface="Calibri" panose="020F0502020204030204" pitchFamily="34" charset="0"/>
              <a:ea typeface="標楷體" pitchFamily="65" charset="-120"/>
              <a:cs typeface="+mj-cs"/>
            </a:endParaRPr>
          </a:p>
          <a:p>
            <a:pPr marL="0" indent="0">
              <a:buNone/>
            </a:pPr>
            <a:r>
              <a:rPr lang="zh-TW" altLang="en-US" sz="2600" b="1" cap="small" dirty="0">
                <a:solidFill>
                  <a:srgbClr val="002060"/>
                </a:solidFill>
                <a:latin typeface="Calibri" panose="020F0502020204030204" pitchFamily="34" charset="0"/>
                <a:ea typeface="標楷體" pitchFamily="65" charset="-120"/>
                <a:cs typeface="+mj-cs"/>
              </a:rPr>
              <a:t> </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應置</a:t>
            </a:r>
            <a:r>
              <a:rPr lang="zh-TW" altLang="zh-TW" sz="2600" b="1" cap="small" dirty="0">
                <a:solidFill>
                  <a:srgbClr val="002060"/>
                </a:solidFill>
                <a:latin typeface="Calibri" panose="020F0502020204030204" pitchFamily="34" charset="0"/>
                <a:ea typeface="標楷體" pitchFamily="65" charset="-120"/>
                <a:cs typeface="+mj-cs"/>
              </a:rPr>
              <a:t>於何處？可以在小包裝上註明請詳見大</a:t>
            </a:r>
            <a:r>
              <a:rPr lang="zh-TW" altLang="zh-TW" sz="2600" b="1" cap="small" dirty="0" smtClean="0">
                <a:solidFill>
                  <a:srgbClr val="002060"/>
                </a:solidFill>
                <a:latin typeface="Calibri" panose="020F0502020204030204" pitchFamily="34" charset="0"/>
                <a:ea typeface="標楷體" pitchFamily="65" charset="-120"/>
                <a:cs typeface="+mj-cs"/>
              </a:rPr>
              <a:t>包</a:t>
            </a:r>
            <a:endParaRPr lang="en-US" altLang="zh-TW" sz="2600" b="1" cap="small" dirty="0" smtClean="0">
              <a:solidFill>
                <a:srgbClr val="002060"/>
              </a:solidFill>
              <a:latin typeface="Calibri" panose="020F0502020204030204" pitchFamily="34" charset="0"/>
              <a:ea typeface="標楷體" pitchFamily="65" charset="-120"/>
              <a:cs typeface="+mj-cs"/>
            </a:endParaRPr>
          </a:p>
          <a:p>
            <a:pPr marL="0" indent="0">
              <a:buNone/>
            </a:pPr>
            <a:r>
              <a:rPr lang="zh-TW" altLang="en-US" sz="2600" b="1" cap="small" dirty="0">
                <a:solidFill>
                  <a:srgbClr val="002060"/>
                </a:solidFill>
                <a:latin typeface="Calibri" panose="020F0502020204030204" pitchFamily="34" charset="0"/>
                <a:ea typeface="標楷體" pitchFamily="65" charset="-120"/>
                <a:cs typeface="+mj-cs"/>
              </a:rPr>
              <a:t> </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裝</a:t>
            </a:r>
            <a:r>
              <a:rPr lang="zh-TW" altLang="zh-TW" sz="2600" b="1" cap="small" dirty="0">
                <a:solidFill>
                  <a:srgbClr val="002060"/>
                </a:solidFill>
                <a:latin typeface="Calibri" panose="020F0502020204030204" pitchFamily="34" charset="0"/>
                <a:ea typeface="標楷體" pitchFamily="65" charset="-120"/>
                <a:cs typeface="+mj-cs"/>
              </a:rPr>
              <a:t>嗎</a:t>
            </a:r>
            <a:r>
              <a:rPr lang="en-US" altLang="zh-TW" sz="2600" b="1" cap="small" dirty="0">
                <a:solidFill>
                  <a:srgbClr val="002060"/>
                </a:solidFill>
                <a:latin typeface="Calibri" panose="020F0502020204030204" pitchFamily="34" charset="0"/>
                <a:ea typeface="標楷體" pitchFamily="65" charset="-120"/>
                <a:cs typeface="+mj-cs"/>
              </a:rPr>
              <a:t>?</a:t>
            </a:r>
          </a:p>
          <a:p>
            <a:pPr marL="365760" lvl="1" indent="0">
              <a:lnSpc>
                <a:spcPts val="2400"/>
              </a:lnSpc>
              <a:buNone/>
            </a:pPr>
            <a:r>
              <a:rPr lang="en-US" altLang="zh-TW" sz="2400" dirty="0" smtClean="0">
                <a:latin typeface="Calibri" panose="020F0502020204030204" pitchFamily="34" charset="0"/>
                <a:ea typeface="標楷體" pitchFamily="65" charset="-120"/>
              </a:rPr>
              <a:t>A:</a:t>
            </a:r>
            <a:r>
              <a:rPr lang="zh-TW" altLang="en-US" sz="2400" dirty="0" smtClean="0">
                <a:latin typeface="Calibri" panose="020F0502020204030204" pitchFamily="34" charset="0"/>
                <a:ea typeface="標楷體" pitchFamily="65" charset="-120"/>
              </a:rPr>
              <a:t> </a:t>
            </a:r>
            <a:r>
              <a:rPr lang="zh-TW" altLang="zh-TW" sz="2400" dirty="0" smtClean="0">
                <a:latin typeface="Calibri" panose="020F0502020204030204" pitchFamily="34" charset="0"/>
                <a:ea typeface="標楷體" pitchFamily="65" charset="-120"/>
              </a:rPr>
              <a:t>最小販售包裝應依規定完整標示（含營養標示），</a:t>
            </a:r>
            <a:endParaRPr lang="en-US" altLang="zh-TW" sz="2400" dirty="0" smtClean="0">
              <a:latin typeface="Calibri" panose="020F0502020204030204" pitchFamily="34" charset="0"/>
              <a:ea typeface="標楷體" pitchFamily="65" charset="-120"/>
            </a:endParaRPr>
          </a:p>
          <a:p>
            <a:pPr marL="365760" lvl="1" indent="0">
              <a:lnSpc>
                <a:spcPts val="2400"/>
              </a:lnSpc>
              <a:buNone/>
            </a:pPr>
            <a:r>
              <a:rPr lang="zh-TW" altLang="en-US" sz="2400" dirty="0">
                <a:latin typeface="Calibri" panose="020F0502020204030204" pitchFamily="34" charset="0"/>
                <a:ea typeface="標楷體" pitchFamily="65" charset="-120"/>
              </a:rPr>
              <a:t> </a:t>
            </a:r>
            <a:r>
              <a:rPr lang="zh-TW" altLang="en-US" sz="2400" dirty="0" smtClean="0">
                <a:latin typeface="Calibri" panose="020F0502020204030204" pitchFamily="34" charset="0"/>
                <a:ea typeface="標楷體" pitchFamily="65" charset="-120"/>
              </a:rPr>
              <a:t>    </a:t>
            </a:r>
            <a:r>
              <a:rPr lang="zh-TW" altLang="zh-TW" sz="2400" dirty="0" smtClean="0">
                <a:latin typeface="Calibri" panose="020F0502020204030204" pitchFamily="34" charset="0"/>
                <a:ea typeface="標楷體" pitchFamily="65" charset="-120"/>
              </a:rPr>
              <a:t>產品如無小包裝單獨販售之情形，則於外</a:t>
            </a:r>
            <a:r>
              <a:rPr lang="en-US" altLang="zh-TW" sz="2400" dirty="0" smtClean="0">
                <a:latin typeface="Calibri" panose="020F0502020204030204" pitchFamily="34" charset="0"/>
                <a:ea typeface="標楷體" pitchFamily="65" charset="-120"/>
              </a:rPr>
              <a:t>(</a:t>
            </a:r>
            <a:r>
              <a:rPr lang="zh-TW" altLang="zh-TW" sz="2400" dirty="0" smtClean="0">
                <a:latin typeface="Calibri" panose="020F0502020204030204" pitchFamily="34" charset="0"/>
                <a:ea typeface="標楷體" pitchFamily="65" charset="-120"/>
              </a:rPr>
              <a:t>大</a:t>
            </a:r>
            <a:r>
              <a:rPr lang="en-US" altLang="zh-TW" sz="2400" dirty="0" smtClean="0">
                <a:latin typeface="Calibri" panose="020F0502020204030204" pitchFamily="34" charset="0"/>
                <a:ea typeface="標楷體" pitchFamily="65" charset="-120"/>
              </a:rPr>
              <a:t>)</a:t>
            </a:r>
            <a:r>
              <a:rPr lang="zh-TW" altLang="zh-TW" sz="2400" dirty="0" smtClean="0">
                <a:latin typeface="Calibri" panose="020F0502020204030204" pitchFamily="34" charset="0"/>
                <a:ea typeface="標楷體" pitchFamily="65" charset="-120"/>
              </a:rPr>
              <a:t>包</a:t>
            </a:r>
            <a:endParaRPr lang="en-US" altLang="zh-TW" sz="2400" dirty="0" smtClean="0">
              <a:latin typeface="Calibri" panose="020F0502020204030204" pitchFamily="34" charset="0"/>
              <a:ea typeface="標楷體" pitchFamily="65" charset="-120"/>
            </a:endParaRPr>
          </a:p>
          <a:p>
            <a:pPr marL="365760" lvl="1" indent="0">
              <a:lnSpc>
                <a:spcPts val="2400"/>
              </a:lnSpc>
              <a:buNone/>
            </a:pPr>
            <a:r>
              <a:rPr lang="zh-TW" altLang="en-US" sz="2400" dirty="0">
                <a:latin typeface="Calibri" panose="020F0502020204030204" pitchFamily="34" charset="0"/>
                <a:ea typeface="標楷體" pitchFamily="65" charset="-120"/>
              </a:rPr>
              <a:t> </a:t>
            </a:r>
            <a:r>
              <a:rPr lang="zh-TW" altLang="en-US" sz="2400" dirty="0" smtClean="0">
                <a:latin typeface="Calibri" panose="020F0502020204030204" pitchFamily="34" charset="0"/>
                <a:ea typeface="標楷體" pitchFamily="65" charset="-120"/>
              </a:rPr>
              <a:t>    </a:t>
            </a:r>
            <a:r>
              <a:rPr lang="zh-TW" altLang="zh-TW" sz="2400" dirty="0" smtClean="0">
                <a:latin typeface="Calibri" panose="020F0502020204030204" pitchFamily="34" charset="0"/>
                <a:ea typeface="標楷體" pitchFamily="65" charset="-120"/>
              </a:rPr>
              <a:t>裝標示即可。也就是說，小包裝如為完整包裝，</a:t>
            </a:r>
            <a:endParaRPr lang="en-US" altLang="zh-TW" sz="2400" dirty="0" smtClean="0">
              <a:latin typeface="Calibri" panose="020F0502020204030204" pitchFamily="34" charset="0"/>
              <a:ea typeface="標楷體" pitchFamily="65" charset="-120"/>
            </a:endParaRPr>
          </a:p>
          <a:p>
            <a:pPr marL="365760" lvl="1" indent="0">
              <a:lnSpc>
                <a:spcPts val="2400"/>
              </a:lnSpc>
              <a:buNone/>
            </a:pPr>
            <a:r>
              <a:rPr lang="zh-TW" altLang="en-US" sz="2400" dirty="0">
                <a:latin typeface="Calibri" panose="020F0502020204030204" pitchFamily="34" charset="0"/>
                <a:ea typeface="標楷體" pitchFamily="65" charset="-120"/>
              </a:rPr>
              <a:t> </a:t>
            </a:r>
            <a:r>
              <a:rPr lang="zh-TW" altLang="en-US" sz="2400" dirty="0" smtClean="0">
                <a:latin typeface="Calibri" panose="020F0502020204030204" pitchFamily="34" charset="0"/>
                <a:ea typeface="標楷體" pitchFamily="65" charset="-120"/>
              </a:rPr>
              <a:t>    </a:t>
            </a:r>
            <a:r>
              <a:rPr lang="zh-TW" altLang="zh-TW" sz="2400" dirty="0" smtClean="0">
                <a:latin typeface="Calibri" panose="020F0502020204030204" pitchFamily="34" charset="0"/>
                <a:ea typeface="標楷體" pitchFamily="65" charset="-120"/>
              </a:rPr>
              <a:t>且於市面有單獨小包裝流通販賣之情形者，則其</a:t>
            </a:r>
            <a:endParaRPr lang="en-US" altLang="zh-TW" sz="2400" dirty="0" smtClean="0">
              <a:latin typeface="Calibri" panose="020F0502020204030204" pitchFamily="34" charset="0"/>
              <a:ea typeface="標楷體" pitchFamily="65" charset="-120"/>
            </a:endParaRPr>
          </a:p>
          <a:p>
            <a:pPr marL="365760" lvl="1" indent="0">
              <a:lnSpc>
                <a:spcPts val="2400"/>
              </a:lnSpc>
              <a:buNone/>
            </a:pPr>
            <a:r>
              <a:rPr lang="zh-TW" altLang="en-US" sz="2400" dirty="0">
                <a:latin typeface="Calibri" panose="020F0502020204030204" pitchFamily="34" charset="0"/>
                <a:ea typeface="標楷體" pitchFamily="65" charset="-120"/>
              </a:rPr>
              <a:t> </a:t>
            </a:r>
            <a:r>
              <a:rPr lang="zh-TW" altLang="en-US" sz="2400" dirty="0" smtClean="0">
                <a:latin typeface="Calibri" panose="020F0502020204030204" pitchFamily="34" charset="0"/>
                <a:ea typeface="標楷體" pitchFamily="65" charset="-120"/>
              </a:rPr>
              <a:t>    </a:t>
            </a:r>
            <a:r>
              <a:rPr lang="zh-TW" altLang="zh-TW" sz="2400" dirty="0" smtClean="0">
                <a:latin typeface="Calibri" panose="020F0502020204030204" pitchFamily="34" charset="0"/>
                <a:ea typeface="標楷體" pitchFamily="65" charset="-120"/>
              </a:rPr>
              <a:t>小包裝亦應有一般食品標示及營養標示。</a:t>
            </a:r>
          </a:p>
          <a:p>
            <a:pPr lvl="1"/>
            <a:endParaRPr lang="zh-TW" altLang="en-US" dirty="0">
              <a:latin typeface="Calibri" panose="020F0502020204030204" pitchFamily="34" charset="0"/>
            </a:endParaRPr>
          </a:p>
        </p:txBody>
      </p:sp>
      <p:sp>
        <p:nvSpPr>
          <p:cNvPr id="4" name="投影片編號版面配置區 3"/>
          <p:cNvSpPr>
            <a:spLocks noGrp="1"/>
          </p:cNvSpPr>
          <p:nvPr>
            <p:ph type="sldNum" sz="quarter" idx="15"/>
          </p:nvPr>
        </p:nvSpPr>
        <p:spPr/>
        <p:txBody>
          <a:bodyPr/>
          <a:lstStyle/>
          <a:p>
            <a:pPr>
              <a:defRPr/>
            </a:pPr>
            <a:fld id="{12386BAB-030F-45DD-B2B8-93CDE7C8D50C}" type="slidenum">
              <a:rPr lang="zh-TW" altLang="en-US" smtClean="0"/>
              <a:pPr>
                <a:defRPr/>
              </a:pPr>
              <a:t>49</a:t>
            </a:fld>
            <a:endParaRPr lang="en-US" altLang="zh-TW"/>
          </a:p>
        </p:txBody>
      </p:sp>
      <p:pic>
        <p:nvPicPr>
          <p:cNvPr id="28674" name="Picture 2" descr="https://s.yimg.com/hg/pimg1/63/19/p096842711844-item-9450xf1x0400x0400-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877177"/>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s://encrypted-tbn2.gstatic.com/images?q=tbn:ANd9GcSv8hc4eEDNhQnOxgRTyyxKYcho8fJgWoRVkKu1ee52YE5AkJk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4653085"/>
            <a:ext cx="2376264" cy="1952284"/>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s://tw.buy.yahoo.com/webservice/gdimage.ashx?id=14682569&amp;s=200&amp;t=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5709" y="4589093"/>
            <a:ext cx="2080267" cy="2080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da_logo"/>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內容版面配置區 2"/>
          <p:cNvSpPr>
            <a:spLocks noGrp="1"/>
          </p:cNvSpPr>
          <p:nvPr>
            <p:ph idx="1"/>
          </p:nvPr>
        </p:nvSpPr>
        <p:spPr>
          <a:xfrm>
            <a:off x="899592" y="1628800"/>
            <a:ext cx="7344816" cy="4176464"/>
          </a:xfrm>
        </p:spPr>
        <p:txBody>
          <a:bodyPr>
            <a:noAutofit/>
          </a:bodyPr>
          <a:lstStyle/>
          <a:p>
            <a:r>
              <a:rPr lang="zh-TW" altLang="en-US" sz="2800" b="1" dirty="0" smtClean="0">
                <a:solidFill>
                  <a:srgbClr val="CC00CC"/>
                </a:solidFill>
                <a:latin typeface="標楷體" pitchFamily="65" charset="-120"/>
                <a:ea typeface="標楷體" pitchFamily="65" charset="-120"/>
              </a:rPr>
              <a:t>散裝食品不強制標示營養標示，包裝食品才須營養標示。</a:t>
            </a:r>
            <a:endParaRPr lang="en-US" altLang="zh-TW" sz="2800" b="1" dirty="0" smtClean="0">
              <a:solidFill>
                <a:srgbClr val="CC00CC"/>
              </a:solidFill>
              <a:latin typeface="標楷體" pitchFamily="65" charset="-120"/>
              <a:ea typeface="標楷體" pitchFamily="65" charset="-120"/>
            </a:endParaRPr>
          </a:p>
          <a:p>
            <a:endParaRPr lang="en-US" altLang="zh-TW" sz="900" b="1" dirty="0" smtClean="0">
              <a:solidFill>
                <a:srgbClr val="CC00CC"/>
              </a:solidFill>
              <a:latin typeface="標楷體" pitchFamily="65" charset="-120"/>
              <a:ea typeface="標楷體" pitchFamily="65" charset="-120"/>
            </a:endParaRPr>
          </a:p>
          <a:p>
            <a:r>
              <a:rPr lang="zh-TW" altLang="en-US" sz="2800" b="1" dirty="0" smtClean="0">
                <a:latin typeface="標楷體" pitchFamily="65" charset="-120"/>
                <a:ea typeface="標楷體" pitchFamily="65" charset="-120"/>
              </a:rPr>
              <a:t>散裝食品：陳列販售時無包裝，或雖有包裝但有下列情形</a:t>
            </a:r>
            <a:r>
              <a:rPr lang="zh-TW" altLang="en-US" sz="2800" b="1" u="sng" dirty="0" smtClean="0">
                <a:solidFill>
                  <a:srgbClr val="FF0000"/>
                </a:solidFill>
                <a:latin typeface="標楷體" pitchFamily="65" charset="-120"/>
                <a:ea typeface="標楷體" pitchFamily="65" charset="-120"/>
              </a:rPr>
              <a:t>之一</a:t>
            </a:r>
            <a:r>
              <a:rPr lang="zh-TW" altLang="en-US" sz="2800" b="1" dirty="0" smtClean="0">
                <a:latin typeface="標楷體" pitchFamily="65" charset="-120"/>
                <a:ea typeface="標楷體" pitchFamily="65" charset="-120"/>
              </a:rPr>
              <a:t>者</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食安法施行細則</a:t>
            </a:r>
            <a:r>
              <a:rPr lang="en-US" altLang="zh-TW" sz="2800" b="1" dirty="0" smtClean="0">
                <a:latin typeface="標楷體" pitchFamily="65" charset="-120"/>
                <a:ea typeface="標楷體" pitchFamily="65" charset="-120"/>
              </a:rPr>
              <a:t>)</a:t>
            </a:r>
          </a:p>
          <a:p>
            <a:pPr lvl="1"/>
            <a:r>
              <a:rPr lang="zh-TW" altLang="en-US" sz="2800" b="1" dirty="0" smtClean="0">
                <a:solidFill>
                  <a:srgbClr val="002060"/>
                </a:solidFill>
                <a:latin typeface="標楷體" pitchFamily="65" charset="-120"/>
                <a:ea typeface="標楷體" pitchFamily="65" charset="-120"/>
              </a:rPr>
              <a:t>不具啟封辨識性</a:t>
            </a:r>
            <a:endParaRPr lang="en-US" altLang="zh-TW" sz="2800" b="1" dirty="0" smtClean="0">
              <a:solidFill>
                <a:srgbClr val="002060"/>
              </a:solidFill>
              <a:latin typeface="標楷體" pitchFamily="65" charset="-120"/>
              <a:ea typeface="標楷體" pitchFamily="65" charset="-120"/>
            </a:endParaRPr>
          </a:p>
          <a:p>
            <a:pPr lvl="1"/>
            <a:r>
              <a:rPr lang="zh-TW" altLang="en-US" sz="2800" b="1" dirty="0" smtClean="0">
                <a:solidFill>
                  <a:srgbClr val="002060"/>
                </a:solidFill>
                <a:latin typeface="標楷體" pitchFamily="65" charset="-120"/>
                <a:ea typeface="標楷體" pitchFamily="65" charset="-120"/>
              </a:rPr>
              <a:t>不具延長保存期限</a:t>
            </a:r>
            <a:endParaRPr lang="en-US" altLang="zh-TW" sz="2800" b="1" dirty="0" smtClean="0">
              <a:solidFill>
                <a:srgbClr val="002060"/>
              </a:solidFill>
              <a:latin typeface="標楷體" pitchFamily="65" charset="-120"/>
              <a:ea typeface="標楷體" pitchFamily="65" charset="-120"/>
            </a:endParaRPr>
          </a:p>
          <a:p>
            <a:pPr lvl="1"/>
            <a:r>
              <a:rPr lang="zh-TW" altLang="en-US" sz="2800" b="1" dirty="0" smtClean="0">
                <a:solidFill>
                  <a:srgbClr val="002060"/>
                </a:solidFill>
                <a:latin typeface="標楷體" pitchFamily="65" charset="-120"/>
                <a:ea typeface="標楷體" pitchFamily="65" charset="-120"/>
              </a:rPr>
              <a:t>非密封</a:t>
            </a:r>
            <a:endParaRPr lang="en-US" altLang="zh-TW" sz="2800" b="1" dirty="0" smtClean="0">
              <a:solidFill>
                <a:srgbClr val="002060"/>
              </a:solidFill>
              <a:latin typeface="標楷體" pitchFamily="65" charset="-120"/>
              <a:ea typeface="標楷體" pitchFamily="65" charset="-120"/>
            </a:endParaRPr>
          </a:p>
          <a:p>
            <a:pPr lvl="1"/>
            <a:r>
              <a:rPr lang="zh-TW" altLang="en-US" sz="2800" b="1" dirty="0" smtClean="0">
                <a:solidFill>
                  <a:srgbClr val="002060"/>
                </a:solidFill>
                <a:latin typeface="標楷體" pitchFamily="65" charset="-120"/>
                <a:ea typeface="標楷體" pitchFamily="65" charset="-120"/>
              </a:rPr>
              <a:t>非以擴大銷售範圍為目的</a:t>
            </a:r>
          </a:p>
        </p:txBody>
      </p:sp>
      <p:sp>
        <p:nvSpPr>
          <p:cNvPr id="6" name="標題 1"/>
          <p:cNvSpPr>
            <a:spLocks noGrp="1"/>
          </p:cNvSpPr>
          <p:nvPr>
            <p:ph type="title"/>
          </p:nvPr>
        </p:nvSpPr>
        <p:spPr>
          <a:xfrm>
            <a:off x="611560" y="478413"/>
            <a:ext cx="7793037" cy="646331"/>
          </a:xfrm>
          <a:noFill/>
        </p:spPr>
        <p:txBody>
          <a:bodyPr wrap="square" rtlCol="0">
            <a:spAutoFit/>
          </a:bodyPr>
          <a:lstStyle/>
          <a:p>
            <a:pPr algn="ctr" eaLnBrk="0" fontAlgn="base" hangingPunct="0">
              <a:spcAft>
                <a:spcPct val="0"/>
              </a:spcAft>
            </a:pPr>
            <a:r>
              <a:rPr kumimoji="1" lang="zh-TW" altLang="en-US" sz="3600" b="1" dirty="0">
                <a:solidFill>
                  <a:srgbClr val="006600"/>
                </a:solidFill>
                <a:latin typeface="標楷體" panose="03000509000000000000" pitchFamily="65" charset="-120"/>
                <a:ea typeface="標楷體" panose="03000509000000000000" pitchFamily="65" charset="-120"/>
                <a:cs typeface="+mn-cs"/>
              </a:rPr>
              <a:t>哪些食品需要進行營養標示</a:t>
            </a:r>
            <a:r>
              <a:rPr kumimoji="1" lang="en-US" altLang="zh-TW" sz="3600" b="1" dirty="0">
                <a:solidFill>
                  <a:srgbClr val="006600"/>
                </a:solidFill>
                <a:latin typeface="標楷體" panose="03000509000000000000" pitchFamily="65" charset="-120"/>
                <a:ea typeface="標楷體" panose="03000509000000000000" pitchFamily="65" charset="-120"/>
                <a:cs typeface="+mn-cs"/>
              </a:rPr>
              <a:t>?</a:t>
            </a:r>
            <a:endParaRPr kumimoji="1" lang="zh-TW" altLang="en-US" sz="3600" b="1" dirty="0">
              <a:solidFill>
                <a:srgbClr val="006600"/>
              </a:solidFill>
              <a:latin typeface="標楷體" panose="03000509000000000000" pitchFamily="65" charset="-120"/>
              <a:ea typeface="標楷體" panose="03000509000000000000" pitchFamily="65" charset="-120"/>
              <a:cs typeface="+mn-cs"/>
            </a:endParaRPr>
          </a:p>
        </p:txBody>
      </p:sp>
      <p:pic>
        <p:nvPicPr>
          <p:cNvPr id="3074" name="Picture 2" descr="http://health.thenote.com.tw/upload/img/2013/04023d790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804076"/>
            <a:ext cx="2016224" cy="13441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tmd.tw/m/DVWK2012_1346424414_65123.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97" t="15730" b="18131"/>
          <a:stretch/>
        </p:blipFill>
        <p:spPr bwMode="auto">
          <a:xfrm>
            <a:off x="5724128" y="5301206"/>
            <a:ext cx="2160240" cy="1031105"/>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3"/>
          <p:cNvSpPr>
            <a:spLocks noGrp="1"/>
          </p:cNvSpPr>
          <p:nvPr>
            <p:ph type="sldNum" sz="quarter" idx="15"/>
          </p:nvPr>
        </p:nvSpPr>
        <p:spPr>
          <a:xfrm>
            <a:off x="8129016" y="5734050"/>
            <a:ext cx="609600" cy="521208"/>
          </a:xfr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5</a:t>
            </a:fld>
            <a:endParaRPr kumimoji="0" lang="en-US" altLang="zh-TW" sz="1400" dirty="0" smtClean="0">
              <a:solidFill>
                <a:schemeClr val="bg1"/>
              </a:solidFill>
            </a:endParaRPr>
          </a:p>
        </p:txBody>
      </p:sp>
      <p:pic>
        <p:nvPicPr>
          <p:cNvPr id="8" name="Picture 7" descr="fda_logo"/>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501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7467600" cy="1143000"/>
          </a:xfrm>
        </p:spPr>
        <p:txBody>
          <a:bodyPr vert="horz" anchor="b">
            <a:normAutofit/>
          </a:bodyPr>
          <a:lstStyle/>
          <a:p>
            <a:pPr algn="ctr"/>
            <a:r>
              <a:rPr lang="zh-TW" altLang="en-US" sz="3600" b="1" dirty="0">
                <a:solidFill>
                  <a:srgbClr val="006600"/>
                </a:solidFill>
                <a:latin typeface="Calibri" panose="020F0502020204030204" pitchFamily="34" charset="0"/>
                <a:ea typeface="標楷體" panose="03000509000000000000" pitchFamily="65" charset="-120"/>
              </a:rPr>
              <a:t>標示格式</a:t>
            </a:r>
          </a:p>
        </p:txBody>
      </p:sp>
      <p:sp>
        <p:nvSpPr>
          <p:cNvPr id="3" name="內容版面配置區 2"/>
          <p:cNvSpPr>
            <a:spLocks noGrp="1"/>
          </p:cNvSpPr>
          <p:nvPr>
            <p:ph sz="quarter" idx="1"/>
          </p:nvPr>
        </p:nvSpPr>
        <p:spPr>
          <a:xfrm>
            <a:off x="539552" y="1556792"/>
            <a:ext cx="8136904" cy="4680520"/>
          </a:xfrm>
        </p:spPr>
        <p:txBody>
          <a:bodyPr>
            <a:normAutofit lnSpcReduction="10000"/>
          </a:bodyPr>
          <a:lstStyle/>
          <a:p>
            <a:pPr marL="0" indent="0">
              <a:buNone/>
            </a:pPr>
            <a:r>
              <a:rPr lang="en-US" altLang="zh-TW" sz="2600" b="1" cap="small" dirty="0" smtClean="0">
                <a:solidFill>
                  <a:srgbClr val="002060"/>
                </a:solidFill>
                <a:latin typeface="Calibri" panose="020F0502020204030204" pitchFamily="34" charset="0"/>
                <a:ea typeface="標楷體" pitchFamily="65" charset="-120"/>
                <a:cs typeface="+mj-cs"/>
              </a:rPr>
              <a:t>Q:</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如果</a:t>
            </a:r>
            <a:r>
              <a:rPr lang="zh-TW" altLang="zh-TW" sz="2600" b="1" cap="small" dirty="0">
                <a:solidFill>
                  <a:srgbClr val="002060"/>
                </a:solidFill>
                <a:latin typeface="Calibri" panose="020F0502020204030204" pitchFamily="34" charset="0"/>
                <a:ea typeface="標楷體" pitchFamily="65" charset="-120"/>
                <a:cs typeface="+mj-cs"/>
              </a:rPr>
              <a:t>脂肪含量已達可標示零之標準，是否可以不</a:t>
            </a:r>
            <a:r>
              <a:rPr lang="zh-TW" altLang="zh-TW" sz="2600" b="1" cap="small" dirty="0" smtClean="0">
                <a:solidFill>
                  <a:srgbClr val="002060"/>
                </a:solidFill>
                <a:latin typeface="Calibri" panose="020F0502020204030204" pitchFamily="34" charset="0"/>
                <a:ea typeface="標楷體" pitchFamily="65" charset="-120"/>
                <a:cs typeface="+mj-cs"/>
              </a:rPr>
              <a:t>標</a:t>
            </a:r>
            <a:endParaRPr lang="en-US" altLang="zh-TW" sz="2600" b="1" cap="small" dirty="0" smtClean="0">
              <a:solidFill>
                <a:srgbClr val="002060"/>
              </a:solidFill>
              <a:latin typeface="Calibri" panose="020F0502020204030204" pitchFamily="34" charset="0"/>
              <a:ea typeface="標楷體" pitchFamily="65" charset="-120"/>
              <a:cs typeface="+mj-cs"/>
            </a:endParaRPr>
          </a:p>
          <a:p>
            <a:pPr marL="0" indent="0">
              <a:buNone/>
            </a:pPr>
            <a:r>
              <a:rPr lang="zh-TW" altLang="en-US" sz="2600" b="1" cap="small" dirty="0">
                <a:solidFill>
                  <a:srgbClr val="002060"/>
                </a:solidFill>
                <a:latin typeface="Calibri" panose="020F0502020204030204" pitchFamily="34" charset="0"/>
                <a:ea typeface="標楷體" pitchFamily="65" charset="-120"/>
                <a:cs typeface="+mj-cs"/>
              </a:rPr>
              <a:t> </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示</a:t>
            </a:r>
            <a:r>
              <a:rPr lang="zh-TW" altLang="zh-TW" sz="2600" b="1" cap="small" dirty="0">
                <a:solidFill>
                  <a:srgbClr val="002060"/>
                </a:solidFill>
                <a:latin typeface="Calibri" panose="020F0502020204030204" pitchFamily="34" charset="0"/>
                <a:ea typeface="標楷體" pitchFamily="65" charset="-120"/>
                <a:cs typeface="+mj-cs"/>
              </a:rPr>
              <a:t>「飽和脂肪」及「反式脂肪」</a:t>
            </a:r>
            <a:r>
              <a:rPr lang="en-US" altLang="zh-TW" sz="2600" b="1" cap="small" dirty="0">
                <a:solidFill>
                  <a:srgbClr val="002060"/>
                </a:solidFill>
                <a:latin typeface="Calibri" panose="020F0502020204030204" pitchFamily="34" charset="0"/>
                <a:ea typeface="標楷體" pitchFamily="65" charset="-120"/>
                <a:cs typeface="+mj-cs"/>
              </a:rPr>
              <a:t>?</a:t>
            </a:r>
          </a:p>
          <a:p>
            <a:pPr marL="365760" lvl="1" indent="0">
              <a:buNone/>
            </a:pPr>
            <a:r>
              <a:rPr lang="en-US" altLang="zh-TW" sz="2400" b="1" dirty="0" smtClean="0">
                <a:solidFill>
                  <a:srgbClr val="FF0000"/>
                </a:solidFill>
                <a:latin typeface="Calibri" panose="020F0502020204030204" pitchFamily="34" charset="0"/>
                <a:ea typeface="標楷體" pitchFamily="65" charset="-120"/>
              </a:rPr>
              <a:t>A:</a:t>
            </a:r>
            <a:r>
              <a:rPr lang="zh-TW" altLang="en-US" sz="2400" b="1" dirty="0" smtClean="0">
                <a:solidFill>
                  <a:srgbClr val="FF0000"/>
                </a:solidFill>
                <a:latin typeface="Calibri" panose="020F0502020204030204" pitchFamily="34" charset="0"/>
                <a:ea typeface="標楷體" pitchFamily="65" charset="-120"/>
              </a:rPr>
              <a:t> </a:t>
            </a:r>
            <a:r>
              <a:rPr lang="zh-TW" altLang="zh-TW" sz="2400" b="1" dirty="0" smtClean="0">
                <a:solidFill>
                  <a:srgbClr val="FF0000"/>
                </a:solidFill>
                <a:latin typeface="Calibri" panose="020F0502020204030204" pitchFamily="34" charset="0"/>
                <a:ea typeface="標楷體" pitchFamily="65" charset="-120"/>
              </a:rPr>
              <a:t>不可以</a:t>
            </a:r>
            <a:r>
              <a:rPr lang="zh-TW" altLang="zh-TW" sz="2400" b="1" dirty="0" smtClean="0">
                <a:latin typeface="Calibri" panose="020F0502020204030204" pitchFamily="34" charset="0"/>
                <a:ea typeface="標楷體" pitchFamily="65" charset="-120"/>
              </a:rPr>
              <a:t>。所有產品均應以公告之格式標示，如含量為</a:t>
            </a:r>
            <a:endParaRPr lang="en-US" altLang="zh-TW" sz="2400" b="1" dirty="0" smtClean="0">
              <a:latin typeface="Calibri" panose="020F0502020204030204" pitchFamily="34" charset="0"/>
              <a:ea typeface="標楷體" pitchFamily="65" charset="-120"/>
            </a:endParaRPr>
          </a:p>
          <a:p>
            <a:pPr marL="365760" lvl="1" indent="0">
              <a:buNone/>
            </a:pPr>
            <a:r>
              <a:rPr lang="zh-TW" altLang="en-US" sz="2400" b="1" dirty="0">
                <a:latin typeface="Calibri" panose="020F0502020204030204" pitchFamily="34" charset="0"/>
                <a:ea typeface="標楷體" pitchFamily="65" charset="-120"/>
              </a:rPr>
              <a:t> </a:t>
            </a:r>
            <a:r>
              <a:rPr lang="zh-TW" altLang="en-US" sz="2400" b="1" dirty="0" smtClean="0">
                <a:latin typeface="Calibri" panose="020F0502020204030204" pitchFamily="34" charset="0"/>
                <a:ea typeface="標楷體" pitchFamily="65" charset="-120"/>
              </a:rPr>
              <a:t>    </a:t>
            </a:r>
            <a:r>
              <a:rPr lang="zh-TW" altLang="zh-TW" sz="2400" b="1" dirty="0" smtClean="0">
                <a:latin typeface="Calibri" panose="020F0502020204030204" pitchFamily="34" charset="0"/>
                <a:ea typeface="標楷體" pitchFamily="65" charset="-120"/>
              </a:rPr>
              <a:t>零，則應於飽和脂肪、反式脂肪含量標示「</a:t>
            </a:r>
            <a:r>
              <a:rPr lang="en-US" altLang="zh-TW" sz="2400" b="1" dirty="0" smtClean="0">
                <a:latin typeface="Calibri" panose="020F0502020204030204" pitchFamily="34" charset="0"/>
                <a:ea typeface="標楷體" pitchFamily="65" charset="-120"/>
              </a:rPr>
              <a:t>0</a:t>
            </a:r>
            <a:r>
              <a:rPr lang="zh-TW" altLang="zh-TW" sz="2400" b="1" dirty="0" smtClean="0">
                <a:latin typeface="Calibri" panose="020F0502020204030204" pitchFamily="34" charset="0"/>
                <a:ea typeface="標楷體" pitchFamily="65" charset="-120"/>
              </a:rPr>
              <a:t>」，而非</a:t>
            </a:r>
            <a:endParaRPr lang="en-US" altLang="zh-TW" sz="2400" b="1" dirty="0" smtClean="0">
              <a:latin typeface="Calibri" panose="020F0502020204030204" pitchFamily="34" charset="0"/>
              <a:ea typeface="標楷體" pitchFamily="65" charset="-120"/>
            </a:endParaRPr>
          </a:p>
          <a:p>
            <a:pPr marL="365760" lvl="1" indent="0">
              <a:buNone/>
            </a:pPr>
            <a:r>
              <a:rPr lang="zh-TW" altLang="en-US" sz="2400" b="1" dirty="0">
                <a:latin typeface="Calibri" panose="020F0502020204030204" pitchFamily="34" charset="0"/>
                <a:ea typeface="標楷體" pitchFamily="65" charset="-120"/>
              </a:rPr>
              <a:t> </a:t>
            </a:r>
            <a:r>
              <a:rPr lang="zh-TW" altLang="en-US" sz="2400" b="1" dirty="0" smtClean="0">
                <a:latin typeface="Calibri" panose="020F0502020204030204" pitchFamily="34" charset="0"/>
                <a:ea typeface="標楷體" pitchFamily="65" charset="-120"/>
              </a:rPr>
              <a:t>    </a:t>
            </a:r>
            <a:r>
              <a:rPr lang="zh-TW" altLang="zh-TW" sz="2400" b="1" dirty="0" smtClean="0">
                <a:latin typeface="Calibri" panose="020F0502020204030204" pitchFamily="34" charset="0"/>
                <a:ea typeface="標楷體" pitchFamily="65" charset="-120"/>
              </a:rPr>
              <a:t>不予標示該項目。</a:t>
            </a:r>
            <a:endParaRPr lang="en-US" altLang="zh-TW" sz="2400" b="1" dirty="0" smtClean="0">
              <a:latin typeface="Calibri" panose="020F0502020204030204" pitchFamily="34" charset="0"/>
              <a:ea typeface="標楷體" pitchFamily="65" charset="-120"/>
            </a:endParaRPr>
          </a:p>
          <a:p>
            <a:pPr marL="365760" lvl="1" indent="0">
              <a:buNone/>
            </a:pPr>
            <a:endParaRPr lang="en-US" altLang="zh-TW" sz="2400" b="1" dirty="0" smtClean="0">
              <a:latin typeface="Calibri" panose="020F0502020204030204" pitchFamily="34" charset="0"/>
              <a:ea typeface="標楷體" pitchFamily="65" charset="-120"/>
            </a:endParaRPr>
          </a:p>
          <a:p>
            <a:pPr marL="0" indent="0">
              <a:buNone/>
            </a:pPr>
            <a:r>
              <a:rPr lang="en-US" altLang="zh-TW" sz="2600" b="1" cap="small" dirty="0" smtClean="0">
                <a:solidFill>
                  <a:srgbClr val="002060"/>
                </a:solidFill>
                <a:latin typeface="Calibri" panose="020F0502020204030204" pitchFamily="34" charset="0"/>
                <a:ea typeface="標楷體" pitchFamily="65" charset="-120"/>
                <a:cs typeface="+mj-cs"/>
              </a:rPr>
              <a:t>Q:</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若</a:t>
            </a:r>
            <a:r>
              <a:rPr lang="zh-TW" altLang="zh-TW" sz="2600" b="1" cap="small" dirty="0">
                <a:solidFill>
                  <a:srgbClr val="002060"/>
                </a:solidFill>
                <a:latin typeface="Calibri" panose="020F0502020204030204" pitchFamily="34" charset="0"/>
                <a:ea typeface="標楷體" pitchFamily="65" charset="-120"/>
                <a:cs typeface="+mj-cs"/>
              </a:rPr>
              <a:t>一份量恰好為</a:t>
            </a:r>
            <a:r>
              <a:rPr lang="en-US" altLang="zh-TW" sz="2600" b="1" cap="small" dirty="0">
                <a:solidFill>
                  <a:srgbClr val="002060"/>
                </a:solidFill>
                <a:latin typeface="Calibri" panose="020F0502020204030204" pitchFamily="34" charset="0"/>
                <a:ea typeface="標楷體" pitchFamily="65" charset="-120"/>
                <a:cs typeface="+mj-cs"/>
              </a:rPr>
              <a:t>100</a:t>
            </a:r>
            <a:r>
              <a:rPr lang="zh-TW" altLang="zh-TW" sz="2600" b="1" cap="small" dirty="0">
                <a:solidFill>
                  <a:srgbClr val="002060"/>
                </a:solidFill>
                <a:latin typeface="Calibri" panose="020F0502020204030204" pitchFamily="34" charset="0"/>
                <a:ea typeface="標楷體" pitchFamily="65" charset="-120"/>
                <a:cs typeface="+mj-cs"/>
              </a:rPr>
              <a:t>公克，可否僅標示每一份量或</a:t>
            </a:r>
            <a:r>
              <a:rPr lang="zh-TW" altLang="zh-TW" sz="2600" b="1" cap="small" dirty="0" smtClean="0">
                <a:solidFill>
                  <a:srgbClr val="002060"/>
                </a:solidFill>
                <a:latin typeface="Calibri" panose="020F0502020204030204" pitchFamily="34" charset="0"/>
                <a:ea typeface="標楷體" pitchFamily="65" charset="-120"/>
                <a:cs typeface="+mj-cs"/>
              </a:rPr>
              <a:t>每</a:t>
            </a:r>
            <a:endParaRPr lang="en-US" altLang="zh-TW" sz="2600" b="1" cap="small" dirty="0" smtClean="0">
              <a:solidFill>
                <a:srgbClr val="002060"/>
              </a:solidFill>
              <a:latin typeface="Calibri" panose="020F0502020204030204" pitchFamily="34" charset="0"/>
              <a:ea typeface="標楷體" pitchFamily="65" charset="-120"/>
              <a:cs typeface="+mj-cs"/>
            </a:endParaRPr>
          </a:p>
          <a:p>
            <a:pPr marL="0" indent="0">
              <a:buNone/>
            </a:pPr>
            <a:r>
              <a:rPr lang="zh-TW" altLang="en-US" sz="2600" b="1" cap="small" dirty="0">
                <a:solidFill>
                  <a:srgbClr val="002060"/>
                </a:solidFill>
                <a:latin typeface="Calibri" panose="020F0502020204030204" pitchFamily="34" charset="0"/>
                <a:ea typeface="標楷體" pitchFamily="65" charset="-120"/>
                <a:cs typeface="+mj-cs"/>
              </a:rPr>
              <a:t> </a:t>
            </a:r>
            <a:r>
              <a:rPr lang="zh-TW" altLang="en-US" sz="2600" b="1" cap="small" dirty="0" smtClean="0">
                <a:solidFill>
                  <a:srgbClr val="002060"/>
                </a:solidFill>
                <a:latin typeface="Calibri" panose="020F0502020204030204" pitchFamily="34" charset="0"/>
                <a:ea typeface="標楷體" pitchFamily="65" charset="-120"/>
                <a:cs typeface="+mj-cs"/>
              </a:rPr>
              <a:t>     </a:t>
            </a:r>
            <a:r>
              <a:rPr lang="en-US" altLang="zh-TW" sz="2600" b="1" cap="small" dirty="0" smtClean="0">
                <a:solidFill>
                  <a:srgbClr val="002060"/>
                </a:solidFill>
                <a:latin typeface="Calibri" panose="020F0502020204030204" pitchFamily="34" charset="0"/>
                <a:ea typeface="標楷體" pitchFamily="65" charset="-120"/>
                <a:cs typeface="+mj-cs"/>
              </a:rPr>
              <a:t>100</a:t>
            </a:r>
            <a:r>
              <a:rPr lang="zh-TW" altLang="zh-TW" sz="2600" b="1" cap="small" dirty="0">
                <a:solidFill>
                  <a:srgbClr val="002060"/>
                </a:solidFill>
                <a:latin typeface="Calibri" panose="020F0502020204030204" pitchFamily="34" charset="0"/>
                <a:ea typeface="標楷體" pitchFamily="65" charset="-120"/>
                <a:cs typeface="+mj-cs"/>
              </a:rPr>
              <a:t>公克，而不要二個皆標示？</a:t>
            </a:r>
          </a:p>
          <a:p>
            <a:pPr marL="365760" lvl="1" indent="0">
              <a:buNone/>
            </a:pPr>
            <a:r>
              <a:rPr lang="en-US" altLang="zh-TW" sz="2400" b="1" dirty="0" smtClean="0">
                <a:solidFill>
                  <a:srgbClr val="FF0000"/>
                </a:solidFill>
                <a:latin typeface="Calibri" panose="020F0502020204030204" pitchFamily="34" charset="0"/>
                <a:ea typeface="標楷體" pitchFamily="65" charset="-120"/>
              </a:rPr>
              <a:t>A:</a:t>
            </a:r>
            <a:r>
              <a:rPr lang="zh-TW" altLang="en-US" sz="2400" b="1" dirty="0" smtClean="0">
                <a:solidFill>
                  <a:srgbClr val="FF0000"/>
                </a:solidFill>
                <a:latin typeface="Calibri" panose="020F0502020204030204" pitchFamily="34" charset="0"/>
                <a:ea typeface="標楷體" pitchFamily="65" charset="-120"/>
              </a:rPr>
              <a:t> </a:t>
            </a:r>
            <a:r>
              <a:rPr lang="zh-TW" altLang="zh-TW" sz="2400" b="1" dirty="0" smtClean="0">
                <a:solidFill>
                  <a:srgbClr val="FF0000"/>
                </a:solidFill>
                <a:latin typeface="Calibri" panose="020F0502020204030204" pitchFamily="34" charset="0"/>
                <a:ea typeface="標楷體" pitchFamily="65" charset="-120"/>
              </a:rPr>
              <a:t>否</a:t>
            </a:r>
            <a:r>
              <a:rPr lang="zh-TW" altLang="zh-TW" sz="2400" b="1" dirty="0">
                <a:latin typeface="Calibri" panose="020F0502020204030204" pitchFamily="34" charset="0"/>
                <a:ea typeface="標楷體" pitchFamily="65" charset="-120"/>
              </a:rPr>
              <a:t>，應依規定選擇以「每一份量（或每份）」及「</a:t>
            </a:r>
            <a:r>
              <a:rPr lang="zh-TW" altLang="zh-TW" sz="2400" b="1" dirty="0" smtClean="0">
                <a:latin typeface="Calibri" panose="020F0502020204030204" pitchFamily="34" charset="0"/>
                <a:ea typeface="標楷體" pitchFamily="65" charset="-120"/>
              </a:rPr>
              <a:t>每</a:t>
            </a:r>
            <a:endParaRPr lang="en-US" altLang="zh-TW" sz="2400" b="1" dirty="0" smtClean="0">
              <a:latin typeface="Calibri" panose="020F0502020204030204" pitchFamily="34" charset="0"/>
              <a:ea typeface="標楷體" pitchFamily="65" charset="-120"/>
            </a:endParaRPr>
          </a:p>
          <a:p>
            <a:pPr marL="365760" lvl="1" indent="0">
              <a:buNone/>
            </a:pPr>
            <a:r>
              <a:rPr lang="zh-TW" altLang="en-US" sz="2400" b="1" dirty="0">
                <a:latin typeface="Calibri" panose="020F0502020204030204" pitchFamily="34" charset="0"/>
                <a:ea typeface="標楷體" pitchFamily="65" charset="-120"/>
              </a:rPr>
              <a:t> </a:t>
            </a:r>
            <a:r>
              <a:rPr lang="zh-TW" altLang="en-US" sz="2400" b="1" dirty="0" smtClean="0">
                <a:latin typeface="Calibri" panose="020F0502020204030204" pitchFamily="34" charset="0"/>
                <a:ea typeface="標楷體" pitchFamily="65" charset="-120"/>
              </a:rPr>
              <a:t>    </a:t>
            </a:r>
            <a:r>
              <a:rPr lang="zh-TW" altLang="zh-TW" sz="2400" b="1" dirty="0" smtClean="0">
                <a:latin typeface="Calibri" panose="020F0502020204030204" pitchFamily="34" charset="0"/>
                <a:ea typeface="標楷體" pitchFamily="65" charset="-120"/>
              </a:rPr>
              <a:t>一</a:t>
            </a:r>
            <a:r>
              <a:rPr lang="en-US" altLang="zh-TW" sz="2400" b="1" dirty="0">
                <a:latin typeface="Calibri" panose="020F0502020204030204" pitchFamily="34" charset="0"/>
                <a:ea typeface="標楷體" pitchFamily="65" charset="-120"/>
                <a:sym typeface="Wingdings 2"/>
              </a:rPr>
              <a:t></a:t>
            </a:r>
            <a:r>
              <a:rPr lang="zh-TW" altLang="zh-TW" sz="2400" b="1" dirty="0">
                <a:latin typeface="Calibri" panose="020F0502020204030204" pitchFamily="34" charset="0"/>
                <a:ea typeface="標楷體" pitchFamily="65" charset="-120"/>
              </a:rPr>
              <a:t>公克（或毫升）」；或「每一份量（或每份）</a:t>
            </a:r>
            <a:r>
              <a:rPr lang="zh-TW" altLang="zh-TW" sz="2400" b="1" dirty="0" smtClean="0">
                <a:latin typeface="Calibri" panose="020F0502020204030204" pitchFamily="34" charset="0"/>
                <a:ea typeface="標楷體" pitchFamily="65" charset="-120"/>
              </a:rPr>
              <a:t>」</a:t>
            </a:r>
            <a:endParaRPr lang="en-US" altLang="zh-TW" sz="2400" b="1" dirty="0" smtClean="0">
              <a:latin typeface="Calibri" panose="020F0502020204030204" pitchFamily="34" charset="0"/>
              <a:ea typeface="標楷體" pitchFamily="65" charset="-120"/>
            </a:endParaRPr>
          </a:p>
          <a:p>
            <a:pPr marL="365760" lvl="1" indent="0">
              <a:buNone/>
            </a:pPr>
            <a:r>
              <a:rPr lang="zh-TW" altLang="en-US" sz="2400" b="1" dirty="0">
                <a:latin typeface="Calibri" panose="020F0502020204030204" pitchFamily="34" charset="0"/>
                <a:ea typeface="標楷體" pitchFamily="65" charset="-120"/>
              </a:rPr>
              <a:t> </a:t>
            </a:r>
            <a:r>
              <a:rPr lang="zh-TW" altLang="en-US" sz="2400" b="1" dirty="0" smtClean="0">
                <a:latin typeface="Calibri" panose="020F0502020204030204" pitchFamily="34" charset="0"/>
                <a:ea typeface="標楷體" pitchFamily="65" charset="-120"/>
              </a:rPr>
              <a:t>    </a:t>
            </a:r>
            <a:r>
              <a:rPr lang="zh-TW" altLang="zh-TW" sz="2400" b="1" dirty="0" smtClean="0">
                <a:latin typeface="Calibri" panose="020F0502020204030204" pitchFamily="34" charset="0"/>
                <a:ea typeface="標楷體" pitchFamily="65" charset="-120"/>
              </a:rPr>
              <a:t>及</a:t>
            </a:r>
            <a:r>
              <a:rPr lang="zh-TW" altLang="zh-TW" sz="2400" b="1" dirty="0">
                <a:latin typeface="Calibri" panose="020F0502020204030204" pitchFamily="34" charset="0"/>
                <a:ea typeface="標楷體" pitchFamily="65" charset="-120"/>
              </a:rPr>
              <a:t>其所提供「每日參考值百分比」標示。</a:t>
            </a:r>
          </a:p>
        </p:txBody>
      </p:sp>
      <p:sp>
        <p:nvSpPr>
          <p:cNvPr id="4" name="投影片編號版面配置區 3"/>
          <p:cNvSpPr>
            <a:spLocks noGrp="1"/>
          </p:cNvSpPr>
          <p:nvPr>
            <p:ph type="sldNum" sz="quarter" idx="15"/>
          </p:nvPr>
        </p:nvSpPr>
        <p:spPr/>
        <p:txBody>
          <a:bodyPr/>
          <a:lstStyle/>
          <a:p>
            <a:pPr>
              <a:defRPr/>
            </a:pPr>
            <a:fld id="{12386BAB-030F-45DD-B2B8-93CDE7C8D50C}" type="slidenum">
              <a:rPr lang="zh-TW" altLang="en-US" smtClean="0"/>
              <a:pPr>
                <a:defRPr/>
              </a:pPr>
              <a:t>50</a:t>
            </a:fld>
            <a:endParaRPr lang="en-US" altLang="zh-TW"/>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3600" b="1" dirty="0">
                <a:solidFill>
                  <a:srgbClr val="006600"/>
                </a:solidFill>
                <a:latin typeface="Calibri" panose="020F0502020204030204" pitchFamily="34" charset="0"/>
                <a:ea typeface="標楷體" panose="03000509000000000000" pitchFamily="65" charset="-120"/>
              </a:rPr>
              <a:t>其他</a:t>
            </a:r>
          </a:p>
        </p:txBody>
      </p:sp>
      <p:sp>
        <p:nvSpPr>
          <p:cNvPr id="3" name="內容版面配置區 2"/>
          <p:cNvSpPr>
            <a:spLocks noGrp="1"/>
          </p:cNvSpPr>
          <p:nvPr>
            <p:ph sz="quarter" idx="1"/>
          </p:nvPr>
        </p:nvSpPr>
        <p:spPr/>
        <p:txBody>
          <a:bodyPr>
            <a:normAutofit/>
          </a:bodyPr>
          <a:lstStyle/>
          <a:p>
            <a:pPr marL="0" indent="0">
              <a:buNone/>
            </a:pPr>
            <a:r>
              <a:rPr lang="en-US" altLang="zh-TW" sz="2600" b="1" cap="small" dirty="0" smtClean="0">
                <a:solidFill>
                  <a:srgbClr val="002060"/>
                </a:solidFill>
                <a:latin typeface="Calibri" panose="020F0502020204030204" pitchFamily="34" charset="0"/>
                <a:ea typeface="標楷體" pitchFamily="65" charset="-120"/>
                <a:cs typeface="+mj-cs"/>
              </a:rPr>
              <a:t>Q:</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請問</a:t>
            </a:r>
            <a:r>
              <a:rPr lang="zh-TW" altLang="zh-TW" sz="2600" b="1" cap="small" dirty="0">
                <a:solidFill>
                  <a:srgbClr val="002060"/>
                </a:solidFill>
                <a:latin typeface="Calibri" panose="020F0502020204030204" pitchFamily="34" charset="0"/>
                <a:ea typeface="標楷體" pitchFamily="65" charset="-120"/>
                <a:cs typeface="+mj-cs"/>
              </a:rPr>
              <a:t>是否可以將泡麵產品之麵條與調味包的</a:t>
            </a:r>
            <a:r>
              <a:rPr lang="zh-TW" altLang="zh-TW" sz="2600" b="1" cap="small" dirty="0" smtClean="0">
                <a:solidFill>
                  <a:srgbClr val="002060"/>
                </a:solidFill>
                <a:latin typeface="Calibri" panose="020F0502020204030204" pitchFamily="34" charset="0"/>
                <a:ea typeface="標楷體" pitchFamily="65" charset="-120"/>
                <a:cs typeface="+mj-cs"/>
              </a:rPr>
              <a:t>營</a:t>
            </a:r>
            <a:endParaRPr lang="en-US" altLang="zh-TW" sz="2600" b="1" cap="small" dirty="0" smtClean="0">
              <a:solidFill>
                <a:srgbClr val="002060"/>
              </a:solidFill>
              <a:latin typeface="Calibri" panose="020F0502020204030204" pitchFamily="34" charset="0"/>
              <a:ea typeface="標楷體" pitchFamily="65" charset="-120"/>
              <a:cs typeface="+mj-cs"/>
            </a:endParaRPr>
          </a:p>
          <a:p>
            <a:pPr marL="0" indent="0">
              <a:buNone/>
            </a:pPr>
            <a:r>
              <a:rPr lang="zh-TW" altLang="en-US" sz="2600" b="1" cap="small" dirty="0">
                <a:solidFill>
                  <a:srgbClr val="002060"/>
                </a:solidFill>
                <a:latin typeface="Calibri" panose="020F0502020204030204" pitchFamily="34" charset="0"/>
                <a:ea typeface="標楷體" pitchFamily="65" charset="-120"/>
                <a:cs typeface="+mj-cs"/>
              </a:rPr>
              <a:t> </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養</a:t>
            </a:r>
            <a:r>
              <a:rPr lang="zh-TW" altLang="zh-TW" sz="2600" b="1" cap="small" dirty="0">
                <a:solidFill>
                  <a:srgbClr val="002060"/>
                </a:solidFill>
                <a:latin typeface="Calibri" panose="020F0502020204030204" pitchFamily="34" charset="0"/>
                <a:ea typeface="標楷體" pitchFamily="65" charset="-120"/>
                <a:cs typeface="+mj-cs"/>
              </a:rPr>
              <a:t>標示分開列出？</a:t>
            </a:r>
          </a:p>
          <a:p>
            <a:pPr marL="365760" lvl="1" indent="0">
              <a:buNone/>
            </a:pPr>
            <a:r>
              <a:rPr lang="en-US" altLang="zh-TW" sz="2400" b="1" dirty="0" smtClean="0">
                <a:latin typeface="Calibri" panose="020F0502020204030204" pitchFamily="34" charset="0"/>
                <a:ea typeface="標楷體" pitchFamily="65" charset="-120"/>
              </a:rPr>
              <a:t>A:</a:t>
            </a:r>
            <a:r>
              <a:rPr lang="zh-TW" altLang="en-US" sz="2400" b="1" dirty="0" smtClean="0">
                <a:latin typeface="Calibri" panose="020F0502020204030204" pitchFamily="34" charset="0"/>
                <a:ea typeface="標楷體" pitchFamily="65" charset="-120"/>
              </a:rPr>
              <a:t> </a:t>
            </a:r>
            <a:r>
              <a:rPr lang="zh-TW" altLang="zh-TW" sz="2400" b="1" dirty="0" smtClean="0">
                <a:latin typeface="標楷體" pitchFamily="65" charset="-120"/>
                <a:ea typeface="標楷體" pitchFamily="65" charset="-120"/>
              </a:rPr>
              <a:t>可由廠商自行決定，但仍須依照公告之格式表示。</a:t>
            </a:r>
            <a:endParaRPr lang="en-US" altLang="zh-TW" sz="2400" b="1" dirty="0" smtClean="0">
              <a:latin typeface="標楷體" pitchFamily="65" charset="-120"/>
              <a:ea typeface="標楷體" pitchFamily="65" charset="-120"/>
            </a:endParaRPr>
          </a:p>
          <a:p>
            <a:pPr lvl="1"/>
            <a:endParaRPr lang="en-US" altLang="zh-TW" sz="2400" b="1" dirty="0" smtClean="0">
              <a:latin typeface="標楷體" pitchFamily="65" charset="-120"/>
              <a:ea typeface="標楷體" pitchFamily="65" charset="-120"/>
            </a:endParaRPr>
          </a:p>
          <a:p>
            <a:pPr lvl="1"/>
            <a:endParaRPr lang="en-US" altLang="zh-TW" sz="2400" b="1" dirty="0" smtClean="0">
              <a:latin typeface="標楷體" pitchFamily="65" charset="-120"/>
              <a:ea typeface="標楷體" pitchFamily="65" charset="-120"/>
            </a:endParaRPr>
          </a:p>
          <a:p>
            <a:pPr marL="0" indent="0">
              <a:buNone/>
            </a:pPr>
            <a:r>
              <a:rPr lang="en-US" altLang="zh-TW" sz="2600" b="1" cap="small" dirty="0" smtClean="0">
                <a:solidFill>
                  <a:srgbClr val="002060"/>
                </a:solidFill>
                <a:latin typeface="Calibri" panose="020F0502020204030204" pitchFamily="34" charset="0"/>
                <a:ea typeface="標楷體" pitchFamily="65" charset="-120"/>
                <a:cs typeface="+mj-cs"/>
              </a:rPr>
              <a:t>Q:</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產品</a:t>
            </a:r>
            <a:r>
              <a:rPr lang="zh-TW" altLang="zh-TW" sz="2600" b="1" cap="small" dirty="0">
                <a:solidFill>
                  <a:srgbClr val="002060"/>
                </a:solidFill>
                <a:latin typeface="Calibri" panose="020F0502020204030204" pitchFamily="34" charset="0"/>
                <a:ea typeface="標楷體" pitchFamily="65" charset="-120"/>
                <a:cs typeface="+mj-cs"/>
              </a:rPr>
              <a:t>具不可食部分（如：蜜餞、瓜子類），</a:t>
            </a:r>
            <a:r>
              <a:rPr lang="zh-TW" altLang="zh-TW" sz="2600" b="1" cap="small" dirty="0" smtClean="0">
                <a:solidFill>
                  <a:srgbClr val="002060"/>
                </a:solidFill>
                <a:latin typeface="Calibri" panose="020F0502020204030204" pitchFamily="34" charset="0"/>
                <a:ea typeface="標楷體" pitchFamily="65" charset="-120"/>
                <a:cs typeface="+mj-cs"/>
              </a:rPr>
              <a:t>應</a:t>
            </a:r>
            <a:endParaRPr lang="en-US" altLang="zh-TW" sz="2600" b="1" cap="small" dirty="0" smtClean="0">
              <a:solidFill>
                <a:srgbClr val="002060"/>
              </a:solidFill>
              <a:latin typeface="Calibri" panose="020F0502020204030204" pitchFamily="34" charset="0"/>
              <a:ea typeface="標楷體" pitchFamily="65" charset="-120"/>
              <a:cs typeface="+mj-cs"/>
            </a:endParaRPr>
          </a:p>
          <a:p>
            <a:pPr marL="0" indent="0">
              <a:buNone/>
            </a:pPr>
            <a:r>
              <a:rPr lang="zh-TW" altLang="en-US" sz="2600" b="1" cap="small" dirty="0">
                <a:solidFill>
                  <a:srgbClr val="002060"/>
                </a:solidFill>
                <a:latin typeface="Calibri" panose="020F0502020204030204" pitchFamily="34" charset="0"/>
                <a:ea typeface="標楷體" pitchFamily="65" charset="-120"/>
                <a:cs typeface="+mj-cs"/>
              </a:rPr>
              <a:t> </a:t>
            </a:r>
            <a:r>
              <a:rPr lang="zh-TW" altLang="en-US" sz="2600" b="1" cap="small" dirty="0" smtClean="0">
                <a:solidFill>
                  <a:srgbClr val="002060"/>
                </a:solidFill>
                <a:latin typeface="Calibri" panose="020F0502020204030204" pitchFamily="34" charset="0"/>
                <a:ea typeface="標楷體" pitchFamily="65" charset="-120"/>
                <a:cs typeface="+mj-cs"/>
              </a:rPr>
              <a:t>    </a:t>
            </a:r>
            <a:r>
              <a:rPr lang="zh-TW" altLang="zh-TW" sz="2600" b="1" cap="small" dirty="0" smtClean="0">
                <a:solidFill>
                  <a:srgbClr val="002060"/>
                </a:solidFill>
                <a:latin typeface="Calibri" panose="020F0502020204030204" pitchFamily="34" charset="0"/>
                <a:ea typeface="標楷體" pitchFamily="65" charset="-120"/>
                <a:cs typeface="+mj-cs"/>
              </a:rPr>
              <a:t>否</a:t>
            </a:r>
            <a:r>
              <a:rPr lang="zh-TW" altLang="zh-TW" sz="2600" b="1" cap="small" dirty="0">
                <a:solidFill>
                  <a:srgbClr val="002060"/>
                </a:solidFill>
                <a:latin typeface="Calibri" panose="020F0502020204030204" pitchFamily="34" charset="0"/>
                <a:ea typeface="標楷體" pitchFamily="65" charset="-120"/>
                <a:cs typeface="+mj-cs"/>
              </a:rPr>
              <a:t>明確表示營養素係以可食部分計？</a:t>
            </a:r>
            <a:endParaRPr lang="en-US" altLang="zh-TW" sz="2600" b="1" cap="small" dirty="0">
              <a:solidFill>
                <a:srgbClr val="002060"/>
              </a:solidFill>
              <a:latin typeface="Calibri" panose="020F0502020204030204" pitchFamily="34" charset="0"/>
              <a:ea typeface="標楷體" pitchFamily="65" charset="-120"/>
              <a:cs typeface="+mj-cs"/>
            </a:endParaRPr>
          </a:p>
          <a:p>
            <a:pPr marL="365760" lvl="1" indent="0">
              <a:buNone/>
            </a:pPr>
            <a:r>
              <a:rPr lang="en-US" altLang="zh-TW" sz="2400" b="1" dirty="0">
                <a:latin typeface="Calibri" panose="020F0502020204030204" pitchFamily="34" charset="0"/>
                <a:ea typeface="標楷體" pitchFamily="65" charset="-120"/>
              </a:rPr>
              <a:t>A:</a:t>
            </a:r>
            <a:r>
              <a:rPr lang="zh-TW" altLang="en-US" sz="2400" b="1" dirty="0">
                <a:latin typeface="Calibri" panose="020F0502020204030204" pitchFamily="34" charset="0"/>
                <a:ea typeface="標楷體" pitchFamily="65" charset="-120"/>
              </a:rPr>
              <a:t> </a:t>
            </a:r>
            <a:r>
              <a:rPr lang="zh-TW" altLang="zh-TW" sz="2400" b="1" dirty="0" smtClean="0">
                <a:latin typeface="標楷體" pitchFamily="65" charset="-120"/>
                <a:ea typeface="標楷體" pitchFamily="65" charset="-120"/>
              </a:rPr>
              <a:t>該類產品之營養標示通常以可食部分為準；如標</a:t>
            </a:r>
            <a:endParaRPr lang="en-US" altLang="zh-TW" sz="2400" b="1" dirty="0" smtClean="0">
              <a:latin typeface="標楷體" pitchFamily="65" charset="-120"/>
              <a:ea typeface="標楷體" pitchFamily="65" charset="-120"/>
            </a:endParaRPr>
          </a:p>
          <a:p>
            <a:pPr marL="365760" lvl="1"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zh-TW" altLang="zh-TW" sz="2400" b="1" dirty="0" smtClean="0">
                <a:latin typeface="標楷體" pitchFamily="65" charset="-120"/>
                <a:ea typeface="標楷體" pitchFamily="65" charset="-120"/>
              </a:rPr>
              <a:t>明「</a:t>
            </a:r>
            <a:r>
              <a:rPr lang="zh-TW" altLang="zh-TW" sz="2400" b="1" dirty="0" smtClean="0">
                <a:solidFill>
                  <a:srgbClr val="FF0000"/>
                </a:solidFill>
                <a:latin typeface="標楷體" pitchFamily="65" charset="-120"/>
                <a:ea typeface="標楷體" pitchFamily="65" charset="-120"/>
              </a:rPr>
              <a:t>以可食部分計</a:t>
            </a:r>
            <a:r>
              <a:rPr lang="zh-TW" altLang="zh-TW" sz="2400" b="1" dirty="0" smtClean="0">
                <a:latin typeface="標楷體" pitchFamily="65" charset="-120"/>
                <a:ea typeface="標楷體" pitchFamily="65" charset="-120"/>
              </a:rPr>
              <a:t>」，則可避免混淆。</a:t>
            </a:r>
          </a:p>
          <a:p>
            <a:pPr lvl="1"/>
            <a:endParaRPr lang="zh-TW" altLang="zh-TW" dirty="0" smtClean="0"/>
          </a:p>
        </p:txBody>
      </p:sp>
      <p:sp>
        <p:nvSpPr>
          <p:cNvPr id="4" name="投影片編號版面配置區 3"/>
          <p:cNvSpPr>
            <a:spLocks noGrp="1"/>
          </p:cNvSpPr>
          <p:nvPr>
            <p:ph type="sldNum" sz="quarter" idx="15"/>
          </p:nvPr>
        </p:nvSpPr>
        <p:spPr/>
        <p:txBody>
          <a:bodyPr/>
          <a:lstStyle/>
          <a:p>
            <a:pPr>
              <a:defRPr/>
            </a:pPr>
            <a:fld id="{12386BAB-030F-45DD-B2B8-93CDE7C8D50C}" type="slidenum">
              <a:rPr lang="zh-TW" altLang="en-US" smtClean="0"/>
              <a:pPr>
                <a:defRPr/>
              </a:pPr>
              <a:t>51</a:t>
            </a:fld>
            <a:endParaRPr lang="en-US" altLang="zh-TW" dirty="0"/>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7467600" cy="1143000"/>
          </a:xfrm>
        </p:spPr>
        <p:txBody>
          <a:bodyPr>
            <a:normAutofit/>
          </a:bodyPr>
          <a:lstStyle/>
          <a:p>
            <a:pPr algn="ctr"/>
            <a:r>
              <a:rPr lang="zh-TW" altLang="en-US" sz="3600" b="1" dirty="0">
                <a:solidFill>
                  <a:srgbClr val="006600"/>
                </a:solidFill>
                <a:latin typeface="Calibri" panose="020F0502020204030204" pitchFamily="34" charset="0"/>
                <a:ea typeface="標楷體" panose="03000509000000000000" pitchFamily="65" charset="-120"/>
              </a:rPr>
              <a:t>營養素範疇</a:t>
            </a:r>
          </a:p>
        </p:txBody>
      </p:sp>
      <p:sp>
        <p:nvSpPr>
          <p:cNvPr id="3" name="內容版面配置區 2"/>
          <p:cNvSpPr>
            <a:spLocks noGrp="1"/>
          </p:cNvSpPr>
          <p:nvPr>
            <p:ph sz="quarter" idx="1"/>
          </p:nvPr>
        </p:nvSpPr>
        <p:spPr>
          <a:xfrm>
            <a:off x="529208" y="1340768"/>
            <a:ext cx="7931224" cy="5184576"/>
          </a:xfrm>
        </p:spPr>
        <p:txBody>
          <a:bodyPr>
            <a:normAutofit fontScale="85000" lnSpcReduction="10000"/>
          </a:bodyPr>
          <a:lstStyle/>
          <a:p>
            <a:pPr marL="0" indent="0">
              <a:buNone/>
            </a:pPr>
            <a:r>
              <a:rPr lang="en-US" altLang="zh-TW" sz="2800" b="1" cap="small" dirty="0" smtClean="0">
                <a:solidFill>
                  <a:srgbClr val="002060"/>
                </a:solidFill>
                <a:latin typeface="Calibri" panose="020F0502020204030204" pitchFamily="34" charset="0"/>
                <a:ea typeface="標楷體" pitchFamily="65" charset="-120"/>
                <a:cs typeface="+mj-cs"/>
              </a:rPr>
              <a:t>Q</a:t>
            </a:r>
            <a:r>
              <a:rPr lang="zh-TW" altLang="zh-TW" sz="2800" b="1" cap="small" dirty="0" smtClean="0">
                <a:solidFill>
                  <a:srgbClr val="002060"/>
                </a:solidFill>
                <a:latin typeface="Calibri" panose="020F0502020204030204" pitchFamily="34" charset="0"/>
                <a:ea typeface="標楷體" pitchFamily="65" charset="-120"/>
                <a:cs typeface="+mj-cs"/>
              </a:rPr>
              <a:t>：</a:t>
            </a:r>
            <a:r>
              <a:rPr lang="zh-TW" altLang="zh-TW" sz="2800" b="1" cap="small" dirty="0">
                <a:solidFill>
                  <a:srgbClr val="002060"/>
                </a:solidFill>
                <a:latin typeface="Calibri" panose="020F0502020204030204" pitchFamily="34" charset="0"/>
                <a:ea typeface="標楷體" pitchFamily="65" charset="-120"/>
                <a:cs typeface="+mj-cs"/>
              </a:rPr>
              <a:t>如何清楚界定營養素的範圍，即營養標示欄內</a:t>
            </a:r>
            <a:r>
              <a:rPr lang="zh-TW" altLang="zh-TW" sz="2800" b="1" cap="small" dirty="0" smtClean="0">
                <a:solidFill>
                  <a:srgbClr val="002060"/>
                </a:solidFill>
                <a:latin typeface="Calibri" panose="020F0502020204030204" pitchFamily="34" charset="0"/>
                <a:ea typeface="標楷體" pitchFamily="65" charset="-120"/>
                <a:cs typeface="+mj-cs"/>
              </a:rPr>
              <a:t>得以標</a:t>
            </a:r>
            <a:endParaRPr lang="en-US" altLang="zh-TW" sz="2800" b="1" cap="small" dirty="0" smtClean="0">
              <a:solidFill>
                <a:srgbClr val="002060"/>
              </a:solidFill>
              <a:latin typeface="Calibri" panose="020F0502020204030204" pitchFamily="34" charset="0"/>
              <a:ea typeface="標楷體" pitchFamily="65" charset="-120"/>
              <a:cs typeface="+mj-cs"/>
            </a:endParaRPr>
          </a:p>
          <a:p>
            <a:pPr marL="0" indent="0">
              <a:buNone/>
            </a:pPr>
            <a:r>
              <a:rPr lang="zh-TW" altLang="en-US" sz="2800" b="1" cap="small" dirty="0">
                <a:solidFill>
                  <a:srgbClr val="002060"/>
                </a:solidFill>
                <a:latin typeface="Calibri" panose="020F0502020204030204" pitchFamily="34" charset="0"/>
                <a:ea typeface="標楷體" pitchFamily="65" charset="-120"/>
                <a:cs typeface="+mj-cs"/>
              </a:rPr>
              <a:t> </a:t>
            </a:r>
            <a:r>
              <a:rPr lang="zh-TW" altLang="en-US" sz="2800" b="1" cap="small" dirty="0" smtClean="0">
                <a:solidFill>
                  <a:srgbClr val="002060"/>
                </a:solidFill>
                <a:latin typeface="Calibri" panose="020F0502020204030204" pitchFamily="34" charset="0"/>
                <a:ea typeface="標楷體" pitchFamily="65" charset="-120"/>
                <a:cs typeface="+mj-cs"/>
              </a:rPr>
              <a:t>       </a:t>
            </a:r>
            <a:r>
              <a:rPr lang="zh-TW" altLang="zh-TW" sz="2800" b="1" cap="small" dirty="0" smtClean="0">
                <a:solidFill>
                  <a:srgbClr val="002060"/>
                </a:solidFill>
                <a:latin typeface="Calibri" panose="020F0502020204030204" pitchFamily="34" charset="0"/>
                <a:ea typeface="標楷體" pitchFamily="65" charset="-120"/>
                <a:cs typeface="+mj-cs"/>
              </a:rPr>
              <a:t>示</a:t>
            </a:r>
            <a:r>
              <a:rPr lang="zh-TW" altLang="zh-TW" sz="2800" b="1" cap="small" dirty="0">
                <a:solidFill>
                  <a:srgbClr val="002060"/>
                </a:solidFill>
                <a:latin typeface="Calibri" panose="020F0502020204030204" pitchFamily="34" charset="0"/>
                <a:ea typeface="標楷體" pitchFamily="65" charset="-120"/>
                <a:cs typeface="+mj-cs"/>
              </a:rPr>
              <a:t>哪</a:t>
            </a:r>
            <a:r>
              <a:rPr lang="zh-TW" altLang="zh-TW" sz="2800" b="1" cap="small" dirty="0" smtClean="0">
                <a:solidFill>
                  <a:srgbClr val="002060"/>
                </a:solidFill>
                <a:latin typeface="Calibri" panose="020F0502020204030204" pitchFamily="34" charset="0"/>
                <a:ea typeface="標楷體" pitchFamily="65" charset="-120"/>
                <a:cs typeface="+mj-cs"/>
              </a:rPr>
              <a:t>些營養素</a:t>
            </a:r>
            <a:r>
              <a:rPr lang="zh-TW" altLang="zh-TW" sz="2800" b="1" cap="small" dirty="0">
                <a:solidFill>
                  <a:srgbClr val="002060"/>
                </a:solidFill>
                <a:latin typeface="Calibri" panose="020F0502020204030204" pitchFamily="34" charset="0"/>
                <a:ea typeface="標楷體" pitchFamily="65" charset="-120"/>
                <a:cs typeface="+mj-cs"/>
              </a:rPr>
              <a:t>？</a:t>
            </a:r>
          </a:p>
          <a:p>
            <a:pPr marL="0" indent="0">
              <a:buNone/>
            </a:pPr>
            <a:r>
              <a:rPr lang="zh-TW" altLang="en-US" sz="2600" b="1" dirty="0">
                <a:solidFill>
                  <a:srgbClr val="FF0000"/>
                </a:solidFill>
                <a:latin typeface="Calibri" panose="020F0502020204030204" pitchFamily="34" charset="0"/>
                <a:ea typeface="標楷體" pitchFamily="65" charset="-120"/>
              </a:rPr>
              <a:t> </a:t>
            </a:r>
            <a:r>
              <a:rPr lang="zh-TW" altLang="en-US" sz="2600" b="1" dirty="0" smtClean="0">
                <a:solidFill>
                  <a:srgbClr val="FF0000"/>
                </a:solidFill>
                <a:latin typeface="Calibri" panose="020F0502020204030204" pitchFamily="34" charset="0"/>
                <a:ea typeface="標楷體" pitchFamily="65" charset="-120"/>
              </a:rPr>
              <a:t>   </a:t>
            </a:r>
            <a:r>
              <a:rPr lang="en-US" altLang="zh-TW" sz="2600" b="1" dirty="0" smtClean="0">
                <a:solidFill>
                  <a:srgbClr val="FF0000"/>
                </a:solidFill>
                <a:latin typeface="Calibri" panose="020F0502020204030204" pitchFamily="34" charset="0"/>
                <a:ea typeface="標楷體" pitchFamily="65" charset="-120"/>
              </a:rPr>
              <a:t>A</a:t>
            </a:r>
            <a:r>
              <a:rPr lang="zh-TW" altLang="zh-TW" sz="2600" b="1" dirty="0">
                <a:solidFill>
                  <a:srgbClr val="FF0000"/>
                </a:solidFill>
                <a:latin typeface="Calibri" panose="020F0502020204030204" pitchFamily="34" charset="0"/>
                <a:ea typeface="標楷體" pitchFamily="65" charset="-120"/>
              </a:rPr>
              <a:t>：</a:t>
            </a:r>
            <a:r>
              <a:rPr lang="zh-TW" altLang="zh-TW" sz="2600" b="1" dirty="0">
                <a:latin typeface="Calibri" panose="020F0502020204030204" pitchFamily="34" charset="0"/>
                <a:ea typeface="標楷體" pitchFamily="65" charset="-120"/>
              </a:rPr>
              <a:t>一般營養學上，營養素係指存在於食物內，能</a:t>
            </a:r>
            <a:r>
              <a:rPr lang="zh-TW" altLang="zh-TW" sz="2600" b="1" dirty="0" smtClean="0">
                <a:latin typeface="Calibri" panose="020F0502020204030204" pitchFamily="34" charset="0"/>
                <a:ea typeface="標楷體" pitchFamily="65" charset="-120"/>
              </a:rPr>
              <a:t>用於故廣義</a:t>
            </a:r>
            <a:endParaRPr lang="en-US" altLang="zh-TW" sz="2600" b="1" dirty="0" smtClean="0">
              <a:latin typeface="Calibri" panose="020F0502020204030204" pitchFamily="34" charset="0"/>
              <a:ea typeface="標楷體" pitchFamily="65" charset="-120"/>
            </a:endParaRPr>
          </a:p>
          <a:p>
            <a:pPr marL="0" indent="0">
              <a:buNone/>
            </a:pPr>
            <a:r>
              <a:rPr lang="zh-TW" altLang="en-US" sz="2600" b="1" dirty="0">
                <a:latin typeface="Calibri" panose="020F0502020204030204" pitchFamily="34" charset="0"/>
                <a:ea typeface="標楷體" pitchFamily="65" charset="-120"/>
              </a:rPr>
              <a:t> </a:t>
            </a:r>
            <a:r>
              <a:rPr lang="zh-TW" altLang="en-US" sz="2600" b="1" dirty="0" smtClean="0">
                <a:latin typeface="Calibri" panose="020F0502020204030204" pitchFamily="34" charset="0"/>
                <a:ea typeface="標楷體" pitchFamily="65" charset="-120"/>
              </a:rPr>
              <a:t>          </a:t>
            </a:r>
            <a:r>
              <a:rPr lang="zh-TW" altLang="zh-TW" sz="2600" b="1" dirty="0" smtClean="0">
                <a:latin typeface="Calibri" panose="020F0502020204030204" pitchFamily="34" charset="0"/>
                <a:ea typeface="標楷體" pitchFamily="65" charset="-120"/>
              </a:rPr>
              <a:t>而言</a:t>
            </a:r>
            <a:r>
              <a:rPr lang="zh-TW" altLang="zh-TW" sz="2600" b="1" dirty="0">
                <a:latin typeface="Calibri" panose="020F0502020204030204" pitchFamily="34" charset="0"/>
                <a:ea typeface="標楷體" pitchFamily="65" charset="-120"/>
              </a:rPr>
              <a:t>，蛋白質類（各胺基酸）、脂肪類（</a:t>
            </a:r>
            <a:r>
              <a:rPr lang="zh-TW" altLang="zh-TW" sz="2600" b="1" dirty="0" smtClean="0">
                <a:latin typeface="Calibri" panose="020F0502020204030204" pitchFamily="34" charset="0"/>
                <a:ea typeface="標楷體" pitchFamily="65" charset="-120"/>
              </a:rPr>
              <a:t>飽和</a:t>
            </a:r>
            <a:r>
              <a:rPr lang="zh-TW" altLang="zh-TW" sz="2600" b="1" dirty="0">
                <a:latin typeface="Calibri" panose="020F0502020204030204" pitchFamily="34" charset="0"/>
                <a:ea typeface="標楷體" pitchFamily="65" charset="-120"/>
              </a:rPr>
              <a:t>及不飽和</a:t>
            </a:r>
            <a:r>
              <a:rPr lang="zh-TW" altLang="zh-TW" sz="2600" b="1" dirty="0" smtClean="0">
                <a:latin typeface="Calibri" panose="020F0502020204030204" pitchFamily="34" charset="0"/>
                <a:ea typeface="標楷體" pitchFamily="65" charset="-120"/>
              </a:rPr>
              <a:t>脂</a:t>
            </a:r>
            <a:endParaRPr lang="en-US" altLang="zh-TW" sz="2600" b="1" dirty="0" smtClean="0">
              <a:latin typeface="Calibri" panose="020F0502020204030204" pitchFamily="34" charset="0"/>
              <a:ea typeface="標楷體" pitchFamily="65" charset="-120"/>
            </a:endParaRPr>
          </a:p>
          <a:p>
            <a:pPr marL="0" indent="0">
              <a:buNone/>
            </a:pPr>
            <a:r>
              <a:rPr lang="zh-TW" altLang="en-US" sz="2600" b="1" dirty="0">
                <a:latin typeface="Calibri" panose="020F0502020204030204" pitchFamily="34" charset="0"/>
                <a:ea typeface="標楷體" pitchFamily="65" charset="-120"/>
              </a:rPr>
              <a:t> </a:t>
            </a:r>
            <a:r>
              <a:rPr lang="zh-TW" altLang="en-US" sz="2600" b="1" dirty="0" smtClean="0">
                <a:latin typeface="Calibri" panose="020F0502020204030204" pitchFamily="34" charset="0"/>
                <a:ea typeface="標楷體" pitchFamily="65" charset="-120"/>
              </a:rPr>
              <a:t>          </a:t>
            </a:r>
            <a:r>
              <a:rPr lang="zh-TW" altLang="zh-TW" sz="2600" b="1" dirty="0" smtClean="0">
                <a:latin typeface="Calibri" panose="020F0502020204030204" pitchFamily="34" charset="0"/>
                <a:ea typeface="標楷體" pitchFamily="65" charset="-120"/>
              </a:rPr>
              <a:t>肪</a:t>
            </a:r>
            <a:r>
              <a:rPr lang="zh-TW" altLang="zh-TW" sz="2600" b="1" dirty="0">
                <a:latin typeface="Calibri" panose="020F0502020204030204" pitchFamily="34" charset="0"/>
                <a:ea typeface="標楷體" pitchFamily="65" charset="-120"/>
              </a:rPr>
              <a:t>酸、</a:t>
            </a:r>
            <a:r>
              <a:rPr lang="en-US" altLang="zh-TW" sz="2600" b="1" dirty="0">
                <a:latin typeface="Calibri" panose="020F0502020204030204" pitchFamily="34" charset="0"/>
                <a:ea typeface="標楷體" pitchFamily="65" charset="-120"/>
              </a:rPr>
              <a:t>EPA</a:t>
            </a:r>
            <a:r>
              <a:rPr lang="zh-TW" altLang="zh-TW" sz="2600" b="1" dirty="0">
                <a:latin typeface="Calibri" panose="020F0502020204030204" pitchFamily="34" charset="0"/>
                <a:ea typeface="標楷體" pitchFamily="65" charset="-120"/>
              </a:rPr>
              <a:t>、</a:t>
            </a:r>
            <a:r>
              <a:rPr lang="en-US" altLang="zh-TW" sz="2600" b="1" dirty="0">
                <a:latin typeface="Calibri" panose="020F0502020204030204" pitchFamily="34" charset="0"/>
                <a:ea typeface="標楷體" pitchFamily="65" charset="-120"/>
              </a:rPr>
              <a:t>DHA</a:t>
            </a:r>
            <a:r>
              <a:rPr lang="zh-TW" altLang="zh-TW" sz="2600" b="1" dirty="0">
                <a:latin typeface="Calibri" panose="020F0502020204030204" pitchFamily="34" charset="0"/>
                <a:ea typeface="標楷體" pitchFamily="65" charset="-120"/>
              </a:rPr>
              <a:t>、</a:t>
            </a:r>
            <a:r>
              <a:rPr lang="en-US" altLang="zh-TW" sz="2600" b="1" dirty="0">
                <a:latin typeface="Calibri" panose="020F0502020204030204" pitchFamily="34" charset="0"/>
                <a:ea typeface="標楷體" pitchFamily="65" charset="-120"/>
              </a:rPr>
              <a:t>ω-3</a:t>
            </a:r>
            <a:r>
              <a:rPr lang="zh-TW" altLang="zh-TW" sz="2600" b="1" dirty="0">
                <a:latin typeface="Calibri" panose="020F0502020204030204" pitchFamily="34" charset="0"/>
                <a:ea typeface="標楷體" pitchFamily="65" charset="-120"/>
              </a:rPr>
              <a:t>等）、</a:t>
            </a:r>
            <a:r>
              <a:rPr lang="zh-TW" altLang="zh-TW" sz="2600" b="1" dirty="0" smtClean="0">
                <a:latin typeface="Calibri" panose="020F0502020204030204" pitchFamily="34" charset="0"/>
                <a:ea typeface="標楷體" pitchFamily="65" charset="-120"/>
              </a:rPr>
              <a:t>碳水化合物</a:t>
            </a:r>
            <a:r>
              <a:rPr lang="zh-TW" altLang="zh-TW" sz="2600" b="1" dirty="0">
                <a:latin typeface="Calibri" panose="020F0502020204030204" pitchFamily="34" charset="0"/>
                <a:ea typeface="標楷體" pitchFamily="65" charset="-120"/>
              </a:rPr>
              <a:t>類（單、雙、</a:t>
            </a:r>
            <a:r>
              <a:rPr lang="zh-TW" altLang="zh-TW" sz="2600" b="1" dirty="0" smtClean="0">
                <a:latin typeface="Calibri" panose="020F0502020204030204" pitchFamily="34" charset="0"/>
                <a:ea typeface="標楷體" pitchFamily="65" charset="-120"/>
              </a:rPr>
              <a:t>多</a:t>
            </a:r>
            <a:endParaRPr lang="en-US" altLang="zh-TW" sz="2600" b="1" dirty="0" smtClean="0">
              <a:latin typeface="Calibri" panose="020F0502020204030204" pitchFamily="34" charset="0"/>
              <a:ea typeface="標楷體" pitchFamily="65" charset="-120"/>
            </a:endParaRPr>
          </a:p>
          <a:p>
            <a:pPr marL="0" indent="0">
              <a:buNone/>
            </a:pPr>
            <a:r>
              <a:rPr lang="zh-TW" altLang="en-US" sz="2600" b="1" dirty="0">
                <a:latin typeface="Calibri" panose="020F0502020204030204" pitchFamily="34" charset="0"/>
                <a:ea typeface="標楷體" pitchFamily="65" charset="-120"/>
              </a:rPr>
              <a:t> </a:t>
            </a:r>
            <a:r>
              <a:rPr lang="zh-TW" altLang="en-US" sz="2600" b="1" dirty="0" smtClean="0">
                <a:latin typeface="Calibri" panose="020F0502020204030204" pitchFamily="34" charset="0"/>
                <a:ea typeface="標楷體" pitchFamily="65" charset="-120"/>
              </a:rPr>
              <a:t>          </a:t>
            </a:r>
            <a:r>
              <a:rPr lang="zh-TW" altLang="zh-TW" sz="2600" b="1" dirty="0" smtClean="0">
                <a:latin typeface="Calibri" panose="020F0502020204030204" pitchFamily="34" charset="0"/>
                <a:ea typeface="標楷體" pitchFamily="65" charset="-120"/>
              </a:rPr>
              <a:t>醣</a:t>
            </a:r>
            <a:r>
              <a:rPr lang="zh-TW" altLang="zh-TW" sz="2600" b="1" dirty="0">
                <a:latin typeface="Calibri" panose="020F0502020204030204" pitchFamily="34" charset="0"/>
                <a:ea typeface="標楷體" pitchFamily="65" charset="-120"/>
              </a:rPr>
              <a:t>類）、維生素類（</a:t>
            </a:r>
            <a:r>
              <a:rPr lang="en-US" altLang="zh-TW" sz="2600" b="1" dirty="0">
                <a:latin typeface="Calibri" panose="020F0502020204030204" pitchFamily="34" charset="0"/>
                <a:ea typeface="標楷體" pitchFamily="65" charset="-120"/>
              </a:rPr>
              <a:t>VITAMIN A</a:t>
            </a:r>
            <a:r>
              <a:rPr lang="zh-TW" altLang="zh-TW" sz="2600" b="1" dirty="0" smtClean="0">
                <a:latin typeface="Calibri" panose="020F0502020204030204" pitchFamily="34" charset="0"/>
                <a:ea typeface="標楷體" pitchFamily="65" charset="-120"/>
              </a:rPr>
              <a:t>、類</a:t>
            </a:r>
            <a:r>
              <a:rPr lang="zh-TW" altLang="zh-TW" sz="2600" b="1" dirty="0">
                <a:latin typeface="Calibri" panose="020F0502020204030204" pitchFamily="34" charset="0"/>
                <a:ea typeface="標楷體" pitchFamily="65" charset="-120"/>
              </a:rPr>
              <a:t>胡蘿蔔素、視網醇、</a:t>
            </a:r>
            <a:r>
              <a:rPr lang="en-US" altLang="zh-TW" sz="2600" b="1" dirty="0">
                <a:latin typeface="Calibri" panose="020F0502020204030204" pitchFamily="34" charset="0"/>
                <a:ea typeface="標楷體" pitchFamily="65" charset="-120"/>
              </a:rPr>
              <a:t>D</a:t>
            </a:r>
            <a:r>
              <a:rPr lang="zh-TW" altLang="zh-TW" sz="2600" b="1" dirty="0" smtClean="0">
                <a:latin typeface="Calibri" panose="020F0502020204030204" pitchFamily="34" charset="0"/>
                <a:ea typeface="標楷體" pitchFamily="65" charset="-120"/>
              </a:rPr>
              <a:t>、</a:t>
            </a:r>
            <a:endParaRPr lang="en-US" altLang="zh-TW" sz="2600" b="1" dirty="0" smtClean="0">
              <a:latin typeface="Calibri" panose="020F0502020204030204" pitchFamily="34" charset="0"/>
              <a:ea typeface="標楷體" pitchFamily="65" charset="-120"/>
            </a:endParaRPr>
          </a:p>
          <a:p>
            <a:pPr marL="0" indent="0">
              <a:buNone/>
            </a:pPr>
            <a:r>
              <a:rPr lang="zh-TW" altLang="en-US" sz="2600" b="1" dirty="0">
                <a:latin typeface="Calibri" panose="020F0502020204030204" pitchFamily="34" charset="0"/>
                <a:ea typeface="標楷體" pitchFamily="65" charset="-120"/>
              </a:rPr>
              <a:t> </a:t>
            </a:r>
            <a:r>
              <a:rPr lang="zh-TW" altLang="en-US" sz="2600" b="1" dirty="0" smtClean="0">
                <a:latin typeface="Calibri" panose="020F0502020204030204" pitchFamily="34" charset="0"/>
                <a:ea typeface="標楷體" pitchFamily="65" charset="-120"/>
              </a:rPr>
              <a:t>          </a:t>
            </a:r>
            <a:r>
              <a:rPr lang="en-US" altLang="zh-TW" sz="2600" b="1" dirty="0" smtClean="0">
                <a:latin typeface="Calibri" panose="020F0502020204030204" pitchFamily="34" charset="0"/>
                <a:ea typeface="標楷體" pitchFamily="65" charset="-120"/>
              </a:rPr>
              <a:t>E</a:t>
            </a:r>
            <a:r>
              <a:rPr lang="zh-TW" altLang="zh-TW" sz="2600" b="1" dirty="0">
                <a:latin typeface="Calibri" panose="020F0502020204030204" pitchFamily="34" charset="0"/>
                <a:ea typeface="標楷體" pitchFamily="65" charset="-120"/>
              </a:rPr>
              <a:t>、</a:t>
            </a:r>
            <a:r>
              <a:rPr lang="en-US" altLang="zh-TW" sz="2600" b="1" dirty="0">
                <a:latin typeface="Calibri" panose="020F0502020204030204" pitchFamily="34" charset="0"/>
                <a:ea typeface="標楷體" pitchFamily="65" charset="-120"/>
              </a:rPr>
              <a:t>K</a:t>
            </a:r>
            <a:r>
              <a:rPr lang="zh-TW" altLang="zh-TW" sz="2600" b="1" dirty="0">
                <a:latin typeface="Calibri" panose="020F0502020204030204" pitchFamily="34" charset="0"/>
                <a:ea typeface="標楷體" pitchFamily="65" charset="-120"/>
              </a:rPr>
              <a:t>、</a:t>
            </a:r>
            <a:r>
              <a:rPr lang="en-US" altLang="zh-TW" sz="2600" b="1" dirty="0">
                <a:latin typeface="Calibri" panose="020F0502020204030204" pitchFamily="34" charset="0"/>
                <a:ea typeface="標楷體" pitchFamily="65" charset="-120"/>
              </a:rPr>
              <a:t>C</a:t>
            </a:r>
            <a:r>
              <a:rPr lang="zh-TW" altLang="zh-TW" sz="2600" b="1" dirty="0">
                <a:latin typeface="Calibri" panose="020F0502020204030204" pitchFamily="34" charset="0"/>
                <a:ea typeface="標楷體" pitchFamily="65" charset="-120"/>
              </a:rPr>
              <a:t>、</a:t>
            </a:r>
            <a:r>
              <a:rPr lang="en-US" altLang="zh-TW" sz="2600" b="1" dirty="0">
                <a:latin typeface="Calibri" panose="020F0502020204030204" pitchFamily="34" charset="0"/>
                <a:ea typeface="標楷體" pitchFamily="65" charset="-120"/>
              </a:rPr>
              <a:t>B</a:t>
            </a:r>
            <a:r>
              <a:rPr lang="en-US" altLang="zh-TW" sz="2600" b="1" baseline="-25000" dirty="0">
                <a:latin typeface="Calibri" panose="020F0502020204030204" pitchFamily="34" charset="0"/>
                <a:ea typeface="標楷體" pitchFamily="65" charset="-120"/>
              </a:rPr>
              <a:t>1</a:t>
            </a:r>
            <a:r>
              <a:rPr lang="zh-TW" altLang="zh-TW" sz="2600" b="1" dirty="0">
                <a:latin typeface="Calibri" panose="020F0502020204030204" pitchFamily="34" charset="0"/>
                <a:ea typeface="標楷體" pitchFamily="65" charset="-120"/>
              </a:rPr>
              <a:t>、</a:t>
            </a:r>
            <a:r>
              <a:rPr lang="en-US" altLang="zh-TW" sz="2600" b="1" dirty="0">
                <a:latin typeface="Calibri" panose="020F0502020204030204" pitchFamily="34" charset="0"/>
                <a:ea typeface="標楷體" pitchFamily="65" charset="-120"/>
              </a:rPr>
              <a:t>B</a:t>
            </a:r>
            <a:r>
              <a:rPr lang="en-US" altLang="zh-TW" sz="2600" b="1" baseline="-25000" dirty="0">
                <a:latin typeface="Calibri" panose="020F0502020204030204" pitchFamily="34" charset="0"/>
                <a:ea typeface="標楷體" pitchFamily="65" charset="-120"/>
              </a:rPr>
              <a:t>2</a:t>
            </a:r>
            <a:r>
              <a:rPr lang="zh-TW" altLang="zh-TW" sz="2600" b="1" dirty="0">
                <a:latin typeface="Calibri" panose="020F0502020204030204" pitchFamily="34" charset="0"/>
                <a:ea typeface="標楷體" pitchFamily="65" charset="-120"/>
              </a:rPr>
              <a:t>、</a:t>
            </a:r>
            <a:r>
              <a:rPr lang="en-US" altLang="zh-TW" sz="2600" b="1" dirty="0">
                <a:latin typeface="Calibri" panose="020F0502020204030204" pitchFamily="34" charset="0"/>
                <a:ea typeface="標楷體" pitchFamily="65" charset="-120"/>
              </a:rPr>
              <a:t>B</a:t>
            </a:r>
            <a:r>
              <a:rPr lang="en-US" altLang="zh-TW" sz="2600" b="1" baseline="-25000" dirty="0">
                <a:latin typeface="Calibri" panose="020F0502020204030204" pitchFamily="34" charset="0"/>
                <a:ea typeface="標楷體" pitchFamily="65" charset="-120"/>
              </a:rPr>
              <a:t>6</a:t>
            </a:r>
            <a:r>
              <a:rPr lang="zh-TW" altLang="zh-TW" sz="2600" b="1" dirty="0" smtClean="0">
                <a:latin typeface="Calibri" panose="020F0502020204030204" pitchFamily="34" charset="0"/>
                <a:ea typeface="標楷體" pitchFamily="65" charset="-120"/>
              </a:rPr>
              <a:t>、</a:t>
            </a:r>
            <a:r>
              <a:rPr lang="en-US" altLang="zh-TW" sz="2600" b="1" dirty="0" smtClean="0">
                <a:latin typeface="Calibri" panose="020F0502020204030204" pitchFamily="34" charset="0"/>
                <a:ea typeface="標楷體" pitchFamily="65" charset="-120"/>
              </a:rPr>
              <a:t>B</a:t>
            </a:r>
            <a:r>
              <a:rPr lang="en-US" altLang="zh-TW" sz="2600" b="1" baseline="-25000" dirty="0">
                <a:latin typeface="Calibri" panose="020F0502020204030204" pitchFamily="34" charset="0"/>
                <a:ea typeface="標楷體" pitchFamily="65" charset="-120"/>
              </a:rPr>
              <a:t>12</a:t>
            </a:r>
            <a:r>
              <a:rPr lang="zh-TW" altLang="zh-TW" sz="2600" b="1" dirty="0">
                <a:latin typeface="Calibri" panose="020F0502020204030204" pitchFamily="34" charset="0"/>
                <a:ea typeface="標楷體" pitchFamily="65" charset="-120"/>
              </a:rPr>
              <a:t>、菸鹼素、泛酸、葉酸、</a:t>
            </a:r>
            <a:r>
              <a:rPr lang="zh-TW" altLang="zh-TW" sz="2600" b="1" dirty="0" smtClean="0">
                <a:latin typeface="Calibri" panose="020F0502020204030204" pitchFamily="34" charset="0"/>
                <a:ea typeface="標楷體" pitchFamily="65" charset="-120"/>
              </a:rPr>
              <a:t>生物</a:t>
            </a:r>
            <a:endParaRPr lang="en-US" altLang="zh-TW" sz="2600" b="1" dirty="0" smtClean="0">
              <a:latin typeface="Calibri" panose="020F0502020204030204" pitchFamily="34" charset="0"/>
              <a:ea typeface="標楷體" pitchFamily="65" charset="-120"/>
            </a:endParaRPr>
          </a:p>
          <a:p>
            <a:pPr marL="0" indent="0">
              <a:buNone/>
            </a:pPr>
            <a:r>
              <a:rPr lang="en-US" altLang="zh-TW" sz="2600" b="1" dirty="0">
                <a:latin typeface="Calibri" panose="020F0502020204030204" pitchFamily="34" charset="0"/>
                <a:ea typeface="標楷體" pitchFamily="65" charset="-120"/>
              </a:rPr>
              <a:t> </a:t>
            </a:r>
            <a:r>
              <a:rPr lang="en-US" altLang="zh-TW" sz="2600" b="1" dirty="0" smtClean="0">
                <a:latin typeface="Calibri" panose="020F0502020204030204" pitchFamily="34" charset="0"/>
                <a:ea typeface="標楷體" pitchFamily="65" charset="-120"/>
              </a:rPr>
              <a:t>         </a:t>
            </a:r>
            <a:r>
              <a:rPr lang="zh-TW" altLang="zh-TW" sz="2600" b="1" dirty="0" smtClean="0">
                <a:latin typeface="Calibri" panose="020F0502020204030204" pitchFamily="34" charset="0"/>
                <a:ea typeface="標楷體" pitchFamily="65" charset="-120"/>
              </a:rPr>
              <a:t>素</a:t>
            </a:r>
            <a:r>
              <a:rPr lang="zh-TW" altLang="zh-TW" sz="2600" b="1" dirty="0">
                <a:latin typeface="Calibri" panose="020F0502020204030204" pitchFamily="34" charset="0"/>
                <a:ea typeface="標楷體" pitchFamily="65" charset="-120"/>
              </a:rPr>
              <a:t>、膽素、肌醇</a:t>
            </a:r>
            <a:r>
              <a:rPr lang="zh-TW" altLang="zh-TW" sz="2600" b="1" dirty="0" smtClean="0">
                <a:latin typeface="Calibri" panose="020F0502020204030204" pitchFamily="34" charset="0"/>
                <a:ea typeface="標楷體" pitchFamily="65" charset="-120"/>
              </a:rPr>
              <a:t>、葉黃素、</a:t>
            </a:r>
            <a:r>
              <a:rPr lang="zh-TW" altLang="zh-TW" sz="2600" b="1" dirty="0">
                <a:latin typeface="Calibri" panose="020F0502020204030204" pitchFamily="34" charset="0"/>
                <a:ea typeface="標楷體" pitchFamily="65" charset="-120"/>
              </a:rPr>
              <a:t>礦物質類（鈣、磷、鈉、氯</a:t>
            </a:r>
            <a:r>
              <a:rPr lang="zh-TW" altLang="zh-TW" sz="2600" b="1" dirty="0" smtClean="0">
                <a:latin typeface="Calibri" panose="020F0502020204030204" pitchFamily="34" charset="0"/>
                <a:ea typeface="標楷體" pitchFamily="65" charset="-120"/>
              </a:rPr>
              <a:t>、</a:t>
            </a:r>
            <a:endParaRPr lang="en-US" altLang="zh-TW" sz="2600" b="1" dirty="0" smtClean="0">
              <a:latin typeface="Calibri" panose="020F0502020204030204" pitchFamily="34" charset="0"/>
              <a:ea typeface="標楷體" pitchFamily="65" charset="-120"/>
            </a:endParaRPr>
          </a:p>
          <a:p>
            <a:pPr marL="0" indent="0">
              <a:buNone/>
            </a:pPr>
            <a:r>
              <a:rPr lang="zh-TW" altLang="en-US" sz="2600" b="1" dirty="0">
                <a:latin typeface="Calibri" panose="020F0502020204030204" pitchFamily="34" charset="0"/>
                <a:ea typeface="標楷體" pitchFamily="65" charset="-120"/>
              </a:rPr>
              <a:t> </a:t>
            </a:r>
            <a:r>
              <a:rPr lang="zh-TW" altLang="en-US" sz="2600" b="1" dirty="0" smtClean="0">
                <a:latin typeface="Calibri" panose="020F0502020204030204" pitchFamily="34" charset="0"/>
                <a:ea typeface="標楷體" pitchFamily="65" charset="-120"/>
              </a:rPr>
              <a:t>         </a:t>
            </a:r>
            <a:r>
              <a:rPr lang="zh-TW" altLang="zh-TW" sz="2600" b="1" dirty="0" smtClean="0">
                <a:latin typeface="Calibri" panose="020F0502020204030204" pitchFamily="34" charset="0"/>
                <a:ea typeface="標楷體" pitchFamily="65" charset="-120"/>
              </a:rPr>
              <a:t>鉀</a:t>
            </a:r>
            <a:r>
              <a:rPr lang="zh-TW" altLang="zh-TW" sz="2600" b="1" dirty="0">
                <a:latin typeface="Calibri" panose="020F0502020204030204" pitchFamily="34" charset="0"/>
                <a:ea typeface="標楷體" pitchFamily="65" charset="-120"/>
              </a:rPr>
              <a:t>、硫、鎂</a:t>
            </a:r>
            <a:r>
              <a:rPr lang="zh-TW" altLang="zh-TW" sz="2600" b="1" dirty="0" smtClean="0">
                <a:latin typeface="Calibri" panose="020F0502020204030204" pitchFamily="34" charset="0"/>
                <a:ea typeface="標楷體" pitchFamily="65" charset="-120"/>
              </a:rPr>
              <a:t>、鐵</a:t>
            </a:r>
            <a:r>
              <a:rPr lang="zh-TW" altLang="zh-TW" sz="2600" b="1" dirty="0">
                <a:latin typeface="Calibri" panose="020F0502020204030204" pitchFamily="34" charset="0"/>
                <a:ea typeface="標楷體" pitchFamily="65" charset="-120"/>
              </a:rPr>
              <a:t>、碘、氟、鋅、銅、鉻、硒、錳、鈷、鉬</a:t>
            </a:r>
            <a:r>
              <a:rPr lang="zh-TW" altLang="zh-TW" sz="2600" b="1" dirty="0" smtClean="0">
                <a:latin typeface="Calibri" panose="020F0502020204030204" pitchFamily="34" charset="0"/>
                <a:ea typeface="標楷體" pitchFamily="65" charset="-120"/>
              </a:rPr>
              <a:t>、</a:t>
            </a:r>
            <a:endParaRPr lang="en-US" altLang="zh-TW" sz="2600" b="1" dirty="0" smtClean="0">
              <a:latin typeface="Calibri" panose="020F0502020204030204" pitchFamily="34" charset="0"/>
              <a:ea typeface="標楷體" pitchFamily="65" charset="-120"/>
            </a:endParaRPr>
          </a:p>
          <a:p>
            <a:pPr marL="0" indent="0">
              <a:buNone/>
            </a:pPr>
            <a:r>
              <a:rPr lang="zh-TW" altLang="en-US" sz="2600" b="1" dirty="0">
                <a:latin typeface="Calibri" panose="020F0502020204030204" pitchFamily="34" charset="0"/>
                <a:ea typeface="標楷體" pitchFamily="65" charset="-120"/>
              </a:rPr>
              <a:t> </a:t>
            </a:r>
            <a:r>
              <a:rPr lang="zh-TW" altLang="en-US" sz="2600" b="1" dirty="0" smtClean="0">
                <a:latin typeface="Calibri" panose="020F0502020204030204" pitchFamily="34" charset="0"/>
                <a:ea typeface="標楷體" pitchFamily="65" charset="-120"/>
              </a:rPr>
              <a:t>         </a:t>
            </a:r>
            <a:r>
              <a:rPr lang="zh-TW" altLang="zh-TW" sz="2600" b="1" dirty="0" smtClean="0">
                <a:latin typeface="Calibri" panose="020F0502020204030204" pitchFamily="34" charset="0"/>
                <a:ea typeface="標楷體" pitchFamily="65" charset="-120"/>
              </a:rPr>
              <a:t>硼</a:t>
            </a:r>
            <a:r>
              <a:rPr lang="zh-TW" altLang="zh-TW" sz="2600" b="1" dirty="0">
                <a:latin typeface="Calibri" panose="020F0502020204030204" pitchFamily="34" charset="0"/>
                <a:ea typeface="標楷體" pitchFamily="65" charset="-120"/>
              </a:rPr>
              <a:t>、鎳、矽</a:t>
            </a:r>
            <a:r>
              <a:rPr lang="zh-TW" altLang="zh-TW" sz="2600" b="1" dirty="0" smtClean="0">
                <a:latin typeface="Calibri" panose="020F0502020204030204" pitchFamily="34" charset="0"/>
                <a:ea typeface="標楷體" pitchFamily="65" charset="-120"/>
              </a:rPr>
              <a:t>、錫</a:t>
            </a:r>
            <a:r>
              <a:rPr lang="zh-TW" altLang="zh-TW" sz="2600" b="1" dirty="0">
                <a:latin typeface="Calibri" panose="020F0502020204030204" pitchFamily="34" charset="0"/>
                <a:ea typeface="標楷體" pitchFamily="65" charset="-120"/>
              </a:rPr>
              <a:t>、釩）等均屬之。至於一般食品原料，</a:t>
            </a:r>
            <a:r>
              <a:rPr lang="zh-TW" altLang="zh-TW" sz="2600" b="1" dirty="0" smtClean="0">
                <a:latin typeface="Calibri" panose="020F0502020204030204" pitchFamily="34" charset="0"/>
                <a:ea typeface="標楷體" pitchFamily="65" charset="-120"/>
              </a:rPr>
              <a:t>屬</a:t>
            </a:r>
            <a:endParaRPr lang="en-US" altLang="zh-TW" sz="2600" b="1" dirty="0" smtClean="0">
              <a:latin typeface="Calibri" panose="020F0502020204030204" pitchFamily="34" charset="0"/>
              <a:ea typeface="標楷體" pitchFamily="65" charset="-120"/>
            </a:endParaRPr>
          </a:p>
          <a:p>
            <a:pPr marL="0" indent="0">
              <a:buNone/>
            </a:pPr>
            <a:r>
              <a:rPr lang="zh-TW" altLang="en-US" sz="2600" b="1" dirty="0">
                <a:latin typeface="Calibri" panose="020F0502020204030204" pitchFamily="34" charset="0"/>
                <a:ea typeface="標楷體" pitchFamily="65" charset="-120"/>
              </a:rPr>
              <a:t> </a:t>
            </a:r>
            <a:r>
              <a:rPr lang="zh-TW" altLang="en-US" sz="2600" b="1" dirty="0" smtClean="0">
                <a:latin typeface="Calibri" panose="020F0502020204030204" pitchFamily="34" charset="0"/>
                <a:ea typeface="標楷體" pitchFamily="65" charset="-120"/>
              </a:rPr>
              <a:t>         </a:t>
            </a:r>
            <a:r>
              <a:rPr lang="zh-TW" altLang="zh-TW" sz="2600" b="1" dirty="0" smtClean="0">
                <a:latin typeface="Calibri" panose="020F0502020204030204" pitchFamily="34" charset="0"/>
                <a:ea typeface="標楷體" pitchFamily="65" charset="-120"/>
              </a:rPr>
              <a:t>食品</a:t>
            </a:r>
            <a:r>
              <a:rPr lang="zh-TW" altLang="zh-TW" sz="2600" b="1" dirty="0">
                <a:latin typeface="Calibri" panose="020F0502020204030204" pitchFamily="34" charset="0"/>
                <a:ea typeface="標楷體" pitchFamily="65" charset="-120"/>
              </a:rPr>
              <a:t>衛生</a:t>
            </a:r>
            <a:r>
              <a:rPr lang="zh-TW" altLang="zh-TW" sz="2600" b="1" dirty="0" smtClean="0">
                <a:latin typeface="Calibri" panose="020F0502020204030204" pitchFamily="34" charset="0"/>
                <a:ea typeface="標楷體" pitchFamily="65" charset="-120"/>
              </a:rPr>
              <a:t>管理法</a:t>
            </a:r>
            <a:r>
              <a:rPr lang="zh-TW" altLang="zh-TW" sz="2600" b="1" dirty="0">
                <a:latin typeface="Calibri" panose="020F0502020204030204" pitchFamily="34" charset="0"/>
                <a:ea typeface="標楷體" pitchFamily="65" charset="-120"/>
              </a:rPr>
              <a:t>第</a:t>
            </a:r>
            <a:r>
              <a:rPr lang="en-US" altLang="zh-TW" sz="2600" b="1" dirty="0">
                <a:latin typeface="Calibri" panose="020F0502020204030204" pitchFamily="34" charset="0"/>
                <a:ea typeface="標楷體" pitchFamily="65" charset="-120"/>
              </a:rPr>
              <a:t>22</a:t>
            </a:r>
            <a:r>
              <a:rPr lang="zh-TW" altLang="zh-TW" sz="2600" b="1" dirty="0">
                <a:latin typeface="Calibri" panose="020F0502020204030204" pitchFamily="34" charset="0"/>
                <a:ea typeface="標楷體" pitchFamily="65" charset="-120"/>
              </a:rPr>
              <a:t>條第</a:t>
            </a:r>
            <a:r>
              <a:rPr lang="en-US" altLang="zh-TW" sz="2600" b="1" dirty="0">
                <a:latin typeface="Calibri" panose="020F0502020204030204" pitchFamily="34" charset="0"/>
                <a:ea typeface="標楷體" pitchFamily="65" charset="-120"/>
              </a:rPr>
              <a:t>1</a:t>
            </a:r>
            <a:r>
              <a:rPr lang="zh-TW" altLang="zh-TW" sz="2600" b="1" dirty="0">
                <a:latin typeface="Calibri" panose="020F0502020204030204" pitchFamily="34" charset="0"/>
                <a:ea typeface="標楷體" pitchFamily="65" charset="-120"/>
              </a:rPr>
              <a:t>項第</a:t>
            </a:r>
            <a:r>
              <a:rPr lang="en-US" altLang="zh-TW" sz="2600" b="1" dirty="0">
                <a:latin typeface="Calibri" panose="020F0502020204030204" pitchFamily="34" charset="0"/>
                <a:ea typeface="標楷體" pitchFamily="65" charset="-120"/>
              </a:rPr>
              <a:t>2</a:t>
            </a:r>
            <a:r>
              <a:rPr lang="zh-TW" altLang="zh-TW" sz="2600" b="1" dirty="0">
                <a:latin typeface="Calibri" panose="020F0502020204030204" pitchFamily="34" charset="0"/>
                <a:ea typeface="標楷體" pitchFamily="65" charset="-120"/>
              </a:rPr>
              <a:t>款所稱之「內容物」，</a:t>
            </a:r>
            <a:r>
              <a:rPr lang="zh-TW" altLang="zh-TW" sz="2600" b="1" dirty="0" smtClean="0">
                <a:latin typeface="Calibri" panose="020F0502020204030204" pitchFamily="34" charset="0"/>
                <a:ea typeface="標楷體" pitchFamily="65" charset="-120"/>
              </a:rPr>
              <a:t>應</a:t>
            </a:r>
            <a:endParaRPr lang="en-US" altLang="zh-TW" sz="2600" b="1" dirty="0" smtClean="0">
              <a:latin typeface="Calibri" panose="020F0502020204030204" pitchFamily="34" charset="0"/>
              <a:ea typeface="標楷體" pitchFamily="65" charset="-120"/>
            </a:endParaRPr>
          </a:p>
          <a:p>
            <a:pPr marL="0" indent="0">
              <a:buNone/>
            </a:pPr>
            <a:r>
              <a:rPr lang="zh-TW" altLang="en-US" sz="2600" b="1" dirty="0">
                <a:latin typeface="Calibri" panose="020F0502020204030204" pitchFamily="34" charset="0"/>
                <a:ea typeface="標楷體" pitchFamily="65" charset="-120"/>
              </a:rPr>
              <a:t> </a:t>
            </a:r>
            <a:r>
              <a:rPr lang="zh-TW" altLang="en-US" sz="2600" b="1" dirty="0" smtClean="0">
                <a:latin typeface="Calibri" panose="020F0502020204030204" pitchFamily="34" charset="0"/>
                <a:ea typeface="標楷體" pitchFamily="65" charset="-120"/>
              </a:rPr>
              <a:t>         </a:t>
            </a:r>
            <a:r>
              <a:rPr lang="zh-TW" altLang="zh-TW" sz="2600" b="1" dirty="0" smtClean="0">
                <a:latin typeface="Calibri" panose="020F0502020204030204" pitchFamily="34" charset="0"/>
                <a:ea typeface="標楷體" pitchFamily="65" charset="-120"/>
              </a:rPr>
              <a:t>標示</a:t>
            </a:r>
            <a:r>
              <a:rPr lang="zh-TW" altLang="zh-TW" sz="2600" b="1" dirty="0">
                <a:latin typeface="Calibri" panose="020F0502020204030204" pitchFamily="34" charset="0"/>
                <a:ea typeface="標楷體" pitchFamily="65" charset="-120"/>
              </a:rPr>
              <a:t>於內容</a:t>
            </a:r>
            <a:r>
              <a:rPr lang="zh-TW" altLang="zh-TW" sz="2600" b="1" dirty="0" smtClean="0">
                <a:latin typeface="Calibri" panose="020F0502020204030204" pitchFamily="34" charset="0"/>
                <a:ea typeface="標楷體" pitchFamily="65" charset="-120"/>
              </a:rPr>
              <a:t>物名稱</a:t>
            </a:r>
            <a:r>
              <a:rPr lang="zh-TW" altLang="zh-TW" sz="2600" b="1" dirty="0">
                <a:latin typeface="Calibri" panose="020F0502020204030204" pitchFamily="34" charset="0"/>
                <a:ea typeface="標楷體" pitchFamily="65" charset="-120"/>
              </a:rPr>
              <a:t>欄位內</a:t>
            </a:r>
            <a:r>
              <a:rPr lang="zh-TW" altLang="zh-TW" sz="2600" b="1" dirty="0" smtClean="0">
                <a:latin typeface="Calibri" panose="020F0502020204030204" pitchFamily="34" charset="0"/>
                <a:ea typeface="標楷體" pitchFamily="65" charset="-120"/>
              </a:rPr>
              <a:t>。</a:t>
            </a:r>
            <a:r>
              <a:rPr lang="zh-TW" altLang="en-US" sz="2600" b="1" dirty="0" smtClean="0">
                <a:solidFill>
                  <a:srgbClr val="FF0000"/>
                </a:solidFill>
                <a:latin typeface="Calibri" panose="020F0502020204030204" pitchFamily="34" charset="0"/>
                <a:ea typeface="標楷體" pitchFamily="65" charset="-120"/>
              </a:rPr>
              <a:t>如欲</a:t>
            </a:r>
            <a:r>
              <a:rPr lang="zh-TW" altLang="en-US" sz="2600" b="1" dirty="0">
                <a:solidFill>
                  <a:srgbClr val="FF0000"/>
                </a:solidFill>
                <a:latin typeface="Calibri" panose="020F0502020204030204" pitchFamily="34" charset="0"/>
                <a:ea typeface="標楷體" pitchFamily="65" charset="-120"/>
              </a:rPr>
              <a:t>標示</a:t>
            </a:r>
            <a:r>
              <a:rPr lang="zh-TW" altLang="en-US" sz="2600" b="1" dirty="0" smtClean="0">
                <a:solidFill>
                  <a:srgbClr val="FF0000"/>
                </a:solidFill>
                <a:latin typeface="Calibri" panose="020F0502020204030204" pitchFamily="34" charset="0"/>
                <a:ea typeface="標楷體" pitchFamily="65" charset="-120"/>
              </a:rPr>
              <a:t>該成分含量，應與營</a:t>
            </a:r>
            <a:endParaRPr lang="en-US" altLang="zh-TW" sz="2600" b="1" dirty="0" smtClean="0">
              <a:solidFill>
                <a:srgbClr val="FF0000"/>
              </a:solidFill>
              <a:latin typeface="Calibri" panose="020F0502020204030204" pitchFamily="34" charset="0"/>
              <a:ea typeface="標楷體" pitchFamily="65" charset="-120"/>
            </a:endParaRPr>
          </a:p>
          <a:p>
            <a:pPr marL="0" indent="0">
              <a:buNone/>
            </a:pPr>
            <a:r>
              <a:rPr lang="zh-TW" altLang="en-US" sz="2600" b="1" dirty="0">
                <a:solidFill>
                  <a:srgbClr val="FF0000"/>
                </a:solidFill>
                <a:latin typeface="Calibri" panose="020F0502020204030204" pitchFamily="34" charset="0"/>
                <a:ea typeface="標楷體" pitchFamily="65" charset="-120"/>
              </a:rPr>
              <a:t> </a:t>
            </a:r>
            <a:r>
              <a:rPr lang="zh-TW" altLang="en-US" sz="2600" b="1" dirty="0" smtClean="0">
                <a:solidFill>
                  <a:srgbClr val="FF0000"/>
                </a:solidFill>
                <a:latin typeface="Calibri" panose="020F0502020204030204" pitchFamily="34" charset="0"/>
                <a:ea typeface="標楷體" pitchFamily="65" charset="-120"/>
              </a:rPr>
              <a:t>         養標示明顯區隔，且應有適當標題。</a:t>
            </a:r>
            <a:endParaRPr lang="zh-TW" altLang="zh-TW" sz="2600" b="1" dirty="0">
              <a:solidFill>
                <a:srgbClr val="FF0000"/>
              </a:solidFill>
              <a:latin typeface="Calibri" panose="020F0502020204030204" pitchFamily="34" charset="0"/>
              <a:ea typeface="標楷體" pitchFamily="65" charset="-120"/>
            </a:endParaRPr>
          </a:p>
        </p:txBody>
      </p:sp>
      <p:sp>
        <p:nvSpPr>
          <p:cNvPr id="4" name="投影片編號版面配置區 3"/>
          <p:cNvSpPr>
            <a:spLocks noGrp="1"/>
          </p:cNvSpPr>
          <p:nvPr>
            <p:ph type="sldNum" sz="quarter" idx="15"/>
          </p:nvPr>
        </p:nvSpPr>
        <p:spPr/>
        <p:txBody>
          <a:bodyPr/>
          <a:lstStyle/>
          <a:p>
            <a:pPr>
              <a:defRPr/>
            </a:pPr>
            <a:fld id="{12386BAB-030F-45DD-B2B8-93CDE7C8D50C}" type="slidenum">
              <a:rPr lang="zh-TW" altLang="en-US" smtClean="0"/>
              <a:pPr>
                <a:defRPr/>
              </a:pPr>
              <a:t>52</a:t>
            </a:fld>
            <a:endParaRPr lang="en-US" altLang="zh-TW"/>
          </a:p>
        </p:txBody>
      </p:sp>
    </p:spTree>
    <p:extLst>
      <p:ext uri="{BB962C8B-B14F-4D97-AF65-F5344CB8AC3E}">
        <p14:creationId xmlns:p14="http://schemas.microsoft.com/office/powerpoint/2010/main" val="3718133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5"/>
          </p:nvPr>
        </p:nvSpPr>
        <p:spPr>
          <a:xfrm>
            <a:off x="6781800" y="6021388"/>
            <a:ext cx="1905000" cy="457200"/>
          </a:xfrm>
        </p:spPr>
        <p:txBody>
          <a:bodyPr/>
          <a:lstStyle/>
          <a:p>
            <a:pPr>
              <a:defRPr/>
            </a:pPr>
            <a:fld id="{0334F545-DFFE-4155-A396-4A57F4F1DE6D}" type="slidenum">
              <a:rPr lang="zh-TW" altLang="en-US" smtClean="0"/>
              <a:pPr>
                <a:defRPr/>
              </a:pPr>
              <a:t>53</a:t>
            </a:fld>
            <a:endParaRPr lang="zh-TW" altLang="en-US" dirty="0"/>
          </a:p>
        </p:txBody>
      </p:sp>
      <p:sp>
        <p:nvSpPr>
          <p:cNvPr id="59395" name="矩形 4"/>
          <p:cNvSpPr>
            <a:spLocks noChangeArrowheads="1"/>
          </p:cNvSpPr>
          <p:nvPr/>
        </p:nvSpPr>
        <p:spPr bwMode="auto">
          <a:xfrm>
            <a:off x="679653" y="1299984"/>
            <a:ext cx="7704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eaLnBrk="1" hangingPunct="1">
              <a:spcBef>
                <a:spcPct val="0"/>
              </a:spcBef>
              <a:buClrTx/>
              <a:buSzTx/>
              <a:buFontTx/>
              <a:buNone/>
            </a:pPr>
            <a:r>
              <a:rPr kumimoji="0" lang="zh-TW" altLang="en-US" sz="3600" b="1" cap="small" dirty="0">
                <a:solidFill>
                  <a:srgbClr val="7030A0"/>
                </a:solidFill>
                <a:latin typeface="Calibri" panose="020F0502020204030204" pitchFamily="34" charset="0"/>
                <a:ea typeface="標楷體" panose="03000509000000000000" pitchFamily="65" charset="-120"/>
                <a:cs typeface="+mj-cs"/>
              </a:rPr>
              <a:t>包裝維生素礦物質類之錠狀膠囊狀食品營養標示應遵行事項</a:t>
            </a:r>
            <a:endParaRPr kumimoji="0" lang="en-US" altLang="zh-TW" sz="3600" b="1" cap="small" dirty="0">
              <a:solidFill>
                <a:srgbClr val="7030A0"/>
              </a:solidFill>
              <a:latin typeface="Calibri" panose="020F0502020204030204" pitchFamily="34" charset="0"/>
              <a:ea typeface="標楷體" panose="03000509000000000000" pitchFamily="65" charset="-120"/>
              <a:cs typeface="+mj-cs"/>
            </a:endParaRPr>
          </a:p>
        </p:txBody>
      </p:sp>
      <p:pic>
        <p:nvPicPr>
          <p:cNvPr id="4" name="Picture 3" descr="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432" y="4221088"/>
            <a:ext cx="2952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837444" y="2924944"/>
            <a:ext cx="5490606" cy="830997"/>
          </a:xfrm>
          <a:prstGeom prst="rect">
            <a:avLst/>
          </a:prstGeom>
        </p:spPr>
        <p:txBody>
          <a:bodyPr wrap="none">
            <a:spAutoFit/>
          </a:bodyPr>
          <a:lstStyle/>
          <a:p>
            <a:pPr algn="ctr"/>
            <a:r>
              <a:rPr lang="en-US" altLang="zh-TW" b="1" cap="small" dirty="0" smtClean="0">
                <a:solidFill>
                  <a:srgbClr val="002060"/>
                </a:solidFill>
                <a:latin typeface="Calibri" panose="020F0502020204030204" pitchFamily="34" charset="0"/>
                <a:ea typeface="標楷體" panose="03000509000000000000" pitchFamily="65" charset="-120"/>
              </a:rPr>
              <a:t>104.1.23</a:t>
            </a:r>
            <a:r>
              <a:rPr lang="zh-TW" altLang="en-US" b="1" cap="small" dirty="0" smtClean="0">
                <a:solidFill>
                  <a:srgbClr val="002060"/>
                </a:solidFill>
                <a:latin typeface="Calibri" panose="020F0502020204030204" pitchFamily="34" charset="0"/>
                <a:ea typeface="標楷體" panose="03000509000000000000" pitchFamily="65" charset="-120"/>
              </a:rPr>
              <a:t>公告</a:t>
            </a:r>
            <a:r>
              <a:rPr lang="en-US" altLang="zh-TW" b="1" cap="small" dirty="0" smtClean="0">
                <a:solidFill>
                  <a:srgbClr val="002060"/>
                </a:solidFill>
                <a:latin typeface="Calibri" panose="020F0502020204030204" pitchFamily="34" charset="0"/>
                <a:ea typeface="標楷體" panose="03000509000000000000" pitchFamily="65" charset="-120"/>
              </a:rPr>
              <a:t>(</a:t>
            </a:r>
            <a:r>
              <a:rPr lang="zh-TW" altLang="en-US" b="1" cap="small" dirty="0" smtClean="0">
                <a:solidFill>
                  <a:srgbClr val="002060"/>
                </a:solidFill>
                <a:latin typeface="Calibri" panose="020F0502020204030204" pitchFamily="34" charset="0"/>
                <a:ea typeface="標楷體" panose="03000509000000000000" pitchFamily="65" charset="-120"/>
              </a:rPr>
              <a:t>部</a:t>
            </a:r>
            <a:r>
              <a:rPr lang="zh-TW" altLang="en-US" b="1" cap="small" dirty="0">
                <a:solidFill>
                  <a:srgbClr val="002060"/>
                </a:solidFill>
                <a:latin typeface="Calibri" panose="020F0502020204030204" pitchFamily="34" charset="0"/>
                <a:ea typeface="標楷體" panose="03000509000000000000" pitchFamily="65" charset="-120"/>
              </a:rPr>
              <a:t>授食字第</a:t>
            </a:r>
            <a:r>
              <a:rPr lang="en-US" altLang="zh-TW" b="1" cap="small" dirty="0">
                <a:solidFill>
                  <a:srgbClr val="002060"/>
                </a:solidFill>
                <a:latin typeface="Calibri" panose="020F0502020204030204" pitchFamily="34" charset="0"/>
                <a:ea typeface="標楷體" panose="03000509000000000000" pitchFamily="65" charset="-120"/>
              </a:rPr>
              <a:t>1031304494</a:t>
            </a:r>
            <a:r>
              <a:rPr lang="zh-TW" altLang="en-US" b="1" cap="small" dirty="0" smtClean="0">
                <a:solidFill>
                  <a:srgbClr val="002060"/>
                </a:solidFill>
                <a:latin typeface="Calibri" panose="020F0502020204030204" pitchFamily="34" charset="0"/>
                <a:ea typeface="標楷體" panose="03000509000000000000" pitchFamily="65" charset="-120"/>
              </a:rPr>
              <a:t>號</a:t>
            </a:r>
            <a:r>
              <a:rPr lang="en-US" altLang="zh-TW" b="1" cap="small" dirty="0" smtClean="0">
                <a:solidFill>
                  <a:srgbClr val="002060"/>
                </a:solidFill>
                <a:latin typeface="Calibri" panose="020F0502020204030204" pitchFamily="34" charset="0"/>
                <a:ea typeface="標楷體" panose="03000509000000000000" pitchFamily="65" charset="-120"/>
              </a:rPr>
              <a:t>)</a:t>
            </a:r>
            <a:endParaRPr lang="en-US" altLang="zh-TW" b="1" cap="small" dirty="0">
              <a:solidFill>
                <a:srgbClr val="002060"/>
              </a:solidFill>
              <a:latin typeface="Calibri" panose="020F0502020204030204" pitchFamily="34" charset="0"/>
              <a:ea typeface="標楷體" panose="03000509000000000000" pitchFamily="65" charset="-120"/>
            </a:endParaRPr>
          </a:p>
          <a:p>
            <a:pPr algn="ctr"/>
            <a:r>
              <a:rPr lang="en-US" altLang="zh-TW" b="1" cap="small" dirty="0">
                <a:solidFill>
                  <a:srgbClr val="002060"/>
                </a:solidFill>
                <a:latin typeface="Calibri" panose="020F0502020204030204" pitchFamily="34" charset="0"/>
                <a:ea typeface="標楷體" panose="03000509000000000000" pitchFamily="65" charset="-120"/>
              </a:rPr>
              <a:t>105.1.1</a:t>
            </a:r>
            <a:r>
              <a:rPr lang="zh-TW" altLang="en-US" b="1" cap="small" dirty="0">
                <a:solidFill>
                  <a:srgbClr val="002060"/>
                </a:solidFill>
                <a:latin typeface="Calibri" panose="020F0502020204030204" pitchFamily="34" charset="0"/>
                <a:ea typeface="標楷體" panose="03000509000000000000" pitchFamily="65" charset="-120"/>
              </a:rPr>
              <a:t>施行 </a:t>
            </a:r>
            <a:r>
              <a:rPr lang="en-US" altLang="zh-TW" b="1" cap="small" dirty="0">
                <a:solidFill>
                  <a:srgbClr val="002060"/>
                </a:solidFill>
                <a:latin typeface="Calibri" panose="020F0502020204030204" pitchFamily="34" charset="0"/>
                <a:ea typeface="標楷體" panose="03000509000000000000" pitchFamily="65" charset="-120"/>
              </a:rPr>
              <a:t>(</a:t>
            </a:r>
            <a:r>
              <a:rPr lang="zh-TW" altLang="en-US" b="1" cap="small" dirty="0">
                <a:solidFill>
                  <a:srgbClr val="002060"/>
                </a:solidFill>
                <a:latin typeface="Calibri" panose="020F0502020204030204" pitchFamily="34" charset="0"/>
                <a:ea typeface="標楷體" panose="03000509000000000000" pitchFamily="65" charset="-120"/>
              </a:rPr>
              <a:t>以產品製造日期為準</a:t>
            </a:r>
            <a:r>
              <a:rPr lang="en-US" altLang="zh-TW" b="1" cap="small" dirty="0">
                <a:solidFill>
                  <a:srgbClr val="002060"/>
                </a:solidFill>
                <a:latin typeface="Calibri" panose="020F0502020204030204" pitchFamily="34" charset="0"/>
                <a:ea typeface="標楷體" panose="03000509000000000000" pitchFamily="65" charset="-120"/>
              </a:rPr>
              <a:t>)</a:t>
            </a:r>
          </a:p>
        </p:txBody>
      </p:sp>
    </p:spTree>
    <p:extLst>
      <p:ext uri="{BB962C8B-B14F-4D97-AF65-F5344CB8AC3E}">
        <p14:creationId xmlns:p14="http://schemas.microsoft.com/office/powerpoint/2010/main" val="2302656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457200" y="260648"/>
            <a:ext cx="8229600" cy="1143000"/>
          </a:xfrm>
        </p:spPr>
        <p:txBody>
          <a:bodyPr anchor="ctr">
            <a:noAutofit/>
          </a:bodyPr>
          <a:lstStyle/>
          <a:p>
            <a:pPr algn="ctr" eaLnBrk="1" hangingPunct="1"/>
            <a:r>
              <a:rPr lang="zh-TW" altLang="en-US" sz="3600" b="1" dirty="0">
                <a:solidFill>
                  <a:srgbClr val="7030A0"/>
                </a:solidFill>
                <a:latin typeface="Calibri" panose="020F0502020204030204" pitchFamily="34" charset="0"/>
                <a:ea typeface="標楷體" panose="03000509000000000000" pitchFamily="65" charset="-120"/>
              </a:rPr>
              <a:t>膠囊錠狀食品之營養</a:t>
            </a:r>
            <a:r>
              <a:rPr lang="zh-TW" altLang="en-US" sz="3600" b="1" dirty="0" smtClean="0">
                <a:solidFill>
                  <a:srgbClr val="7030A0"/>
                </a:solidFill>
                <a:latin typeface="Calibri" panose="020F0502020204030204" pitchFamily="34" charset="0"/>
                <a:ea typeface="標楷體" panose="03000509000000000000" pitchFamily="65" charset="-120"/>
              </a:rPr>
              <a:t>標示</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54275" name="內容版面配置區 2"/>
          <p:cNvSpPr>
            <a:spLocks noGrp="1"/>
          </p:cNvSpPr>
          <p:nvPr>
            <p:ph sz="quarter" idx="1"/>
          </p:nvPr>
        </p:nvSpPr>
        <p:spPr>
          <a:xfrm>
            <a:off x="684213" y="1484784"/>
            <a:ext cx="7772400" cy="4114800"/>
          </a:xfrm>
        </p:spPr>
        <p:txBody>
          <a:bodyPr/>
          <a:lstStyle/>
          <a:p>
            <a:pPr eaLnBrk="1" hangingPunct="1">
              <a:lnSpc>
                <a:spcPct val="115000"/>
              </a:lnSpc>
            </a:pPr>
            <a:r>
              <a:rPr lang="zh-TW" altLang="en-US" sz="2800" b="1" dirty="0" smtClean="0">
                <a:latin typeface="標楷體" panose="03000509000000000000" pitchFamily="65" charset="-120"/>
                <a:ea typeface="標楷體" panose="03000509000000000000" pitchFamily="65" charset="-120"/>
              </a:rPr>
              <a:t>膠囊錠狀食品如含有以</a:t>
            </a:r>
            <a:r>
              <a:rPr lang="zh-TW" altLang="en-US" sz="2800" b="1" u="sng" dirty="0" smtClean="0">
                <a:solidFill>
                  <a:srgbClr val="B02710"/>
                </a:solidFill>
                <a:latin typeface="標楷體" panose="03000509000000000000" pitchFamily="65" charset="-120"/>
                <a:ea typeface="標楷體" panose="03000509000000000000" pitchFamily="65" charset="-120"/>
              </a:rPr>
              <a:t>營養添加劑</a:t>
            </a:r>
            <a:r>
              <a:rPr lang="zh-TW" altLang="en-US" sz="2800" b="1" dirty="0" smtClean="0">
                <a:latin typeface="標楷體" panose="03000509000000000000" pitchFamily="65" charset="-120"/>
                <a:ea typeface="標楷體" panose="03000509000000000000" pitchFamily="65" charset="-120"/>
              </a:rPr>
              <a:t>作為來源之礦物質或維生素，則應依</a:t>
            </a:r>
            <a:r>
              <a:rPr lang="zh-TW" altLang="en-US" sz="2800" b="1" u="sng" dirty="0" smtClean="0">
                <a:solidFill>
                  <a:srgbClr val="B02710"/>
                </a:solidFill>
                <a:latin typeface="標楷體" panose="03000509000000000000" pitchFamily="65" charset="-120"/>
                <a:ea typeface="標楷體" panose="03000509000000000000" pitchFamily="65" charset="-120"/>
              </a:rPr>
              <a:t>「市售包裝食品維生素礦物質類之錠狀膠囊狀食品營養標示方式及內容標準」</a:t>
            </a:r>
            <a:r>
              <a:rPr lang="zh-TW" altLang="en-US" sz="2800" b="1" dirty="0" smtClean="0">
                <a:latin typeface="標楷體" panose="03000509000000000000" pitchFamily="65" charset="-120"/>
                <a:ea typeface="標楷體" panose="03000509000000000000" pitchFamily="65" charset="-120"/>
              </a:rPr>
              <a:t>之規定標示營養標示；若無，則依「包裝食品營養標示應遵行事項」之規定辦理。</a:t>
            </a:r>
            <a:endParaRPr lang="en-US" altLang="zh-TW" b="1" dirty="0" smtClean="0">
              <a:latin typeface="標楷體" panose="03000509000000000000" pitchFamily="65" charset="-120"/>
              <a:ea typeface="標楷體" panose="03000509000000000000" pitchFamily="65" charset="-120"/>
            </a:endParaRPr>
          </a:p>
        </p:txBody>
      </p:sp>
      <p:sp>
        <p:nvSpPr>
          <p:cNvPr id="54277" name="Rectangle 5"/>
          <p:cNvSpPr>
            <a:spLocks noChangeArrowheads="1"/>
          </p:cNvSpPr>
          <p:nvPr/>
        </p:nvSpPr>
        <p:spPr bwMode="auto">
          <a:xfrm>
            <a:off x="378089" y="4077072"/>
            <a:ext cx="472303" cy="2308324"/>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dirty="0">
                <a:solidFill>
                  <a:schemeClr val="bg1"/>
                </a:solidFill>
                <a:latin typeface="微軟正黑體" pitchFamily="34" charset="-120"/>
                <a:ea typeface="微軟正黑體" pitchFamily="34" charset="-120"/>
              </a:rPr>
              <a:t>膠囊錠狀食品</a:t>
            </a:r>
          </a:p>
        </p:txBody>
      </p:sp>
      <p:sp>
        <p:nvSpPr>
          <p:cNvPr id="54278" name="Rectangle 6"/>
          <p:cNvSpPr>
            <a:spLocks noChangeArrowheads="1"/>
          </p:cNvSpPr>
          <p:nvPr/>
        </p:nvSpPr>
        <p:spPr bwMode="auto">
          <a:xfrm>
            <a:off x="1475656" y="4338638"/>
            <a:ext cx="1728788" cy="830262"/>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dirty="0">
                <a:solidFill>
                  <a:srgbClr val="A50021"/>
                </a:solidFill>
                <a:latin typeface="微軟正黑體" pitchFamily="34" charset="-120"/>
                <a:ea typeface="微軟正黑體" pitchFamily="34" charset="-120"/>
              </a:rPr>
              <a:t>有</a:t>
            </a:r>
            <a:r>
              <a:rPr lang="zh-TW" altLang="en-US" sz="2400" b="1" dirty="0">
                <a:solidFill>
                  <a:schemeClr val="bg1"/>
                </a:solidFill>
                <a:latin typeface="微軟正黑體" pitchFamily="34" charset="-120"/>
                <a:ea typeface="微軟正黑體" pitchFamily="34" charset="-120"/>
              </a:rPr>
              <a:t>添加維生素或礦物質</a:t>
            </a:r>
          </a:p>
        </p:txBody>
      </p:sp>
      <p:sp>
        <p:nvSpPr>
          <p:cNvPr id="54279" name="Rectangle 7"/>
          <p:cNvSpPr>
            <a:spLocks noChangeArrowheads="1"/>
          </p:cNvSpPr>
          <p:nvPr/>
        </p:nvSpPr>
        <p:spPr bwMode="auto">
          <a:xfrm>
            <a:off x="1475656" y="5362575"/>
            <a:ext cx="1728788" cy="830263"/>
          </a:xfrm>
          <a:prstGeom prst="rect">
            <a:avLst/>
          </a:prstGeom>
          <a:solidFill>
            <a:srgbClr val="FF82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a:solidFill>
                  <a:srgbClr val="A50021"/>
                </a:solidFill>
                <a:latin typeface="微軟正黑體" pitchFamily="34" charset="-120"/>
                <a:ea typeface="微軟正黑體" pitchFamily="34" charset="-120"/>
              </a:rPr>
              <a:t>無</a:t>
            </a:r>
            <a:r>
              <a:rPr lang="zh-TW" altLang="en-US" sz="2400" b="1">
                <a:solidFill>
                  <a:schemeClr val="bg1"/>
                </a:solidFill>
                <a:latin typeface="微軟正黑體" pitchFamily="34" charset="-120"/>
                <a:ea typeface="微軟正黑體" pitchFamily="34" charset="-120"/>
              </a:rPr>
              <a:t>添加維生素或礦物質</a:t>
            </a:r>
          </a:p>
        </p:txBody>
      </p:sp>
      <p:sp>
        <p:nvSpPr>
          <p:cNvPr id="54280" name="Rectangle 8"/>
          <p:cNvSpPr>
            <a:spLocks noChangeArrowheads="1"/>
          </p:cNvSpPr>
          <p:nvPr/>
        </p:nvSpPr>
        <p:spPr bwMode="auto">
          <a:xfrm>
            <a:off x="3995937" y="4240213"/>
            <a:ext cx="2232248" cy="83099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600" b="1" dirty="0">
                <a:solidFill>
                  <a:schemeClr val="bg1"/>
                </a:solidFill>
                <a:latin typeface="微軟正黑體" pitchFamily="34" charset="-120"/>
                <a:ea typeface="微軟正黑體" pitchFamily="34" charset="-120"/>
              </a:rPr>
              <a:t>市售</a:t>
            </a:r>
            <a:r>
              <a:rPr lang="zh-TW" altLang="en-US" sz="1600" b="1" dirty="0" smtClean="0">
                <a:solidFill>
                  <a:schemeClr val="bg1"/>
                </a:solidFill>
                <a:latin typeface="微軟正黑體" pitchFamily="34" charset="-120"/>
                <a:ea typeface="微軟正黑體" pitchFamily="34" charset="-120"/>
              </a:rPr>
              <a:t>包裝維生素</a:t>
            </a:r>
            <a:r>
              <a:rPr lang="zh-TW" altLang="en-US" sz="1600" b="1" dirty="0">
                <a:solidFill>
                  <a:schemeClr val="bg1"/>
                </a:solidFill>
                <a:latin typeface="微軟正黑體" pitchFamily="34" charset="-120"/>
                <a:ea typeface="微軟正黑體" pitchFamily="34" charset="-120"/>
              </a:rPr>
              <a:t>礦物質類之錠狀膠囊狀食品營養標示方式及內容標準</a:t>
            </a:r>
          </a:p>
        </p:txBody>
      </p:sp>
      <p:sp>
        <p:nvSpPr>
          <p:cNvPr id="54281" name="Rectangle 9"/>
          <p:cNvSpPr>
            <a:spLocks noChangeArrowheads="1"/>
          </p:cNvSpPr>
          <p:nvPr/>
        </p:nvSpPr>
        <p:spPr bwMode="auto">
          <a:xfrm>
            <a:off x="4007048" y="5378450"/>
            <a:ext cx="2221137" cy="646331"/>
          </a:xfrm>
          <a:prstGeom prst="rect">
            <a:avLst/>
          </a:prstGeom>
          <a:solidFill>
            <a:srgbClr val="FF82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dirty="0" smtClean="0">
                <a:solidFill>
                  <a:schemeClr val="bg1"/>
                </a:solidFill>
                <a:latin typeface="微軟正黑體" pitchFamily="34" charset="-120"/>
                <a:ea typeface="微軟正黑體" pitchFamily="34" charset="-120"/>
              </a:rPr>
              <a:t>市售包裝</a:t>
            </a:r>
            <a:r>
              <a:rPr lang="zh-TW" altLang="en-US" sz="1800" b="1" dirty="0">
                <a:solidFill>
                  <a:schemeClr val="bg1"/>
                </a:solidFill>
                <a:latin typeface="微軟正黑體" pitchFamily="34" charset="-120"/>
                <a:ea typeface="微軟正黑體" pitchFamily="34" charset="-120"/>
              </a:rPr>
              <a:t>食品營養</a:t>
            </a:r>
            <a:r>
              <a:rPr lang="zh-TW" altLang="en-US" sz="1800" b="1" dirty="0" smtClean="0">
                <a:solidFill>
                  <a:schemeClr val="bg1"/>
                </a:solidFill>
                <a:latin typeface="微軟正黑體" pitchFamily="34" charset="-120"/>
                <a:ea typeface="微軟正黑體" pitchFamily="34" charset="-120"/>
              </a:rPr>
              <a:t>標示規範</a:t>
            </a:r>
            <a:endParaRPr lang="zh-TW" altLang="en-US" sz="1800" b="1" dirty="0">
              <a:solidFill>
                <a:schemeClr val="bg1"/>
              </a:solidFill>
              <a:latin typeface="微軟正黑體" pitchFamily="34" charset="-120"/>
              <a:ea typeface="微軟正黑體" pitchFamily="34" charset="-120"/>
            </a:endParaRPr>
          </a:p>
        </p:txBody>
      </p:sp>
      <p:sp>
        <p:nvSpPr>
          <p:cNvPr id="54282" name="Line 10"/>
          <p:cNvSpPr>
            <a:spLocks noChangeShapeType="1"/>
          </p:cNvSpPr>
          <p:nvPr/>
        </p:nvSpPr>
        <p:spPr bwMode="auto">
          <a:xfrm flipV="1">
            <a:off x="850392" y="4778058"/>
            <a:ext cx="576262"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83" name="Line 11"/>
          <p:cNvSpPr>
            <a:spLocks noChangeShapeType="1"/>
          </p:cNvSpPr>
          <p:nvPr/>
        </p:nvSpPr>
        <p:spPr bwMode="auto">
          <a:xfrm>
            <a:off x="850392" y="5282883"/>
            <a:ext cx="576262"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84" name="AutoShape 12"/>
          <p:cNvSpPr>
            <a:spLocks noChangeArrowheads="1"/>
          </p:cNvSpPr>
          <p:nvPr/>
        </p:nvSpPr>
        <p:spPr bwMode="auto">
          <a:xfrm>
            <a:off x="3261594" y="4657725"/>
            <a:ext cx="661987" cy="287338"/>
          </a:xfrm>
          <a:prstGeom prst="rightArrow">
            <a:avLst>
              <a:gd name="adj1" fmla="val 50000"/>
              <a:gd name="adj2" fmla="val 37544"/>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b="1">
              <a:latin typeface="微軟正黑體" pitchFamily="34" charset="-120"/>
              <a:ea typeface="微軟正黑體" pitchFamily="34" charset="-120"/>
            </a:endParaRPr>
          </a:p>
        </p:txBody>
      </p:sp>
      <p:sp>
        <p:nvSpPr>
          <p:cNvPr id="54285" name="AutoShape 13"/>
          <p:cNvSpPr>
            <a:spLocks noChangeArrowheads="1"/>
          </p:cNvSpPr>
          <p:nvPr/>
        </p:nvSpPr>
        <p:spPr bwMode="auto">
          <a:xfrm>
            <a:off x="3275881" y="5607050"/>
            <a:ext cx="647700" cy="287338"/>
          </a:xfrm>
          <a:prstGeom prst="rightArrow">
            <a:avLst>
              <a:gd name="adj1" fmla="val 50000"/>
              <a:gd name="adj2" fmla="val 37538"/>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b="1">
              <a:latin typeface="微軟正黑體" pitchFamily="34" charset="-120"/>
              <a:ea typeface="微軟正黑體" pitchFamily="34" charset="-120"/>
            </a:endParaRPr>
          </a:p>
        </p:txBody>
      </p:sp>
      <p:sp>
        <p:nvSpPr>
          <p:cNvPr id="54286" name="文字方塊 1"/>
          <p:cNvSpPr txBox="1">
            <a:spLocks noChangeArrowheads="1"/>
          </p:cNvSpPr>
          <p:nvPr/>
        </p:nvSpPr>
        <p:spPr bwMode="auto">
          <a:xfrm>
            <a:off x="3179044" y="4221163"/>
            <a:ext cx="10080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400" b="1">
                <a:solidFill>
                  <a:srgbClr val="FF0000"/>
                </a:solidFill>
                <a:latin typeface="微軟正黑體" pitchFamily="34" charset="-120"/>
                <a:ea typeface="微軟正黑體" pitchFamily="34" charset="-120"/>
              </a:rPr>
              <a:t>作為營養添加劑</a:t>
            </a:r>
          </a:p>
        </p:txBody>
      </p:sp>
      <p:sp>
        <p:nvSpPr>
          <p:cNvPr id="15"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t>54</a:t>
            </a:fld>
            <a:endParaRPr lang="zh-TW" altLang="en-US" dirty="0"/>
          </a:p>
        </p:txBody>
      </p:sp>
      <p:pic>
        <p:nvPicPr>
          <p:cNvPr id="16"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6305647" y="4242226"/>
            <a:ext cx="2088431" cy="83099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600" b="1" dirty="0" smtClean="0">
                <a:solidFill>
                  <a:schemeClr val="bg1"/>
                </a:solidFill>
                <a:latin typeface="微軟正黑體" pitchFamily="34" charset="-120"/>
                <a:ea typeface="微軟正黑體" pitchFamily="34" charset="-120"/>
              </a:rPr>
              <a:t>包裝維生素</a:t>
            </a:r>
            <a:r>
              <a:rPr lang="zh-TW" altLang="en-US" sz="1600" b="1" dirty="0">
                <a:solidFill>
                  <a:schemeClr val="bg1"/>
                </a:solidFill>
                <a:latin typeface="微軟正黑體" pitchFamily="34" charset="-120"/>
                <a:ea typeface="微軟正黑體" pitchFamily="34" charset="-120"/>
              </a:rPr>
              <a:t>礦物質類之錠狀膠囊狀食品營養</a:t>
            </a:r>
            <a:r>
              <a:rPr lang="zh-TW" altLang="en-US" sz="1600" b="1" dirty="0" smtClean="0">
                <a:solidFill>
                  <a:schemeClr val="bg1"/>
                </a:solidFill>
                <a:latin typeface="微軟正黑體" pitchFamily="34" charset="-120"/>
                <a:ea typeface="微軟正黑體" pitchFamily="34" charset="-120"/>
              </a:rPr>
              <a:t>標示應遵行事項</a:t>
            </a:r>
            <a:endParaRPr lang="zh-TW" altLang="en-US" sz="1600" b="1" dirty="0">
              <a:solidFill>
                <a:schemeClr val="bg1"/>
              </a:solidFill>
              <a:latin typeface="微軟正黑體" pitchFamily="34" charset="-120"/>
              <a:ea typeface="微軟正黑體" pitchFamily="34" charset="-120"/>
            </a:endParaRPr>
          </a:p>
        </p:txBody>
      </p:sp>
      <p:sp>
        <p:nvSpPr>
          <p:cNvPr id="18" name="Rectangle 9"/>
          <p:cNvSpPr>
            <a:spLocks noChangeArrowheads="1"/>
          </p:cNvSpPr>
          <p:nvPr/>
        </p:nvSpPr>
        <p:spPr bwMode="auto">
          <a:xfrm>
            <a:off x="6305647" y="5371084"/>
            <a:ext cx="2088431" cy="646331"/>
          </a:xfrm>
          <a:prstGeom prst="rect">
            <a:avLst/>
          </a:prstGeom>
          <a:solidFill>
            <a:srgbClr val="FF82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b="1" dirty="0">
                <a:solidFill>
                  <a:schemeClr val="bg1"/>
                </a:solidFill>
                <a:latin typeface="微軟正黑體" pitchFamily="34" charset="-120"/>
                <a:ea typeface="微軟正黑體" pitchFamily="34" charset="-120"/>
              </a:rPr>
              <a:t>包裝食品營養標示應遵行事項</a:t>
            </a:r>
          </a:p>
        </p:txBody>
      </p:sp>
    </p:spTree>
    <p:extLst>
      <p:ext uri="{BB962C8B-B14F-4D97-AF65-F5344CB8AC3E}">
        <p14:creationId xmlns:p14="http://schemas.microsoft.com/office/powerpoint/2010/main" val="1553156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3600" b="1" dirty="0">
                <a:solidFill>
                  <a:srgbClr val="7030A0"/>
                </a:solidFill>
                <a:latin typeface="Calibri" panose="020F0502020204030204" pitchFamily="34" charset="0"/>
                <a:ea typeface="標楷體" panose="03000509000000000000" pitchFamily="65" charset="-120"/>
              </a:rPr>
              <a:t>適用範圍</a:t>
            </a:r>
          </a:p>
        </p:txBody>
      </p:sp>
      <p:sp>
        <p:nvSpPr>
          <p:cNvPr id="3" name="內容版面配置區 2"/>
          <p:cNvSpPr>
            <a:spLocks noGrp="1"/>
          </p:cNvSpPr>
          <p:nvPr>
            <p:ph sz="quarter" idx="1"/>
          </p:nvPr>
        </p:nvSpPr>
        <p:spPr>
          <a:xfrm>
            <a:off x="457200" y="1867616"/>
            <a:ext cx="8003232" cy="4873752"/>
          </a:xfrm>
        </p:spPr>
        <p:txBody>
          <a:bodyPr>
            <a:normAutofit/>
          </a:bodyPr>
          <a:lstStyle/>
          <a:p>
            <a:r>
              <a:rPr lang="zh-TW" altLang="zh-TW" b="1" dirty="0">
                <a:latin typeface="標楷體" panose="03000509000000000000" pitchFamily="65" charset="-120"/>
                <a:ea typeface="標楷體" panose="03000509000000000000" pitchFamily="65" charset="-120"/>
              </a:rPr>
              <a:t>維生素、礦物質類之錠狀、膠囊狀食品</a:t>
            </a:r>
            <a:endParaRPr lang="en-US" altLang="zh-TW" b="1" dirty="0">
              <a:latin typeface="標楷體" panose="03000509000000000000" pitchFamily="65" charset="-120"/>
              <a:ea typeface="標楷體" panose="03000509000000000000" pitchFamily="65" charset="-120"/>
            </a:endParaRPr>
          </a:p>
          <a:p>
            <a:pPr marL="457200" lvl="1" indent="0">
              <a:buNone/>
            </a:pPr>
            <a:r>
              <a:rPr lang="zh-TW" altLang="zh-TW" sz="2400" b="1" dirty="0">
                <a:latin typeface="標楷體" panose="03000509000000000000" pitchFamily="65" charset="-120"/>
                <a:ea typeface="標楷體" panose="03000509000000000000" pitchFamily="65" charset="-120"/>
              </a:rPr>
              <a:t>指以</a:t>
            </a:r>
            <a:r>
              <a:rPr lang="zh-TW" altLang="zh-TW" sz="2400" b="1" dirty="0">
                <a:solidFill>
                  <a:srgbClr val="FF0000"/>
                </a:solidFill>
                <a:latin typeface="標楷體" panose="03000509000000000000" pitchFamily="65" charset="-120"/>
                <a:ea typeface="標楷體" panose="03000509000000000000" pitchFamily="65" charset="-120"/>
              </a:rPr>
              <a:t>營養添加劑</a:t>
            </a:r>
            <a:r>
              <a:rPr lang="zh-TW" altLang="zh-TW" sz="2400" b="1" dirty="0">
                <a:latin typeface="標楷體" panose="03000509000000000000" pitchFamily="65" charset="-120"/>
                <a:ea typeface="標楷體" panose="03000509000000000000" pitchFamily="65" charset="-120"/>
              </a:rPr>
              <a:t>作為維生素、礦物質來源之</a:t>
            </a:r>
            <a:r>
              <a:rPr lang="zh-TW" altLang="zh-TW" sz="2400" b="1" dirty="0">
                <a:solidFill>
                  <a:srgbClr val="FF0000"/>
                </a:solidFill>
                <a:latin typeface="標楷體" panose="03000509000000000000" pitchFamily="65" charset="-120"/>
                <a:ea typeface="標楷體" panose="03000509000000000000" pitchFamily="65" charset="-120"/>
              </a:rPr>
              <a:t>錠狀、膠囊狀</a:t>
            </a:r>
            <a:r>
              <a:rPr lang="zh-TW" altLang="zh-TW" sz="2400" b="1" dirty="0">
                <a:latin typeface="標楷體" panose="03000509000000000000" pitchFamily="65" charset="-120"/>
                <a:ea typeface="標楷體" panose="03000509000000000000" pitchFamily="65" charset="-120"/>
              </a:rPr>
              <a:t>食品</a:t>
            </a:r>
            <a:endParaRPr lang="zh-TW" altLang="en-US" sz="2400" b="1" dirty="0">
              <a:latin typeface="標楷體" panose="03000509000000000000" pitchFamily="65" charset="-120"/>
              <a:ea typeface="標楷體" panose="03000509000000000000" pitchFamily="65" charset="-120"/>
            </a:endParaRPr>
          </a:p>
          <a:p>
            <a:pPr marL="0" indent="0">
              <a:buNone/>
            </a:pPr>
            <a:endParaRPr lang="zh-TW" altLang="en-US"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5"/>
          </p:nvPr>
        </p:nvSpPr>
        <p:spPr/>
        <p:txBody>
          <a:bodyPr/>
          <a:lstStyle/>
          <a:p>
            <a:fld id="{5844BAF3-9A77-4149-9D35-6B2F21713807}" type="slidenum">
              <a:rPr lang="zh-TW" altLang="en-US" smtClean="0"/>
              <a:t>55</a:t>
            </a:fld>
            <a:endParaRPr lang="zh-TW" altLang="en-US"/>
          </a:p>
        </p:txBody>
      </p:sp>
      <p:pic>
        <p:nvPicPr>
          <p:cNvPr id="6"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427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236" name="Group 76"/>
          <p:cNvGraphicFramePr>
            <a:graphicFrameLocks noGrp="1"/>
          </p:cNvGraphicFramePr>
          <p:nvPr>
            <p:extLst>
              <p:ext uri="{D42A27DB-BD31-4B8C-83A1-F6EECF244321}">
                <p14:modId xmlns:p14="http://schemas.microsoft.com/office/powerpoint/2010/main" val="42059475"/>
              </p:ext>
            </p:extLst>
          </p:nvPr>
        </p:nvGraphicFramePr>
        <p:xfrm>
          <a:off x="3492500" y="727510"/>
          <a:ext cx="4679950" cy="5092657"/>
        </p:xfrm>
        <a:graphic>
          <a:graphicData uri="http://schemas.openxmlformats.org/drawingml/2006/table">
            <a:tbl>
              <a:tblPr/>
              <a:tblGrid>
                <a:gridCol w="1223516"/>
                <a:gridCol w="1440160"/>
                <a:gridCol w="2016274"/>
              </a:tblGrid>
              <a:tr h="503311">
                <a:tc gridSpan="3">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營養標示</a:t>
                      </a:r>
                    </a:p>
                  </a:txBody>
                  <a:tcPr marT="45727" marB="45727"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31863">
                <a:tc gridSpan="3">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每一份量  </a:t>
                      </a:r>
                      <a:r>
                        <a:rPr kumimoji="1"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2</a:t>
                      </a:r>
                      <a:r>
                        <a:rPr kumimoji="1" lang="zh-TW" altLang="en-US"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顆</a:t>
                      </a:r>
                      <a:r>
                        <a:rPr kumimoji="1"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a:t>
                      </a:r>
                      <a:r>
                        <a:rPr kumimoji="1" lang="zh-TW" altLang="en-US"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或錠、粒</a:t>
                      </a:r>
                      <a:r>
                        <a:rPr kumimoji="1"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本包裝含</a:t>
                      </a: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50</a:t>
                      </a:r>
                      <a:r>
                        <a:rPr kumimoji="1" lang="zh-TW" altLang="en-US"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份</a:t>
                      </a:r>
                    </a:p>
                  </a:txBody>
                  <a:tcPr marT="45727" marB="45727"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40173">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T="45727" marB="45727" anchor="ctr" horzOverflow="overflow">
                    <a:lnL w="28575"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      </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每</a:t>
                      </a:r>
                      <a:r>
                        <a:rPr kumimoji="1" lang="zh-TW" altLang="en-US"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份</a:t>
                      </a:r>
                    </a:p>
                  </a:txBody>
                  <a:tcPr marT="45727" marB="45727"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每日參考值百分比</a:t>
                      </a:r>
                    </a:p>
                  </a:txBody>
                  <a:tcPr marT="45727" marB="45727" anchor="ctr" horzOverflow="overflow">
                    <a:lnL>
                      <a:noFill/>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67">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1" lang="en-US" altLang="zh-TW" sz="1800" b="1" i="0" u="none" strike="noStrike" cap="none" normalizeH="0" baseline="-20000" dirty="0" smtClean="0">
                          <a:ln>
                            <a:noFill/>
                          </a:ln>
                          <a:solidFill>
                            <a:schemeClr val="tx1"/>
                          </a:solidFill>
                          <a:effectLst/>
                          <a:latin typeface="Calibri" panose="020F0502020204030204" pitchFamily="34" charset="0"/>
                          <a:ea typeface="標楷體" panose="03000509000000000000" pitchFamily="65" charset="-120"/>
                        </a:rPr>
                        <a:t>1</a:t>
                      </a:r>
                    </a:p>
                  </a:txBody>
                  <a:tcPr marT="45727" marB="45727" anchor="ctr" horzOverflow="overflow">
                    <a:lnL w="28575"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   </a:t>
                      </a: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1.25</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T="45727" marB="45727" anchor="ct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78%</a:t>
                      </a:r>
                    </a:p>
                  </a:txBody>
                  <a:tcPr marT="45727" marB="45727" anchor="ctr" horzOverflow="overflow">
                    <a:lnL>
                      <a:noFill/>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457267">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C</a:t>
                      </a:r>
                    </a:p>
                  </a:txBody>
                  <a:tcPr marT="45727" marB="45727" anchor="ctr" horzOverflow="overflow">
                    <a:lnL w="28575" cap="flat" cmpd="sng" algn="ctr">
                      <a:solidFill>
                        <a:schemeClr val="tx1"/>
                      </a:solidFill>
                      <a:prstDash val="solid"/>
                      <a:miter lim="800000"/>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rPr>
                        <a:t>　</a:t>
                      </a:r>
                      <a:r>
                        <a:rPr kumimoji="1" lang="en-US" altLang="zh-TW" sz="18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rPr>
                        <a:t>120</a:t>
                      </a:r>
                      <a:r>
                        <a:rPr kumimoji="1" lang="zh-TW" altLang="en-US" sz="18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rPr>
                        <a:t>毫克</a:t>
                      </a:r>
                    </a:p>
                  </a:txBody>
                  <a:tcPr marT="45727" marB="45727"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120%</a:t>
                      </a:r>
                    </a:p>
                  </a:txBody>
                  <a:tcPr marT="45727" marB="45727" anchor="ctr" horzOverflow="overflow">
                    <a:lnL>
                      <a:noFill/>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tr>
              <a:tr h="419161">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D</a:t>
                      </a:r>
                    </a:p>
                  </a:txBody>
                  <a:tcPr marT="45727" marB="45727" anchor="ctr" horzOverflow="overflow">
                    <a:lnL w="28575" cap="flat" cmpd="sng" algn="ctr">
                      <a:solidFill>
                        <a:schemeClr val="tx1"/>
                      </a:solidFill>
                      <a:prstDash val="solid"/>
                      <a:miter lim="800000"/>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rPr>
                        <a:t>5</a:t>
                      </a:r>
                      <a:r>
                        <a:rPr kumimoji="1" lang="zh-TW" altLang="en-US" sz="18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rPr>
                        <a:t>微克</a:t>
                      </a:r>
                      <a:r>
                        <a:rPr kumimoji="1" lang="en-US" altLang="zh-TW" sz="18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rPr>
                        <a:t>(200IU)</a:t>
                      </a:r>
                    </a:p>
                  </a:txBody>
                  <a:tcPr marT="45727" marB="45727"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50%</a:t>
                      </a:r>
                    </a:p>
                  </a:txBody>
                  <a:tcPr marT="45727" marB="45727" anchor="ctr" horzOverflow="overflow">
                    <a:lnL>
                      <a:noFill/>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tr>
              <a:tr h="457267">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鈣</a:t>
                      </a:r>
                    </a:p>
                  </a:txBody>
                  <a:tcPr marT="45727" marB="45727" anchor="ctr" horzOverflow="overflow">
                    <a:lnL w="28575" cap="flat" cmpd="sng" algn="ctr">
                      <a:solidFill>
                        <a:schemeClr val="tx1"/>
                      </a:solidFill>
                      <a:prstDash val="solid"/>
                      <a:miter lim="800000"/>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    360</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T="45727" marB="45727"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30%</a:t>
                      </a:r>
                    </a:p>
                  </a:txBody>
                  <a:tcPr marT="45727" marB="45727" anchor="ctr" horzOverflow="overflow">
                    <a:lnL>
                      <a:noFill/>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tr>
              <a:tr h="487751">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銅</a:t>
                      </a:r>
                    </a:p>
                  </a:txBody>
                  <a:tcPr marT="45727" marB="45727" anchor="ctr" horzOverflow="overflow">
                    <a:lnL w="28575" cap="flat" cmpd="sng" algn="ctr">
                      <a:solidFill>
                        <a:schemeClr val="tx1"/>
                      </a:solidFill>
                      <a:prstDash val="solid"/>
                      <a:miter lim="800000"/>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      </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   </a:t>
                      </a: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T="45727" marB="45727"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26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rPr>
                        <a:t>*</a:t>
                      </a:r>
                    </a:p>
                  </a:txBody>
                  <a:tcPr marT="45727" marB="45727" anchor="ctr" horzOverflow="overflow">
                    <a:lnL>
                      <a:noFill/>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tr>
              <a:tr h="487751">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膳食纖維</a:t>
                      </a:r>
                    </a:p>
                  </a:txBody>
                  <a:tcPr marT="45727" marB="45727" anchor="ctr" horzOverflow="overflow">
                    <a:lnL w="28575" cap="flat" cmpd="sng" algn="ctr">
                      <a:solidFill>
                        <a:schemeClr val="tx1"/>
                      </a:solidFill>
                      <a:prstDash val="solid"/>
                      <a:miter lim="800000"/>
                      <a:headEnd type="none" w="med" len="med"/>
                      <a:tailEnd type="none" w="med" len="med"/>
                    </a:lnL>
                    <a:lnR>
                      <a:noFill/>
                    </a:lnR>
                    <a:lnT>
                      <a:noFill/>
                    </a:lnT>
                    <a:lnB w="28575" cap="flat" cmpd="sng" algn="ctr">
                      <a:no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      </a:t>
                      </a: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0.5</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T="45727" marB="45727" anchor="ctr" horzOverflow="overflow">
                    <a:lnL>
                      <a:noFill/>
                    </a:lnL>
                    <a:lnR>
                      <a:noFill/>
                    </a:lnR>
                    <a:lnT>
                      <a:noFill/>
                    </a:lnT>
                    <a:lnB w="28575" cap="flat" cmpd="sng" algn="ctr">
                      <a:no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kern="1200" cap="none" normalizeH="0" baseline="0" dirty="0" smtClean="0">
                          <a:ln>
                            <a:noFill/>
                          </a:ln>
                          <a:solidFill>
                            <a:schemeClr val="tx1"/>
                          </a:solidFill>
                          <a:effectLst/>
                          <a:latin typeface="Calibri" panose="020F0502020204030204" pitchFamily="34" charset="0"/>
                          <a:ea typeface="標楷體" panose="03000509000000000000" pitchFamily="65" charset="-120"/>
                          <a:cs typeface="+mn-cs"/>
                        </a:rPr>
                        <a:t>20%</a:t>
                      </a:r>
                    </a:p>
                  </a:txBody>
                  <a:tcPr marT="45727" marB="45727" anchor="ctr" horzOverflow="overflow">
                    <a:lnL>
                      <a:noFill/>
                    </a:lnL>
                    <a:lnR w="28575" cap="flat" cmpd="sng" algn="ctr">
                      <a:solidFill>
                        <a:schemeClr val="tx1"/>
                      </a:solidFill>
                      <a:prstDash val="solid"/>
                      <a:miter lim="800000"/>
                      <a:headEnd type="none" w="med" len="med"/>
                      <a:tailEnd type="none" w="med" len="med"/>
                    </a:lnR>
                    <a:lnT>
                      <a:noFill/>
                    </a:lnT>
                    <a:lnB w="28575" cap="flat" cmpd="sng" algn="ctr">
                      <a:noFill/>
                      <a:prstDash val="solid"/>
                      <a:miter lim="800000"/>
                      <a:headEnd type="none" w="med" len="med"/>
                      <a:tailEnd type="none" w="med" len="med"/>
                    </a:lnB>
                    <a:lnTlToBr>
                      <a:noFill/>
                    </a:lnTlToBr>
                    <a:lnBlToTr>
                      <a:noFill/>
                    </a:lnBlToTr>
                    <a:noFill/>
                  </a:tcPr>
                </a:tc>
              </a:tr>
              <a:tr h="487751">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sym typeface="Symbol" pitchFamily="18" charset="2"/>
                        </a:rPr>
                        <a:t>-3</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sym typeface="Symbol" pitchFamily="18" charset="2"/>
                        </a:rPr>
                        <a:t>脂肪酸</a:t>
                      </a:r>
                      <a:endPar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T="45727" marB="45727" anchor="ctr" horzOverflow="overflow">
                    <a:lnL w="28575" cap="flat" cmpd="sng" algn="ctr">
                      <a:solidFill>
                        <a:schemeClr val="tx1"/>
                      </a:solidFill>
                      <a:prstDash val="solid"/>
                      <a:miter lim="800000"/>
                      <a:headEnd type="none" w="med" len="med"/>
                      <a:tailEnd type="none" w="med" len="med"/>
                    </a:lnL>
                    <a:lnR>
                      <a:noFill/>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    </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  </a:t>
                      </a:r>
                      <a:r>
                        <a:rPr kumimoji="1"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0.1</a:t>
                      </a: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T="45727" marB="45727" anchor="ctr" horzOverflow="overflow">
                    <a:lnL>
                      <a:noFill/>
                    </a:lnL>
                    <a:lnR>
                      <a:noFill/>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kumimoji="1" sz="2400">
                          <a:solidFill>
                            <a:schemeClr val="tx1"/>
                          </a:solidFill>
                          <a:latin typeface="Arial" charset="0"/>
                          <a:ea typeface="標楷體" pitchFamily="65" charset="-120"/>
                        </a:defRPr>
                      </a:lvl1pPr>
                      <a:lvl2pPr>
                        <a:spcBef>
                          <a:spcPct val="20000"/>
                        </a:spcBef>
                        <a:buClr>
                          <a:schemeClr val="tx1"/>
                        </a:buClr>
                        <a:buSzPct val="75000"/>
                        <a:defRPr kumimoji="1" sz="2000">
                          <a:solidFill>
                            <a:schemeClr val="tx1"/>
                          </a:solidFill>
                          <a:latin typeface="Arial" charset="0"/>
                          <a:ea typeface="標楷體" pitchFamily="65" charset="-120"/>
                        </a:defRPr>
                      </a:lvl2pPr>
                      <a:lvl3pPr>
                        <a:spcBef>
                          <a:spcPct val="20000"/>
                        </a:spcBef>
                        <a:buClr>
                          <a:schemeClr val="tx1"/>
                        </a:buClr>
                        <a:buSzPct val="75000"/>
                        <a:buFont typeface="Wingdings" pitchFamily="2" charset="2"/>
                        <a:defRPr kumimoji="1">
                          <a:solidFill>
                            <a:schemeClr val="tx1"/>
                          </a:solidFill>
                          <a:latin typeface="Arial" charset="0"/>
                          <a:ea typeface="標楷體" pitchFamily="65" charset="-120"/>
                        </a:defRPr>
                      </a:lvl3pPr>
                      <a:lvl4pPr>
                        <a:spcBef>
                          <a:spcPct val="20000"/>
                        </a:spcBef>
                        <a:buClr>
                          <a:schemeClr val="tx1"/>
                        </a:buClr>
                        <a:buSzPct val="80000"/>
                        <a:defRPr kumimoji="1" sz="1600">
                          <a:solidFill>
                            <a:schemeClr val="tx1"/>
                          </a:solidFill>
                          <a:latin typeface="Arial" charset="0"/>
                          <a:ea typeface="標楷體" pitchFamily="65" charset="-120"/>
                        </a:defRPr>
                      </a:lvl4pPr>
                      <a:lvl5pPr>
                        <a:spcBef>
                          <a:spcPct val="20000"/>
                        </a:spcBef>
                        <a:buClr>
                          <a:schemeClr val="tx1"/>
                        </a:buClr>
                        <a:buSzPct val="65000"/>
                        <a:buFont typeface="Wingdings" pitchFamily="2" charset="2"/>
                        <a:defRPr kumimoji="1" sz="1600">
                          <a:solidFill>
                            <a:schemeClr val="tx1"/>
                          </a:solidFill>
                          <a:latin typeface="Arial" charset="0"/>
                          <a:ea typeface="標楷體" pitchFamily="65" charset="-120"/>
                        </a:defRPr>
                      </a:lvl5pPr>
                      <a:lvl6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6pPr>
                      <a:lvl7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7pPr>
                      <a:lvl8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8pPr>
                      <a:lvl9pPr fontAlgn="base">
                        <a:spcBef>
                          <a:spcPct val="20000"/>
                        </a:spcBef>
                        <a:spcAft>
                          <a:spcPct val="0"/>
                        </a:spcAft>
                        <a:buClr>
                          <a:schemeClr val="tx1"/>
                        </a:buClr>
                        <a:buSzPct val="65000"/>
                        <a:buFont typeface="Wingdings" pitchFamily="2" charset="2"/>
                        <a:defRPr kumimoji="1" sz="16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zh-TW" sz="26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a:t>
                      </a:r>
                    </a:p>
                  </a:txBody>
                  <a:tcPr marT="45727" marB="45727" anchor="ctr" horzOverflow="overflow">
                    <a:lnL>
                      <a:noFill/>
                    </a:lnL>
                    <a:lnR w="28575"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1473" name="Text Box 38"/>
          <p:cNvSpPr txBox="1">
            <a:spLocks noChangeArrowheads="1"/>
          </p:cNvSpPr>
          <p:nvPr/>
        </p:nvSpPr>
        <p:spPr bwMode="auto">
          <a:xfrm>
            <a:off x="3511550" y="5837202"/>
            <a:ext cx="49895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1800" b="1" dirty="0">
                <a:latin typeface="Calibri" panose="020F0502020204030204" pitchFamily="34" charset="0"/>
                <a:ea typeface="標楷體" panose="03000509000000000000" pitchFamily="65" charset="-120"/>
              </a:rPr>
              <a:t>*</a:t>
            </a:r>
            <a:r>
              <a:rPr lang="zh-TW" altLang="en-US" sz="1800" b="1" dirty="0">
                <a:latin typeface="Calibri" panose="020F0502020204030204" pitchFamily="34" charset="0"/>
                <a:ea typeface="標楷體" panose="03000509000000000000" pitchFamily="65" charset="-120"/>
              </a:rPr>
              <a:t>參考值</a:t>
            </a:r>
            <a:r>
              <a:rPr lang="zh-TW" altLang="en-US" sz="1800" b="1" dirty="0" smtClean="0">
                <a:latin typeface="Calibri" panose="020F0502020204030204" pitchFamily="34" charset="0"/>
                <a:ea typeface="標楷體" panose="03000509000000000000" pitchFamily="65" charset="-120"/>
              </a:rPr>
              <a:t>未</a:t>
            </a:r>
            <a:r>
              <a:rPr lang="zh-TW" altLang="en-US" sz="1800" b="1" dirty="0">
                <a:latin typeface="Calibri" panose="020F0502020204030204" pitchFamily="34" charset="0"/>
                <a:ea typeface="標楷體" panose="03000509000000000000" pitchFamily="65" charset="-120"/>
              </a:rPr>
              <a:t>訂</a:t>
            </a:r>
            <a:r>
              <a:rPr lang="zh-TW" altLang="en-US" sz="1800" b="1" dirty="0" smtClean="0">
                <a:latin typeface="Calibri" panose="020F0502020204030204" pitchFamily="34" charset="0"/>
                <a:ea typeface="標楷體" panose="03000509000000000000" pitchFamily="65" charset="-120"/>
              </a:rPr>
              <a:t>定</a:t>
            </a:r>
            <a:endParaRPr lang="en-US" altLang="zh-TW" sz="1800" b="1" dirty="0">
              <a:latin typeface="Calibri" panose="020F0502020204030204" pitchFamily="34" charset="0"/>
              <a:ea typeface="標楷體" panose="03000509000000000000" pitchFamily="65" charset="-120"/>
            </a:endParaRPr>
          </a:p>
        </p:txBody>
      </p:sp>
      <p:grpSp>
        <p:nvGrpSpPr>
          <p:cNvPr id="7" name="群組 6"/>
          <p:cNvGrpSpPr/>
          <p:nvPr/>
        </p:nvGrpSpPr>
        <p:grpSpPr>
          <a:xfrm>
            <a:off x="5297223" y="3861437"/>
            <a:ext cx="3014663" cy="2841103"/>
            <a:chOff x="5297223" y="3861437"/>
            <a:chExt cx="3014663" cy="2841103"/>
          </a:xfrm>
        </p:grpSpPr>
        <p:sp>
          <p:nvSpPr>
            <p:cNvPr id="348201" name="Line 41"/>
            <p:cNvSpPr>
              <a:spLocks noChangeShapeType="1"/>
            </p:cNvSpPr>
            <p:nvPr/>
          </p:nvSpPr>
          <p:spPr bwMode="auto">
            <a:xfrm>
              <a:off x="6186881" y="3861437"/>
              <a:ext cx="761384" cy="2133217"/>
            </a:xfrm>
            <a:prstGeom prst="line">
              <a:avLst/>
            </a:prstGeom>
            <a:noFill/>
            <a:ln w="3810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48202" name="Text Box 42"/>
            <p:cNvSpPr txBox="1">
              <a:spLocks noChangeArrowheads="1"/>
            </p:cNvSpPr>
            <p:nvPr/>
          </p:nvSpPr>
          <p:spPr bwMode="auto">
            <a:xfrm>
              <a:off x="5297223" y="5994654"/>
              <a:ext cx="3014663" cy="707886"/>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000" b="1" dirty="0">
                  <a:solidFill>
                    <a:srgbClr val="FFFF00"/>
                  </a:solidFill>
                  <a:latin typeface="Calibri" panose="020F0502020204030204" pitchFamily="34" charset="0"/>
                  <a:ea typeface="標楷體" panose="03000509000000000000" pitchFamily="65" charset="-120"/>
                  <a:cs typeface="Calibri" pitchFamily="34" charset="0"/>
                </a:rPr>
                <a:t>維生素</a:t>
              </a:r>
              <a:r>
                <a:rPr lang="en-US" altLang="zh-TW" sz="2000" b="1" dirty="0">
                  <a:solidFill>
                    <a:srgbClr val="FFFF00"/>
                  </a:solidFill>
                  <a:latin typeface="Calibri" panose="020F0502020204030204" pitchFamily="34" charset="0"/>
                  <a:ea typeface="標楷體" panose="03000509000000000000" pitchFamily="65" charset="-120"/>
                  <a:cs typeface="Calibri" pitchFamily="34" charset="0"/>
                </a:rPr>
                <a:t>A</a:t>
              </a:r>
              <a:r>
                <a:rPr lang="zh-TW" altLang="en-US" sz="2000" b="1" dirty="0">
                  <a:solidFill>
                    <a:srgbClr val="FFFF00"/>
                  </a:solidFill>
                  <a:latin typeface="Calibri" panose="020F0502020204030204" pitchFamily="34" charset="0"/>
                  <a:ea typeface="標楷體" panose="03000509000000000000" pitchFamily="65" charset="-120"/>
                  <a:cs typeface="Calibri" pitchFamily="34" charset="0"/>
                </a:rPr>
                <a:t>、維生素</a:t>
              </a:r>
              <a:r>
                <a:rPr lang="en-US" altLang="zh-TW" sz="2000" b="1" dirty="0">
                  <a:solidFill>
                    <a:srgbClr val="FFFF00"/>
                  </a:solidFill>
                  <a:latin typeface="Calibri" panose="020F0502020204030204" pitchFamily="34" charset="0"/>
                  <a:ea typeface="標楷體" panose="03000509000000000000" pitchFamily="65" charset="-120"/>
                  <a:cs typeface="Calibri" pitchFamily="34" charset="0"/>
                </a:rPr>
                <a:t>D</a:t>
              </a:r>
              <a:r>
                <a:rPr lang="zh-TW" altLang="en-US" sz="2000" b="1" dirty="0">
                  <a:solidFill>
                    <a:srgbClr val="FFFF00"/>
                  </a:solidFill>
                  <a:latin typeface="Calibri" panose="020F0502020204030204" pitchFamily="34" charset="0"/>
                  <a:ea typeface="標楷體" panose="03000509000000000000" pitchFamily="65" charset="-120"/>
                  <a:cs typeface="Calibri" pitchFamily="34" charset="0"/>
                </a:rPr>
                <a:t>及維生素</a:t>
              </a:r>
              <a:r>
                <a:rPr lang="en-US" altLang="zh-TW" sz="2000" b="1" dirty="0">
                  <a:solidFill>
                    <a:srgbClr val="FFFF00"/>
                  </a:solidFill>
                  <a:latin typeface="Calibri" panose="020F0502020204030204" pitchFamily="34" charset="0"/>
                  <a:ea typeface="標楷體" panose="03000509000000000000" pitchFamily="65" charset="-120"/>
                  <a:cs typeface="Calibri" pitchFamily="34" charset="0"/>
                </a:rPr>
                <a:t>E</a:t>
              </a:r>
              <a:r>
                <a:rPr lang="zh-TW" altLang="en-US" sz="2000" b="1" dirty="0">
                  <a:solidFill>
                    <a:srgbClr val="FFFF00"/>
                  </a:solidFill>
                  <a:latin typeface="Calibri" panose="020F0502020204030204" pitchFamily="34" charset="0"/>
                  <a:ea typeface="標楷體" panose="03000509000000000000" pitchFamily="65" charset="-120"/>
                  <a:cs typeface="Calibri" pitchFamily="34" charset="0"/>
                </a:rPr>
                <a:t>須加註國際單位</a:t>
              </a:r>
              <a:r>
                <a:rPr lang="en-US" altLang="zh-TW" sz="2000" b="1" dirty="0">
                  <a:solidFill>
                    <a:srgbClr val="FFFF00"/>
                  </a:solidFill>
                  <a:latin typeface="Calibri" panose="020F0502020204030204" pitchFamily="34" charset="0"/>
                  <a:ea typeface="標楷體" panose="03000509000000000000" pitchFamily="65" charset="-120"/>
                  <a:cs typeface="Calibri" pitchFamily="34" charset="0"/>
                </a:rPr>
                <a:t>(IU</a:t>
              </a:r>
              <a:r>
                <a:rPr lang="en-US" altLang="zh-TW" sz="2000" b="1" dirty="0" smtClean="0">
                  <a:solidFill>
                    <a:srgbClr val="FFFF00"/>
                  </a:solidFill>
                  <a:latin typeface="Calibri" panose="020F0502020204030204" pitchFamily="34" charset="0"/>
                  <a:ea typeface="標楷體" panose="03000509000000000000" pitchFamily="65" charset="-120"/>
                  <a:cs typeface="Calibri" pitchFamily="34" charset="0"/>
                </a:rPr>
                <a:t>)</a:t>
              </a:r>
            </a:p>
          </p:txBody>
        </p:sp>
      </p:grpSp>
      <p:grpSp>
        <p:nvGrpSpPr>
          <p:cNvPr id="2" name="群組 1"/>
          <p:cNvGrpSpPr/>
          <p:nvPr/>
        </p:nvGrpSpPr>
        <p:grpSpPr>
          <a:xfrm>
            <a:off x="3962092" y="188640"/>
            <a:ext cx="4185761" cy="1123071"/>
            <a:chOff x="3962092" y="188640"/>
            <a:chExt cx="4185761" cy="1123071"/>
          </a:xfrm>
        </p:grpSpPr>
        <p:sp>
          <p:nvSpPr>
            <p:cNvPr id="348203" name="Line 43"/>
            <p:cNvSpPr>
              <a:spLocks noChangeShapeType="1"/>
            </p:cNvSpPr>
            <p:nvPr/>
          </p:nvSpPr>
          <p:spPr bwMode="auto">
            <a:xfrm>
              <a:off x="4356100" y="727511"/>
              <a:ext cx="215900" cy="584200"/>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48204" name="Text Box 44"/>
            <p:cNvSpPr txBox="1">
              <a:spLocks noChangeArrowheads="1"/>
            </p:cNvSpPr>
            <p:nvPr/>
          </p:nvSpPr>
          <p:spPr bwMode="auto">
            <a:xfrm>
              <a:off x="3962092" y="188640"/>
              <a:ext cx="4185761" cy="461665"/>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dirty="0" smtClean="0">
                  <a:solidFill>
                    <a:srgbClr val="FFFF00"/>
                  </a:solidFill>
                  <a:latin typeface="Calibri" pitchFamily="34" charset="0"/>
                  <a:ea typeface="標楷體" pitchFamily="65" charset="-120"/>
                  <a:cs typeface="Calibri" pitchFamily="34" charset="0"/>
                </a:rPr>
                <a:t>整數，以一次建議食用量訂之</a:t>
              </a:r>
              <a:endParaRPr lang="zh-TW" altLang="en-US" sz="2400" b="1" dirty="0">
                <a:solidFill>
                  <a:srgbClr val="FFFF00"/>
                </a:solidFill>
                <a:latin typeface="Calibri" pitchFamily="34" charset="0"/>
                <a:ea typeface="標楷體" pitchFamily="65" charset="-120"/>
                <a:cs typeface="Calibri" pitchFamily="34" charset="0"/>
              </a:endParaRPr>
            </a:p>
          </p:txBody>
        </p:sp>
      </p:grpSp>
      <p:grpSp>
        <p:nvGrpSpPr>
          <p:cNvPr id="5" name="群組 4"/>
          <p:cNvGrpSpPr/>
          <p:nvPr/>
        </p:nvGrpSpPr>
        <p:grpSpPr>
          <a:xfrm>
            <a:off x="1085850" y="3477047"/>
            <a:ext cx="2228058" cy="1032073"/>
            <a:chOff x="1085850" y="2771774"/>
            <a:chExt cx="2228058" cy="1032073"/>
          </a:xfrm>
        </p:grpSpPr>
        <p:sp>
          <p:nvSpPr>
            <p:cNvPr id="348207" name="Text Box 47"/>
            <p:cNvSpPr txBox="1">
              <a:spLocks noChangeArrowheads="1"/>
            </p:cNvSpPr>
            <p:nvPr/>
          </p:nvSpPr>
          <p:spPr bwMode="auto">
            <a:xfrm>
              <a:off x="1085850" y="2771774"/>
              <a:ext cx="2216150" cy="461665"/>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kumimoji="0" lang="en-US" altLang="zh-TW" sz="2400" b="1" dirty="0">
                  <a:solidFill>
                    <a:srgbClr val="FFFF00"/>
                  </a:solidFill>
                  <a:latin typeface="Calibri" panose="020F0502020204030204" pitchFamily="34" charset="0"/>
                  <a:ea typeface="標楷體" panose="03000509000000000000" pitchFamily="65" charset="-120"/>
                </a:rPr>
                <a:t>1</a:t>
              </a:r>
              <a:r>
                <a:rPr kumimoji="0" lang="en-US" altLang="zh-TW" sz="2400" b="1" dirty="0" smtClean="0">
                  <a:solidFill>
                    <a:srgbClr val="FFFF00"/>
                  </a:solidFill>
                  <a:latin typeface="Calibri" panose="020F0502020204030204" pitchFamily="34" charset="0"/>
                  <a:ea typeface="標楷體" panose="03000509000000000000" pitchFamily="65" charset="-120"/>
                </a:rPr>
                <a:t>.</a:t>
              </a:r>
              <a:r>
                <a:rPr kumimoji="0" lang="zh-TW" altLang="en-US" sz="2400" b="1" dirty="0" smtClean="0">
                  <a:solidFill>
                    <a:srgbClr val="FFFF00"/>
                  </a:solidFill>
                  <a:latin typeface="Calibri" panose="020F0502020204030204" pitchFamily="34" charset="0"/>
                  <a:ea typeface="標楷體" panose="03000509000000000000" pitchFamily="65" charset="-120"/>
                </a:rPr>
                <a:t>各項維</a:t>
              </a:r>
              <a:r>
                <a:rPr lang="zh-TW" altLang="en-US" sz="2400" b="1" dirty="0" smtClean="0">
                  <a:solidFill>
                    <a:srgbClr val="FFFF00"/>
                  </a:solidFill>
                  <a:latin typeface="Calibri" panose="020F0502020204030204" pitchFamily="34" charset="0"/>
                  <a:ea typeface="標楷體" panose="03000509000000000000" pitchFamily="65" charset="-120"/>
                </a:rPr>
                <a:t>生素</a:t>
              </a:r>
              <a:endParaRPr lang="zh-TW" altLang="en-US" sz="2400" b="1" dirty="0">
                <a:solidFill>
                  <a:srgbClr val="FFFF00"/>
                </a:solidFill>
                <a:latin typeface="Calibri" panose="020F0502020204030204" pitchFamily="34" charset="0"/>
                <a:ea typeface="標楷體" panose="03000509000000000000" pitchFamily="65" charset="-120"/>
              </a:endParaRPr>
            </a:p>
          </p:txBody>
        </p:sp>
        <p:sp>
          <p:nvSpPr>
            <p:cNvPr id="348208" name="Text Box 48"/>
            <p:cNvSpPr txBox="1">
              <a:spLocks noChangeArrowheads="1"/>
            </p:cNvSpPr>
            <p:nvPr/>
          </p:nvSpPr>
          <p:spPr bwMode="auto">
            <a:xfrm>
              <a:off x="1097758" y="3342182"/>
              <a:ext cx="2216150" cy="461665"/>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b="1" dirty="0">
                  <a:solidFill>
                    <a:srgbClr val="FFFF00"/>
                  </a:solidFill>
                  <a:latin typeface="Calibri" panose="020F0502020204030204" pitchFamily="34" charset="0"/>
                  <a:ea typeface="標楷體" panose="03000509000000000000" pitchFamily="65" charset="-120"/>
                </a:rPr>
                <a:t>2</a:t>
              </a:r>
              <a:r>
                <a:rPr lang="en-US" altLang="zh-TW" sz="2400" b="1" dirty="0" smtClean="0">
                  <a:solidFill>
                    <a:srgbClr val="FFFF00"/>
                  </a:solidFill>
                  <a:latin typeface="Calibri" panose="020F0502020204030204" pitchFamily="34" charset="0"/>
                  <a:ea typeface="標楷體" panose="03000509000000000000" pitchFamily="65" charset="-120"/>
                </a:rPr>
                <a:t>.</a:t>
              </a:r>
              <a:r>
                <a:rPr lang="zh-TW" altLang="en-US" sz="2400" b="1" dirty="0" smtClean="0">
                  <a:solidFill>
                    <a:srgbClr val="FFFF00"/>
                  </a:solidFill>
                  <a:latin typeface="Calibri" panose="020F0502020204030204" pitchFamily="34" charset="0"/>
                  <a:ea typeface="標楷體" panose="03000509000000000000" pitchFamily="65" charset="-120"/>
                </a:rPr>
                <a:t>各項礦物質</a:t>
              </a:r>
              <a:endParaRPr lang="zh-TW" altLang="en-US" sz="2400" b="1" dirty="0">
                <a:solidFill>
                  <a:srgbClr val="FFFF00"/>
                </a:solidFill>
                <a:latin typeface="Calibri" panose="020F0502020204030204" pitchFamily="34" charset="0"/>
                <a:ea typeface="標楷體" panose="03000509000000000000" pitchFamily="65" charset="-120"/>
              </a:endParaRPr>
            </a:p>
          </p:txBody>
        </p:sp>
      </p:grpSp>
      <p:sp>
        <p:nvSpPr>
          <p:cNvPr id="348209" name="Text Box 49"/>
          <p:cNvSpPr txBox="1">
            <a:spLocks noChangeArrowheads="1"/>
          </p:cNvSpPr>
          <p:nvPr/>
        </p:nvSpPr>
        <p:spPr bwMode="auto">
          <a:xfrm>
            <a:off x="468313" y="5373216"/>
            <a:ext cx="2957512" cy="461963"/>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b="1" dirty="0" smtClean="0">
                <a:solidFill>
                  <a:srgbClr val="FFFF00"/>
                </a:solidFill>
                <a:latin typeface="Calibri" panose="020F0502020204030204" pitchFamily="34" charset="0"/>
                <a:ea typeface="標楷體" panose="03000509000000000000" pitchFamily="65" charset="-120"/>
              </a:rPr>
              <a:t>4.</a:t>
            </a:r>
            <a:r>
              <a:rPr lang="zh-TW" altLang="en-US" sz="2400" b="1" dirty="0">
                <a:solidFill>
                  <a:srgbClr val="FFFF00"/>
                </a:solidFill>
                <a:latin typeface="Calibri" panose="020F0502020204030204" pitchFamily="34" charset="0"/>
                <a:ea typeface="標楷體" panose="03000509000000000000" pitchFamily="65" charset="-120"/>
              </a:rPr>
              <a:t>其他自願之營養素</a:t>
            </a:r>
          </a:p>
        </p:txBody>
      </p:sp>
      <p:grpSp>
        <p:nvGrpSpPr>
          <p:cNvPr id="3" name="群組 2"/>
          <p:cNvGrpSpPr/>
          <p:nvPr/>
        </p:nvGrpSpPr>
        <p:grpSpPr>
          <a:xfrm>
            <a:off x="3915594" y="1925628"/>
            <a:ext cx="1160462" cy="461963"/>
            <a:chOff x="4320414" y="1925628"/>
            <a:chExt cx="1160462" cy="461963"/>
          </a:xfrm>
        </p:grpSpPr>
        <p:sp>
          <p:nvSpPr>
            <p:cNvPr id="348210" name="Line 50"/>
            <p:cNvSpPr>
              <a:spLocks noChangeShapeType="1"/>
            </p:cNvSpPr>
            <p:nvPr/>
          </p:nvSpPr>
          <p:spPr bwMode="auto">
            <a:xfrm>
              <a:off x="5120514" y="2154577"/>
              <a:ext cx="360362" cy="73025"/>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48211" name="Text Box 51"/>
            <p:cNvSpPr txBox="1">
              <a:spLocks noChangeArrowheads="1"/>
            </p:cNvSpPr>
            <p:nvPr/>
          </p:nvSpPr>
          <p:spPr bwMode="auto">
            <a:xfrm>
              <a:off x="4320414" y="1925628"/>
              <a:ext cx="800100" cy="461963"/>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dirty="0">
                  <a:solidFill>
                    <a:srgbClr val="FFFF00"/>
                  </a:solidFill>
                  <a:latin typeface="Calibri" pitchFamily="34" charset="0"/>
                  <a:ea typeface="標楷體" pitchFamily="65" charset="-120"/>
                  <a:cs typeface="Calibri" pitchFamily="34" charset="0"/>
                </a:rPr>
                <a:t>單位</a:t>
              </a:r>
            </a:p>
          </p:txBody>
        </p:sp>
      </p:grpSp>
      <p:grpSp>
        <p:nvGrpSpPr>
          <p:cNvPr id="4" name="群組 3"/>
          <p:cNvGrpSpPr/>
          <p:nvPr/>
        </p:nvGrpSpPr>
        <p:grpSpPr>
          <a:xfrm>
            <a:off x="6186881" y="1759289"/>
            <a:ext cx="2714232" cy="2420599"/>
            <a:chOff x="6836029" y="1759289"/>
            <a:chExt cx="2065084" cy="2420599"/>
          </a:xfrm>
        </p:grpSpPr>
        <p:sp>
          <p:nvSpPr>
            <p:cNvPr id="348199" name="Line 39"/>
            <p:cNvSpPr>
              <a:spLocks noChangeShapeType="1"/>
            </p:cNvSpPr>
            <p:nvPr/>
          </p:nvSpPr>
          <p:spPr bwMode="auto">
            <a:xfrm>
              <a:off x="7813675" y="3102410"/>
              <a:ext cx="503238" cy="720725"/>
            </a:xfrm>
            <a:prstGeom prst="line">
              <a:avLst/>
            </a:prstGeom>
            <a:noFill/>
            <a:ln w="3810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48200" name="Text Box 40"/>
            <p:cNvSpPr txBox="1">
              <a:spLocks noChangeArrowheads="1"/>
            </p:cNvSpPr>
            <p:nvPr/>
          </p:nvSpPr>
          <p:spPr bwMode="auto">
            <a:xfrm>
              <a:off x="8101013" y="3717925"/>
              <a:ext cx="800100" cy="461963"/>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a:solidFill>
                    <a:srgbClr val="FFFF00"/>
                  </a:solidFill>
                  <a:latin typeface="Calibri" pitchFamily="34" charset="0"/>
                  <a:ea typeface="標楷體" pitchFamily="65" charset="-120"/>
                  <a:cs typeface="Calibri" pitchFamily="34" charset="0"/>
                </a:rPr>
                <a:t>整數</a:t>
              </a:r>
            </a:p>
          </p:txBody>
        </p:sp>
        <p:sp>
          <p:nvSpPr>
            <p:cNvPr id="348214" name="Oval 54"/>
            <p:cNvSpPr>
              <a:spLocks noChangeArrowheads="1"/>
            </p:cNvSpPr>
            <p:nvPr/>
          </p:nvSpPr>
          <p:spPr bwMode="auto">
            <a:xfrm>
              <a:off x="6836029" y="1759289"/>
              <a:ext cx="1439863" cy="863600"/>
            </a:xfrm>
            <a:prstGeom prst="ellipse">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b="1">
                <a:latin typeface="微軟正黑體" pitchFamily="34" charset="-120"/>
                <a:ea typeface="微軟正黑體" pitchFamily="34" charset="-120"/>
              </a:endParaRPr>
            </a:p>
          </p:txBody>
        </p:sp>
      </p:grpSp>
      <p:sp>
        <p:nvSpPr>
          <p:cNvPr id="61489" name="Text Box 37"/>
          <p:cNvSpPr txBox="1">
            <a:spLocks noChangeArrowheads="1"/>
          </p:cNvSpPr>
          <p:nvPr/>
        </p:nvSpPr>
        <p:spPr bwMode="auto">
          <a:xfrm>
            <a:off x="468313" y="1174514"/>
            <a:ext cx="26468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b="1" dirty="0" smtClean="0">
                <a:solidFill>
                  <a:srgbClr val="FF0000"/>
                </a:solidFill>
                <a:latin typeface="Calibri" panose="020F0502020204030204" pitchFamily="34" charset="0"/>
                <a:ea typeface="標楷體" panose="03000509000000000000" pitchFamily="65" charset="-120"/>
              </a:rPr>
              <a:t>明訂強制格式</a:t>
            </a:r>
            <a:endParaRPr lang="en-US" altLang="zh-TW" b="1" dirty="0">
              <a:solidFill>
                <a:srgbClr val="FF0000"/>
              </a:solidFill>
              <a:latin typeface="Calibri" panose="020F0502020204030204" pitchFamily="34" charset="0"/>
              <a:ea typeface="標楷體" panose="03000509000000000000" pitchFamily="65" charset="-120"/>
            </a:endParaRPr>
          </a:p>
        </p:txBody>
      </p:sp>
      <p:sp>
        <p:nvSpPr>
          <p:cNvPr id="22" name="Text Box 49"/>
          <p:cNvSpPr txBox="1">
            <a:spLocks noChangeArrowheads="1"/>
          </p:cNvSpPr>
          <p:nvPr/>
        </p:nvSpPr>
        <p:spPr bwMode="auto">
          <a:xfrm>
            <a:off x="468313" y="4839543"/>
            <a:ext cx="2957512" cy="461665"/>
          </a:xfrm>
          <a:prstGeom prst="rect">
            <a:avLst/>
          </a:prstGeom>
          <a:solidFill>
            <a:srgbClr val="0066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b="1" dirty="0">
                <a:solidFill>
                  <a:srgbClr val="FF0000"/>
                </a:solidFill>
                <a:latin typeface="Calibri" panose="020F0502020204030204" pitchFamily="34" charset="0"/>
                <a:ea typeface="標楷體" panose="03000509000000000000" pitchFamily="65" charset="-120"/>
              </a:rPr>
              <a:t>3</a:t>
            </a:r>
            <a:r>
              <a:rPr lang="en-US" altLang="zh-TW" sz="2400" b="1" dirty="0" smtClean="0">
                <a:solidFill>
                  <a:srgbClr val="FF0000"/>
                </a:solidFill>
                <a:latin typeface="Calibri" panose="020F0502020204030204" pitchFamily="34" charset="0"/>
                <a:ea typeface="標楷體" panose="03000509000000000000" pitchFamily="65" charset="-120"/>
              </a:rPr>
              <a:t>.</a:t>
            </a:r>
            <a:r>
              <a:rPr lang="zh-TW" altLang="en-US" sz="2400" b="1" dirty="0" smtClean="0">
                <a:solidFill>
                  <a:srgbClr val="FF0000"/>
                </a:solidFill>
                <a:latin typeface="Calibri" panose="020F0502020204030204" pitchFamily="34" charset="0"/>
                <a:ea typeface="標楷體" panose="03000509000000000000" pitchFamily="65" charset="-120"/>
              </a:rPr>
              <a:t>宣稱之營養素</a:t>
            </a:r>
            <a:r>
              <a:rPr lang="en-US" altLang="zh-TW" sz="2400" b="1" dirty="0" smtClean="0">
                <a:solidFill>
                  <a:srgbClr val="FF0000"/>
                </a:solidFill>
                <a:latin typeface="Calibri" panose="020F0502020204030204" pitchFamily="34" charset="0"/>
                <a:ea typeface="標楷體" panose="03000509000000000000" pitchFamily="65" charset="-120"/>
              </a:rPr>
              <a:t>(</a:t>
            </a:r>
            <a:r>
              <a:rPr lang="zh-TW" altLang="en-US" sz="2400" b="1" dirty="0" smtClean="0">
                <a:solidFill>
                  <a:srgbClr val="FF0000"/>
                </a:solidFill>
                <a:latin typeface="Calibri" panose="020F0502020204030204" pitchFamily="34" charset="0"/>
                <a:ea typeface="標楷體" panose="03000509000000000000" pitchFamily="65" charset="-120"/>
              </a:rPr>
              <a:t>高纖</a:t>
            </a:r>
            <a:r>
              <a:rPr lang="en-US" altLang="zh-TW" sz="2400" b="1" dirty="0" smtClean="0">
                <a:solidFill>
                  <a:srgbClr val="FF0000"/>
                </a:solidFill>
                <a:latin typeface="Calibri" panose="020F0502020204030204" pitchFamily="34" charset="0"/>
                <a:ea typeface="標楷體" panose="03000509000000000000" pitchFamily="65" charset="-120"/>
              </a:rPr>
              <a:t>)</a:t>
            </a:r>
            <a:endParaRPr lang="zh-TW" altLang="en-US" sz="2400" b="1" dirty="0">
              <a:solidFill>
                <a:srgbClr val="FF0000"/>
              </a:solidFill>
              <a:latin typeface="Calibri" panose="020F0502020204030204" pitchFamily="34" charset="0"/>
              <a:ea typeface="標楷體" panose="03000509000000000000" pitchFamily="65" charset="-120"/>
            </a:endParaRPr>
          </a:p>
        </p:txBody>
      </p:sp>
      <p:sp>
        <p:nvSpPr>
          <p:cNvPr id="19" name="投影片編號版面配置區 2"/>
          <p:cNvSpPr txBox="1">
            <a:spLocks/>
          </p:cNvSpPr>
          <p:nvPr/>
        </p:nvSpPr>
        <p:spPr>
          <a:xfrm>
            <a:off x="8129016" y="5734050"/>
            <a:ext cx="609600" cy="521208"/>
          </a:xfrm>
          <a:prstGeom prst="rect">
            <a:avLst/>
          </a:prstGeom>
        </p:spPr>
        <p:txBody>
          <a:bodyPr vert="horz" rtlCol="0" anchor="ctr"/>
          <a:lstStyle>
            <a:defPPr>
              <a:defRPr lang="zh-TW"/>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44BAF3-9A77-4149-9D35-6B2F21713807}" type="slidenum">
              <a:rPr lang="zh-TW" altLang="en-US" smtClean="0"/>
              <a:pPr/>
              <a:t>56</a:t>
            </a:fld>
            <a:endParaRPr lang="zh-TW" altLang="en-US" dirty="0"/>
          </a:p>
        </p:txBody>
      </p:sp>
      <p:pic>
        <p:nvPicPr>
          <p:cNvPr id="25"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08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48209"/>
                                        </p:tgtEl>
                                        <p:attrNameLst>
                                          <p:attrName>style.visibility</p:attrName>
                                        </p:attrNameLst>
                                      </p:cBhvr>
                                      <p:to>
                                        <p:strVal val="visible"/>
                                      </p:to>
                                    </p:set>
                                    <p:animEffect transition="in" filter="randombar(horizontal)">
                                      <p:cBhvr>
                                        <p:cTn id="36" dur="500"/>
                                        <p:tgtEl>
                                          <p:spTgt spid="34820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9"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188844603"/>
              </p:ext>
            </p:extLst>
          </p:nvPr>
        </p:nvGraphicFramePr>
        <p:xfrm>
          <a:off x="1258888" y="1723300"/>
          <a:ext cx="6265862" cy="2560320"/>
        </p:xfrm>
        <a:graphic>
          <a:graphicData uri="http://schemas.openxmlformats.org/drawingml/2006/table">
            <a:tbl>
              <a:tblPr/>
              <a:tblGrid>
                <a:gridCol w="6265862"/>
              </a:tblGrid>
              <a:tr h="1872729">
                <a:tc>
                  <a:txBody>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rPr>
                        <a:t>營養標示</a:t>
                      </a:r>
                    </a:p>
                    <a:p>
                      <a:pPr>
                        <a:spcAft>
                          <a:spcPts val="0"/>
                        </a:spcAft>
                      </a:pPr>
                      <a:r>
                        <a:rPr lang="zh-TW" sz="2400" b="1" kern="100" dirty="0">
                          <a:effectLst/>
                          <a:latin typeface="微軟正黑體" panose="020B0604030504040204" pitchFamily="34" charset="-120"/>
                          <a:ea typeface="微軟正黑體" panose="020B0604030504040204" pitchFamily="34" charset="-120"/>
                        </a:rPr>
                        <a:t>每一份量○顆（或錠、粒），本包裝含○份。每份（每日參考值百分比）：維生素</a:t>
                      </a:r>
                      <a:r>
                        <a:rPr lang="en-US" sz="2400" b="1" kern="100" baseline="30000" dirty="0">
                          <a:effectLst/>
                          <a:latin typeface="微軟正黑體" panose="020B0604030504040204" pitchFamily="34" charset="-120"/>
                          <a:ea typeface="微軟正黑體" panose="020B0604030504040204" pitchFamily="34" charset="-120"/>
                        </a:rPr>
                        <a:t>(1)</a:t>
                      </a:r>
                      <a:r>
                        <a:rPr lang="zh-TW" sz="2400" b="1" kern="100" dirty="0">
                          <a:effectLst/>
                          <a:latin typeface="微軟正黑體" panose="020B0604030504040204" pitchFamily="34" charset="-120"/>
                          <a:ea typeface="微軟正黑體" panose="020B0604030504040204" pitchFamily="34" charset="-120"/>
                        </a:rPr>
                        <a:t>○毫克或微克（○％）、礦物質○毫克或微克（○％）、宣稱之營養素含量○公克、毫克或微克（○％或＊）、其他營養素含量○公克、毫克或微克（○％或＊）。＊參考值未訂定</a:t>
                      </a:r>
                    </a:p>
                  </a:txBody>
                  <a:tcPr marL="17783" marR="177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244048" y="933748"/>
            <a:ext cx="5431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r>
              <a:rPr lang="zh-TW" altLang="zh-TW" sz="1800" b="1" dirty="0">
                <a:latin typeface="Calibri" panose="020F0502020204030204" pitchFamily="34" charset="0"/>
                <a:ea typeface="標楷體" panose="03000509000000000000" pitchFamily="65" charset="-120"/>
                <a:cs typeface="Times New Roman" pitchFamily="18" charset="0"/>
              </a:rPr>
              <a:t>註：得適用於總表面積小於</a:t>
            </a:r>
            <a:r>
              <a:rPr lang="en-US" altLang="zh-TW" sz="1800" b="1" dirty="0">
                <a:latin typeface="Calibri" panose="020F0502020204030204" pitchFamily="34" charset="0"/>
                <a:ea typeface="標楷體" panose="03000509000000000000" pitchFamily="65" charset="-120"/>
                <a:cs typeface="Times New Roman" pitchFamily="18" charset="0"/>
              </a:rPr>
              <a:t>100</a:t>
            </a:r>
            <a:r>
              <a:rPr lang="zh-TW" altLang="en-US" sz="1800" b="1" dirty="0">
                <a:latin typeface="Calibri" panose="020F0502020204030204" pitchFamily="34" charset="0"/>
                <a:ea typeface="標楷體" panose="03000509000000000000" pitchFamily="65" charset="-120"/>
                <a:cs typeface="Times New Roman" pitchFamily="18" charset="0"/>
              </a:rPr>
              <a:t>平方公分之包裝食品</a:t>
            </a:r>
          </a:p>
        </p:txBody>
      </p:sp>
      <p:sp>
        <p:nvSpPr>
          <p:cNvPr id="6" name="矩形 6"/>
          <p:cNvSpPr>
            <a:spLocks noChangeArrowheads="1"/>
          </p:cNvSpPr>
          <p:nvPr/>
        </p:nvSpPr>
        <p:spPr bwMode="auto">
          <a:xfrm>
            <a:off x="899592" y="5013176"/>
            <a:ext cx="720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r>
              <a:rPr lang="zh-TW" altLang="en-US" sz="2000" b="1" dirty="0">
                <a:latin typeface="Calibri" panose="020F0502020204030204" pitchFamily="34" charset="0"/>
                <a:ea typeface="標楷體" panose="03000509000000000000" pitchFamily="65" charset="-120"/>
                <a:cs typeface="Times New Roman" pitchFamily="18" charset="0"/>
              </a:rPr>
              <a:t>註</a:t>
            </a:r>
            <a:r>
              <a:rPr lang="en-US" altLang="zh-TW" sz="2000" b="1" dirty="0">
                <a:latin typeface="Calibri" panose="020F0502020204030204" pitchFamily="34" charset="0"/>
                <a:ea typeface="標楷體" panose="03000509000000000000" pitchFamily="65" charset="-120"/>
                <a:cs typeface="Times New Roman" pitchFamily="18" charset="0"/>
              </a:rPr>
              <a:t>1</a:t>
            </a:r>
            <a:r>
              <a:rPr lang="zh-TW" altLang="en-US" sz="2000" b="1" dirty="0">
                <a:latin typeface="Calibri" panose="020F0502020204030204" pitchFamily="34" charset="0"/>
                <a:ea typeface="標楷體" panose="03000509000000000000" pitchFamily="65" charset="-120"/>
                <a:cs typeface="Times New Roman" pitchFamily="18" charset="0"/>
              </a:rPr>
              <a:t>：維生素</a:t>
            </a:r>
            <a:r>
              <a:rPr lang="en-US" altLang="zh-TW" sz="2000" b="1" dirty="0">
                <a:latin typeface="Calibri" panose="020F0502020204030204" pitchFamily="34" charset="0"/>
                <a:ea typeface="標楷體" panose="03000509000000000000" pitchFamily="65" charset="-120"/>
                <a:cs typeface="Times New Roman" pitchFamily="18" charset="0"/>
              </a:rPr>
              <a:t>A</a:t>
            </a:r>
            <a:r>
              <a:rPr lang="zh-TW" altLang="en-US" sz="2000" b="1" dirty="0">
                <a:latin typeface="Calibri" panose="020F0502020204030204" pitchFamily="34" charset="0"/>
                <a:ea typeface="標楷體" panose="03000509000000000000" pitchFamily="65" charset="-120"/>
                <a:cs typeface="Times New Roman" pitchFamily="18" charset="0"/>
              </a:rPr>
              <a:t>、維生素</a:t>
            </a:r>
            <a:r>
              <a:rPr lang="en-US" altLang="zh-TW" sz="2000" b="1" dirty="0">
                <a:latin typeface="Calibri" panose="020F0502020204030204" pitchFamily="34" charset="0"/>
                <a:ea typeface="標楷體" panose="03000509000000000000" pitchFamily="65" charset="-120"/>
                <a:cs typeface="Times New Roman" pitchFamily="18" charset="0"/>
              </a:rPr>
              <a:t>D</a:t>
            </a:r>
            <a:r>
              <a:rPr lang="zh-TW" altLang="en-US" sz="2000" b="1" dirty="0">
                <a:latin typeface="Calibri" panose="020F0502020204030204" pitchFamily="34" charset="0"/>
                <a:ea typeface="標楷體" panose="03000509000000000000" pitchFamily="65" charset="-120"/>
                <a:cs typeface="Times New Roman" pitchFamily="18" charset="0"/>
              </a:rPr>
              <a:t>及維生素</a:t>
            </a:r>
            <a:r>
              <a:rPr lang="en-US" altLang="zh-TW" sz="2000" b="1" dirty="0">
                <a:latin typeface="Calibri" panose="020F0502020204030204" pitchFamily="34" charset="0"/>
                <a:ea typeface="標楷體" panose="03000509000000000000" pitchFamily="65" charset="-120"/>
                <a:cs typeface="Times New Roman" pitchFamily="18" charset="0"/>
              </a:rPr>
              <a:t>E</a:t>
            </a:r>
            <a:r>
              <a:rPr lang="zh-TW" altLang="en-US" sz="2000" b="1" dirty="0">
                <a:latin typeface="Calibri" panose="020F0502020204030204" pitchFamily="34" charset="0"/>
                <a:ea typeface="標楷體" panose="03000509000000000000" pitchFamily="65" charset="-120"/>
                <a:cs typeface="Times New Roman" pitchFamily="18" charset="0"/>
              </a:rPr>
              <a:t>應另加註明國際單位（</a:t>
            </a:r>
            <a:r>
              <a:rPr lang="en-US" altLang="zh-TW" sz="2000" b="1" dirty="0">
                <a:latin typeface="Calibri" panose="020F0502020204030204" pitchFamily="34" charset="0"/>
                <a:ea typeface="標楷體" panose="03000509000000000000" pitchFamily="65" charset="-120"/>
                <a:cs typeface="Times New Roman" pitchFamily="18" charset="0"/>
              </a:rPr>
              <a:t>IU</a:t>
            </a:r>
            <a:r>
              <a:rPr lang="zh-TW" altLang="en-US" sz="2000" b="1" dirty="0" smtClean="0">
                <a:latin typeface="Calibri" panose="020F0502020204030204" pitchFamily="34" charset="0"/>
                <a:ea typeface="標楷體" panose="03000509000000000000" pitchFamily="65" charset="-120"/>
                <a:cs typeface="Times New Roman" pitchFamily="18" charset="0"/>
              </a:rPr>
              <a:t>）</a:t>
            </a:r>
            <a:endParaRPr lang="en-US" altLang="zh-TW" sz="2000" b="1" dirty="0" smtClean="0">
              <a:latin typeface="Calibri" panose="020F0502020204030204" pitchFamily="34" charset="0"/>
              <a:ea typeface="標楷體" panose="03000509000000000000" pitchFamily="65" charset="-120"/>
              <a:cs typeface="Times New Roman" pitchFamily="18" charset="0"/>
            </a:endParaRPr>
          </a:p>
          <a:p>
            <a:pPr>
              <a:spcBef>
                <a:spcPct val="0"/>
              </a:spcBef>
              <a:buClrTx/>
              <a:buSzTx/>
              <a:buFontTx/>
              <a:buNone/>
            </a:pPr>
            <a:r>
              <a:rPr lang="zh-TW" altLang="en-US" sz="2000" b="1" dirty="0">
                <a:latin typeface="Calibri" panose="020F0502020204030204" pitchFamily="34" charset="0"/>
                <a:ea typeface="標楷體" panose="03000509000000000000" pitchFamily="65" charset="-120"/>
                <a:cs typeface="Times New Roman" pitchFamily="18" charset="0"/>
              </a:rPr>
              <a:t> </a:t>
            </a:r>
            <a:r>
              <a:rPr lang="zh-TW" altLang="en-US" sz="2000" b="1" dirty="0" smtClean="0">
                <a:latin typeface="Calibri" panose="020F0502020204030204" pitchFamily="34" charset="0"/>
                <a:ea typeface="標楷體" panose="03000509000000000000" pitchFamily="65" charset="-120"/>
                <a:cs typeface="Times New Roman" pitchFamily="18" charset="0"/>
              </a:rPr>
              <a:t>          之</a:t>
            </a:r>
            <a:r>
              <a:rPr lang="zh-TW" altLang="en-US" sz="2000" b="1" dirty="0">
                <a:latin typeface="Calibri" panose="020F0502020204030204" pitchFamily="34" charset="0"/>
                <a:ea typeface="標楷體" panose="03000509000000000000" pitchFamily="65" charset="-120"/>
                <a:cs typeface="Times New Roman" pitchFamily="18" charset="0"/>
              </a:rPr>
              <a:t>含量標示 </a:t>
            </a:r>
          </a:p>
        </p:txBody>
      </p:sp>
      <p:sp>
        <p:nvSpPr>
          <p:cNvPr id="2" name="投影片編號版面配置區 1"/>
          <p:cNvSpPr>
            <a:spLocks noGrp="1"/>
          </p:cNvSpPr>
          <p:nvPr>
            <p:ph type="sldNum" sz="quarter" idx="12"/>
          </p:nvPr>
        </p:nvSpPr>
        <p:spPr/>
        <p:txBody>
          <a:bodyPr/>
          <a:lstStyle/>
          <a:p>
            <a:fld id="{5844BAF3-9A77-4149-9D35-6B2F21713807}" type="slidenum">
              <a:rPr lang="zh-TW" altLang="en-US" smtClean="0"/>
              <a:t>57</a:t>
            </a:fld>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2686486058"/>
              </p:ext>
            </p:extLst>
          </p:nvPr>
        </p:nvGraphicFramePr>
        <p:xfrm>
          <a:off x="1261872" y="1728216"/>
          <a:ext cx="6272784" cy="2560320"/>
        </p:xfrm>
        <a:graphic>
          <a:graphicData uri="http://schemas.openxmlformats.org/drawingml/2006/table">
            <a:tbl>
              <a:tblPr/>
              <a:tblGrid>
                <a:gridCol w="6272784"/>
              </a:tblGrid>
              <a:tr h="2560320">
                <a:tc>
                  <a:txBody>
                    <a:bodyPr/>
                    <a:lstStyle/>
                    <a:p>
                      <a:endParaRPr lang="zh-TW" altLang="en-US" dirty="0">
                        <a:latin typeface="標楷體" panose="03000509000000000000" pitchFamily="65" charset="-120"/>
                        <a:ea typeface="標楷體" panose="03000509000000000000" pitchFamily="65" charset="-120"/>
                      </a:endParaRPr>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pic>
        <p:nvPicPr>
          <p:cNvPr id="8"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8364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3600" b="1" dirty="0" smtClean="0">
                <a:solidFill>
                  <a:srgbClr val="7030A0"/>
                </a:solidFill>
                <a:latin typeface="Calibri" panose="020F0502020204030204" pitchFamily="34" charset="0"/>
                <a:ea typeface="標楷體" panose="03000509000000000000" pitchFamily="65" charset="-120"/>
              </a:rPr>
              <a:t>字體大小</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3" name="內容版面配置區 2"/>
          <p:cNvSpPr>
            <a:spLocks noGrp="1"/>
          </p:cNvSpPr>
          <p:nvPr>
            <p:ph sz="quarter" idx="1"/>
          </p:nvPr>
        </p:nvSpPr>
        <p:spPr>
          <a:xfrm>
            <a:off x="457200" y="1867616"/>
            <a:ext cx="8003232" cy="4873752"/>
          </a:xfrm>
        </p:spPr>
        <p:txBody>
          <a:bodyPr>
            <a:normAutofit/>
          </a:bodyPr>
          <a:lstStyle/>
          <a:p>
            <a:r>
              <a:rPr lang="zh-TW" altLang="en-US" b="1" dirty="0" smtClean="0">
                <a:solidFill>
                  <a:srgbClr val="006600"/>
                </a:solidFill>
                <a:latin typeface="標楷體" panose="03000509000000000000" pitchFamily="65" charset="-120"/>
                <a:ea typeface="標楷體" panose="03000509000000000000" pitchFamily="65" charset="-120"/>
              </a:rPr>
              <a:t>食品安全衛生管理法施行細則</a:t>
            </a:r>
            <a:r>
              <a:rPr lang="zh-TW" altLang="en-US" b="1" dirty="0" smtClean="0">
                <a:solidFill>
                  <a:srgbClr val="006600"/>
                </a:solidFill>
                <a:latin typeface="Calibri" panose="020F0502020204030204" pitchFamily="34" charset="0"/>
                <a:ea typeface="標楷體" panose="03000509000000000000" pitchFamily="65" charset="-120"/>
              </a:rPr>
              <a:t>第</a:t>
            </a:r>
            <a:r>
              <a:rPr lang="en-US" altLang="zh-TW" b="1" dirty="0" smtClean="0">
                <a:solidFill>
                  <a:srgbClr val="006600"/>
                </a:solidFill>
                <a:latin typeface="Calibri" panose="020F0502020204030204" pitchFamily="34" charset="0"/>
                <a:ea typeface="標楷體" panose="03000509000000000000" pitchFamily="65" charset="-120"/>
              </a:rPr>
              <a:t>18</a:t>
            </a:r>
            <a:r>
              <a:rPr lang="zh-TW" altLang="en-US" b="1" dirty="0" smtClean="0">
                <a:solidFill>
                  <a:srgbClr val="006600"/>
                </a:solidFill>
                <a:latin typeface="Calibri" panose="020F0502020204030204" pitchFamily="34" charset="0"/>
                <a:ea typeface="標楷體" panose="03000509000000000000" pitchFamily="65" charset="-120"/>
              </a:rPr>
              <a:t>條</a:t>
            </a:r>
            <a:endParaRPr lang="en-US" altLang="zh-TW" b="1" dirty="0" smtClean="0">
              <a:solidFill>
                <a:srgbClr val="006600"/>
              </a:solidFill>
              <a:latin typeface="Calibri" panose="020F0502020204030204" pitchFamily="34" charset="0"/>
              <a:ea typeface="標楷體" panose="03000509000000000000" pitchFamily="65" charset="-120"/>
            </a:endParaRPr>
          </a:p>
          <a:p>
            <a:endParaRPr lang="en-US" altLang="zh-TW" b="1" dirty="0">
              <a:solidFill>
                <a:srgbClr val="006600"/>
              </a:solidFill>
              <a:latin typeface="Calibri" panose="020F0502020204030204" pitchFamily="34" charset="0"/>
              <a:ea typeface="標楷體" panose="03000509000000000000" pitchFamily="65" charset="-120"/>
            </a:endParaRPr>
          </a:p>
          <a:p>
            <a:pPr marL="0" indent="0">
              <a:buNone/>
            </a:pPr>
            <a:r>
              <a:rPr lang="en-US" altLang="zh-TW" b="1" dirty="0" smtClean="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標示字體之長度及寬度各</a:t>
            </a:r>
            <a:r>
              <a:rPr lang="zh-TW" altLang="en-US" b="1" dirty="0" smtClean="0">
                <a:solidFill>
                  <a:srgbClr val="FF0000"/>
                </a:solidFill>
                <a:latin typeface="標楷體" panose="03000509000000000000" pitchFamily="65" charset="-120"/>
                <a:ea typeface="標楷體" panose="03000509000000000000" pitchFamily="65" charset="-120"/>
              </a:rPr>
              <a:t>不得小於二毫米</a:t>
            </a:r>
            <a:r>
              <a:rPr lang="zh-TW" altLang="en-US" b="1" dirty="0" smtClean="0">
                <a:latin typeface="標楷體" panose="03000509000000000000" pitchFamily="65" charset="-120"/>
                <a:ea typeface="標楷體" panose="03000509000000000000" pitchFamily="65" charset="-120"/>
              </a:rPr>
              <a:t>。但</a:t>
            </a:r>
            <a:r>
              <a:rPr lang="zh-TW" altLang="en-US" b="1" dirty="0" smtClean="0">
                <a:solidFill>
                  <a:srgbClr val="0000FF"/>
                </a:solidFill>
                <a:latin typeface="標楷體" panose="03000509000000000000" pitchFamily="65" charset="-120"/>
                <a:ea typeface="標楷體" panose="03000509000000000000" pitchFamily="65" charset="-120"/>
              </a:rPr>
              <a:t>最大</a:t>
            </a:r>
            <a:endParaRPr lang="en-US" altLang="zh-TW" b="1" dirty="0" smtClean="0">
              <a:solidFill>
                <a:srgbClr val="0000FF"/>
              </a:solidFill>
              <a:latin typeface="標楷體" panose="03000509000000000000" pitchFamily="65" charset="-120"/>
              <a:ea typeface="標楷體" panose="03000509000000000000" pitchFamily="65" charset="-120"/>
            </a:endParaRPr>
          </a:p>
          <a:p>
            <a:pPr marL="0" indent="0">
              <a:buNone/>
            </a:pPr>
            <a:r>
              <a:rPr lang="zh-TW" altLang="en-US" b="1" dirty="0">
                <a:solidFill>
                  <a:srgbClr val="0000FF"/>
                </a:solidFill>
                <a:latin typeface="標楷體" panose="03000509000000000000" pitchFamily="65" charset="-120"/>
                <a:ea typeface="標楷體" panose="03000509000000000000" pitchFamily="65" charset="-120"/>
              </a:rPr>
              <a:t> </a:t>
            </a:r>
            <a:r>
              <a:rPr lang="zh-TW" altLang="en-US" b="1" dirty="0" smtClean="0">
                <a:solidFill>
                  <a:srgbClr val="0000FF"/>
                </a:solidFill>
                <a:latin typeface="標楷體" panose="03000509000000000000" pitchFamily="65" charset="-120"/>
                <a:ea typeface="標楷體" panose="03000509000000000000" pitchFamily="65" charset="-120"/>
              </a:rPr>
              <a:t> 表面積</a:t>
            </a:r>
            <a:r>
              <a:rPr lang="zh-TW" altLang="en-US" b="1" dirty="0" smtClean="0">
                <a:latin typeface="標楷體" panose="03000509000000000000" pitchFamily="65" charset="-120"/>
                <a:ea typeface="標楷體" panose="03000509000000000000" pitchFamily="65" charset="-120"/>
              </a:rPr>
              <a:t>不足</a:t>
            </a:r>
            <a:r>
              <a:rPr lang="zh-TW" altLang="en-US" b="1" dirty="0" smtClean="0">
                <a:solidFill>
                  <a:srgbClr val="FF0000"/>
                </a:solidFill>
                <a:latin typeface="標楷體" panose="03000509000000000000" pitchFamily="65" charset="-120"/>
                <a:ea typeface="標楷體" panose="03000509000000000000" pitchFamily="65" charset="-120"/>
              </a:rPr>
              <a:t>八十</a:t>
            </a:r>
            <a:r>
              <a:rPr lang="zh-TW" altLang="en-US" b="1" dirty="0" smtClean="0">
                <a:latin typeface="標楷體" panose="03000509000000000000" pitchFamily="65" charset="-120"/>
                <a:ea typeface="標楷體" panose="03000509000000000000" pitchFamily="65" charset="-120"/>
              </a:rPr>
              <a:t>平方公分之小包裝，除</a:t>
            </a:r>
            <a:r>
              <a:rPr lang="zh-TW" altLang="en-US" b="1" u="sng" dirty="0" smtClean="0">
                <a:latin typeface="標楷體" panose="03000509000000000000" pitchFamily="65" charset="-120"/>
                <a:ea typeface="標楷體" panose="03000509000000000000" pitchFamily="65" charset="-120"/>
              </a:rPr>
              <a:t>品名</a:t>
            </a:r>
            <a:r>
              <a:rPr lang="zh-TW" altLang="en-US" b="1" dirty="0" smtClean="0">
                <a:latin typeface="標楷體" panose="03000509000000000000" pitchFamily="65" charset="-120"/>
                <a:ea typeface="標楷體" panose="03000509000000000000" pitchFamily="65" charset="-120"/>
              </a:rPr>
              <a:t>、</a:t>
            </a:r>
            <a:r>
              <a:rPr lang="zh-TW" altLang="en-US" b="1" u="sng" dirty="0" smtClean="0">
                <a:latin typeface="標楷體" panose="03000509000000000000" pitchFamily="65" charset="-120"/>
                <a:ea typeface="標楷體" panose="03000509000000000000" pitchFamily="65" charset="-120"/>
              </a:rPr>
              <a:t>廠商名稱</a:t>
            </a:r>
            <a:endParaRPr lang="en-US" altLang="zh-TW" b="1" u="sng" dirty="0" smtClean="0">
              <a:latin typeface="標楷體" panose="03000509000000000000" pitchFamily="65" charset="-120"/>
              <a:ea typeface="標楷體" panose="03000509000000000000" pitchFamily="65" charset="-120"/>
            </a:endParaRPr>
          </a:p>
          <a:p>
            <a:pPr marL="0"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及</a:t>
            </a:r>
            <a:r>
              <a:rPr lang="zh-TW" altLang="en-US" b="1" u="sng" dirty="0" smtClean="0">
                <a:latin typeface="標楷體" panose="03000509000000000000" pitchFamily="65" charset="-120"/>
                <a:ea typeface="標楷體" panose="03000509000000000000" pitchFamily="65" charset="-120"/>
              </a:rPr>
              <a:t>有效日期</a:t>
            </a:r>
            <a:r>
              <a:rPr lang="zh-TW" altLang="en-US" b="1" dirty="0" smtClean="0">
                <a:latin typeface="標楷體" panose="03000509000000000000" pitchFamily="65" charset="-120"/>
                <a:ea typeface="標楷體" panose="03000509000000000000" pitchFamily="65" charset="-120"/>
              </a:rPr>
              <a:t>外，</a:t>
            </a:r>
            <a:r>
              <a:rPr lang="zh-TW" altLang="en-US" b="1" dirty="0" smtClean="0">
                <a:solidFill>
                  <a:srgbClr val="FF00FF"/>
                </a:solidFill>
                <a:latin typeface="標楷體" panose="03000509000000000000" pitchFamily="65" charset="-120"/>
                <a:ea typeface="標楷體" panose="03000509000000000000" pitchFamily="65" charset="-120"/>
              </a:rPr>
              <a:t>其他項目</a:t>
            </a:r>
            <a:r>
              <a:rPr lang="zh-TW" altLang="en-US" b="1" dirty="0" smtClean="0">
                <a:latin typeface="標楷體" panose="03000509000000000000" pitchFamily="65" charset="-120"/>
                <a:ea typeface="標楷體" panose="03000509000000000000" pitchFamily="65" charset="-120"/>
              </a:rPr>
              <a:t>標示字體之長度及寬度各得小</a:t>
            </a:r>
            <a:endParaRPr lang="en-US" altLang="zh-TW" b="1" dirty="0" smtClean="0">
              <a:latin typeface="標楷體" panose="03000509000000000000" pitchFamily="65" charset="-120"/>
              <a:ea typeface="標楷體" panose="03000509000000000000" pitchFamily="65" charset="-120"/>
            </a:endParaRPr>
          </a:p>
          <a:p>
            <a:pPr marL="0"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於二毫米。</a:t>
            </a:r>
            <a:endParaRPr lang="en-US" altLang="zh-TW" b="1" dirty="0" smtClean="0">
              <a:latin typeface="標楷體" panose="03000509000000000000" pitchFamily="65" charset="-120"/>
              <a:ea typeface="標楷體" panose="03000509000000000000" pitchFamily="65" charset="-120"/>
            </a:endParaRPr>
          </a:p>
          <a:p>
            <a:pPr marL="0" indent="0">
              <a:buNone/>
            </a:pPr>
            <a:endParaRPr lang="en-US" altLang="zh-TW" b="1" dirty="0">
              <a:latin typeface="標楷體" panose="03000509000000000000" pitchFamily="65" charset="-120"/>
              <a:ea typeface="標楷體" panose="03000509000000000000" pitchFamily="65" charset="-120"/>
            </a:endParaRPr>
          </a:p>
          <a:p>
            <a:pPr marL="0" indent="0">
              <a:buNone/>
            </a:pPr>
            <a:endParaRPr lang="zh-TW" altLang="en-US"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5"/>
          </p:nvPr>
        </p:nvSpPr>
        <p:spPr/>
        <p:txBody>
          <a:bodyPr/>
          <a:lstStyle/>
          <a:p>
            <a:fld id="{5844BAF3-9A77-4149-9D35-6B2F21713807}" type="slidenum">
              <a:rPr lang="zh-TW" altLang="en-US" smtClean="0"/>
              <a:t>58</a:t>
            </a:fld>
            <a:endParaRPr lang="zh-TW" altLang="en-US"/>
          </a:p>
        </p:txBody>
      </p:sp>
      <p:sp>
        <p:nvSpPr>
          <p:cNvPr id="6" name="文字方塊 5"/>
          <p:cNvSpPr txBox="1"/>
          <p:nvPr/>
        </p:nvSpPr>
        <p:spPr>
          <a:xfrm>
            <a:off x="3563888" y="4839543"/>
            <a:ext cx="1723549" cy="461665"/>
          </a:xfrm>
          <a:prstGeom prst="rect">
            <a:avLst/>
          </a:prstGeom>
          <a:solidFill>
            <a:srgbClr val="FFFF00"/>
          </a:solidFill>
          <a:ln>
            <a:solidFill>
              <a:schemeClr val="tx1"/>
            </a:solidFill>
          </a:ln>
        </p:spPr>
        <p:txBody>
          <a:bodyPr wrap="none" rtlCol="0">
            <a:spAutoFit/>
          </a:bodyPr>
          <a:lstStyle/>
          <a:p>
            <a:r>
              <a:rPr lang="zh-TW" altLang="en-US" sz="2400" b="1" dirty="0" smtClean="0">
                <a:solidFill>
                  <a:srgbClr val="FF00FF"/>
                </a:solidFill>
                <a:latin typeface="標楷體" panose="03000509000000000000" pitchFamily="65" charset="-120"/>
                <a:ea typeface="標楷體" panose="03000509000000000000" pitchFamily="65" charset="-120"/>
              </a:rPr>
              <a:t>含營養標示</a:t>
            </a:r>
            <a:endParaRPr lang="zh-TW" altLang="en-US" sz="2400" b="1" dirty="0">
              <a:solidFill>
                <a:srgbClr val="FF00FF"/>
              </a:solidFill>
              <a:latin typeface="標楷體" panose="03000509000000000000" pitchFamily="65" charset="-120"/>
              <a:ea typeface="標楷體" panose="03000509000000000000" pitchFamily="65" charset="-120"/>
            </a:endParaRPr>
          </a:p>
        </p:txBody>
      </p:sp>
      <p:sp>
        <p:nvSpPr>
          <p:cNvPr id="7" name="向上箭號 6"/>
          <p:cNvSpPr/>
          <p:nvPr/>
        </p:nvSpPr>
        <p:spPr>
          <a:xfrm rot="19482407">
            <a:off x="3847710" y="4107734"/>
            <a:ext cx="315885" cy="69738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264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3"/>
          <p:cNvSpPr>
            <a:spLocks noGrp="1"/>
          </p:cNvSpPr>
          <p:nvPr>
            <p:ph type="sldNum" sz="quarter" idx="4294967295"/>
          </p:nvPr>
        </p:nvSpPr>
        <p:spPr>
          <a:xfrm>
            <a:off x="8172400" y="5805264"/>
            <a:ext cx="574770" cy="381000"/>
          </a:xfrm>
          <a:prstGeom prst="rect">
            <a:avLst/>
          </a:prstGeo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DA67C7E-076E-4880-8CED-5897D7993E5F}" type="slidenum">
              <a:rPr kumimoji="0" lang="zh-TW" altLang="en-US" sz="1400">
                <a:solidFill>
                  <a:schemeClr val="bg1"/>
                </a:solidFill>
                <a:ea typeface="標楷體" panose="03000509000000000000" pitchFamily="65" charset="-120"/>
              </a:rPr>
              <a:pPr>
                <a:spcBef>
                  <a:spcPct val="0"/>
                </a:spcBef>
                <a:buClrTx/>
                <a:buSzTx/>
                <a:buFontTx/>
                <a:buNone/>
              </a:pPr>
              <a:t>59</a:t>
            </a:fld>
            <a:endParaRPr kumimoji="0" lang="en-US" altLang="zh-TW" sz="1400" dirty="0">
              <a:solidFill>
                <a:schemeClr val="bg1"/>
              </a:solidFill>
              <a:ea typeface="標楷體" panose="03000509000000000000" pitchFamily="65" charset="-120"/>
            </a:endParaRPr>
          </a:p>
        </p:txBody>
      </p:sp>
      <p:sp>
        <p:nvSpPr>
          <p:cNvPr id="5" name="矩形 4"/>
          <p:cNvSpPr/>
          <p:nvPr/>
        </p:nvSpPr>
        <p:spPr>
          <a:xfrm>
            <a:off x="2392590" y="406405"/>
            <a:ext cx="4339650" cy="646331"/>
          </a:xfrm>
          <a:prstGeom prst="rect">
            <a:avLst/>
          </a:prstGeom>
        </p:spPr>
        <p:txBody>
          <a:bodyPr wrap="none">
            <a:spAutoFit/>
          </a:bodyPr>
          <a:lstStyle/>
          <a:p>
            <a:pPr>
              <a:defRPr/>
            </a:pPr>
            <a:r>
              <a:rPr lang="zh-TW" altLang="zh-TW" sz="3600" b="1" cap="small" dirty="0">
                <a:solidFill>
                  <a:srgbClr val="7030A0"/>
                </a:solidFill>
                <a:latin typeface="Calibri" panose="020F0502020204030204" pitchFamily="34" charset="0"/>
                <a:ea typeface="標楷體" panose="03000509000000000000" pitchFamily="65" charset="-120"/>
                <a:cs typeface="+mj-cs"/>
              </a:rPr>
              <a:t>營養素之每日參考值</a:t>
            </a:r>
            <a:endParaRPr lang="zh-TW" altLang="en-US" sz="3600" b="1" cap="small" dirty="0">
              <a:solidFill>
                <a:srgbClr val="7030A0"/>
              </a:solidFill>
              <a:latin typeface="Calibri" panose="020F0502020204030204" pitchFamily="34" charset="0"/>
              <a:ea typeface="標楷體" panose="03000509000000000000" pitchFamily="65" charset="-120"/>
              <a:cs typeface="+mj-cs"/>
            </a:endParaRPr>
          </a:p>
        </p:txBody>
      </p:sp>
      <p:graphicFrame>
        <p:nvGraphicFramePr>
          <p:cNvPr id="7" name="表格 6"/>
          <p:cNvGraphicFramePr>
            <a:graphicFrameLocks noGrp="1"/>
          </p:cNvGraphicFramePr>
          <p:nvPr>
            <p:extLst>
              <p:ext uri="{D42A27DB-BD31-4B8C-83A1-F6EECF244321}">
                <p14:modId xmlns:p14="http://schemas.microsoft.com/office/powerpoint/2010/main" val="1594259094"/>
              </p:ext>
            </p:extLst>
          </p:nvPr>
        </p:nvGraphicFramePr>
        <p:xfrm>
          <a:off x="467544" y="964014"/>
          <a:ext cx="7775576" cy="5562600"/>
        </p:xfrm>
        <a:graphic>
          <a:graphicData uri="http://schemas.openxmlformats.org/drawingml/2006/table">
            <a:tbl>
              <a:tblPr firstRow="1" firstCol="1" bandRow="1"/>
              <a:tblGrid>
                <a:gridCol w="1943894"/>
                <a:gridCol w="1943894"/>
                <a:gridCol w="1943894"/>
                <a:gridCol w="1943894"/>
              </a:tblGrid>
              <a:tr h="513067">
                <a:tc>
                  <a:txBody>
                    <a:bodyPr/>
                    <a:lstStyle/>
                    <a:p>
                      <a:pPr indent="444500" algn="just">
                        <a:lnSpc>
                          <a:spcPts val="3000"/>
                        </a:lnSpc>
                        <a:spcAft>
                          <a:spcPts val="0"/>
                        </a:spcAft>
                      </a:pPr>
                      <a:r>
                        <a:rPr lang="zh-TW" altLang="en-US" sz="1800" kern="100" dirty="0" smtClean="0">
                          <a:effectLst/>
                          <a:latin typeface="Calibri" panose="020F0502020204030204" pitchFamily="34" charset="0"/>
                          <a:ea typeface="標楷體" panose="03000509000000000000" pitchFamily="65" charset="-120"/>
                        </a:rPr>
                        <a:t>    </a:t>
                      </a:r>
                      <a:r>
                        <a:rPr lang="zh-TW" sz="1800" kern="100" dirty="0" smtClean="0">
                          <a:effectLst/>
                          <a:latin typeface="Calibri" panose="020F0502020204030204" pitchFamily="34" charset="0"/>
                          <a:ea typeface="標楷體" panose="03000509000000000000" pitchFamily="65" charset="-120"/>
                        </a:rPr>
                        <a:t>適用</a:t>
                      </a:r>
                      <a:r>
                        <a:rPr lang="zh-TW" sz="1800" kern="100" dirty="0">
                          <a:effectLst/>
                          <a:latin typeface="Calibri" panose="020F0502020204030204" pitchFamily="34" charset="0"/>
                          <a:ea typeface="標楷體" panose="03000509000000000000" pitchFamily="65" charset="-120"/>
                        </a:rPr>
                        <a:t>對象</a:t>
                      </a:r>
                    </a:p>
                    <a:p>
                      <a:pPr algn="just">
                        <a:lnSpc>
                          <a:spcPts val="3000"/>
                        </a:lnSpc>
                        <a:spcAft>
                          <a:spcPts val="0"/>
                        </a:spcAft>
                      </a:pPr>
                      <a:r>
                        <a:rPr lang="zh-TW" sz="1800" kern="100" dirty="0">
                          <a:effectLst/>
                          <a:latin typeface="Calibri" panose="020F0502020204030204" pitchFamily="34" charset="0"/>
                          <a:ea typeface="標楷體" panose="03000509000000000000" pitchFamily="65" charset="-120"/>
                        </a:rPr>
                        <a:t>項目</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無特定指定族群</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一歲至三歲</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孕乳婦</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A</a:t>
                      </a:r>
                      <a:r>
                        <a:rPr lang="en-US" sz="1800" kern="100" baseline="30000" dirty="0">
                          <a:effectLst/>
                          <a:latin typeface="Calibri" panose="020F0502020204030204" pitchFamily="34" charset="0"/>
                          <a:ea typeface="標楷體" panose="03000509000000000000" pitchFamily="65" charset="-120"/>
                        </a:rPr>
                        <a:t>(1)</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700</a:t>
                      </a:r>
                      <a:r>
                        <a:rPr lang="zh-TW" sz="1800" kern="100" dirty="0">
                          <a:effectLst/>
                          <a:latin typeface="Calibri" panose="020F0502020204030204" pitchFamily="34" charset="0"/>
                          <a:ea typeface="標楷體" panose="03000509000000000000" pitchFamily="65" charset="-120"/>
                        </a:rPr>
                        <a:t>微克</a:t>
                      </a:r>
                      <a:r>
                        <a:rPr lang="en-US" sz="1800" kern="100" dirty="0">
                          <a:solidFill>
                            <a:srgbClr val="FF0000"/>
                          </a:solidFill>
                          <a:effectLst/>
                          <a:latin typeface="Calibri" panose="020F0502020204030204" pitchFamily="34" charset="0"/>
                          <a:ea typeface="標楷體" panose="03000509000000000000" pitchFamily="65" charset="-120"/>
                        </a:rPr>
                        <a:t>RE</a:t>
                      </a:r>
                      <a:endParaRPr lang="zh-TW" sz="1800" kern="100" dirty="0">
                        <a:solidFill>
                          <a:srgbClr val="FF0000"/>
                        </a:solidFill>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lnSpc>
                          <a:spcPts val="3000"/>
                        </a:lnSpc>
                        <a:spcAft>
                          <a:spcPts val="0"/>
                        </a:spcAft>
                      </a:pPr>
                      <a:r>
                        <a:rPr lang="en-US" sz="1800" kern="100" dirty="0">
                          <a:effectLst/>
                          <a:latin typeface="Calibri" panose="020F0502020204030204" pitchFamily="34" charset="0"/>
                          <a:ea typeface="標楷體" panose="03000509000000000000" pitchFamily="65" charset="-120"/>
                        </a:rPr>
                        <a:t>400</a:t>
                      </a:r>
                      <a:r>
                        <a:rPr lang="zh-TW" sz="1800" kern="100" dirty="0">
                          <a:effectLst/>
                          <a:latin typeface="Calibri" panose="020F0502020204030204" pitchFamily="34" charset="0"/>
                          <a:ea typeface="標楷體" panose="03000509000000000000" pitchFamily="65" charset="-120"/>
                        </a:rPr>
                        <a:t>微克</a:t>
                      </a:r>
                      <a:r>
                        <a:rPr kumimoji="0" lang="en-US" sz="1800" kern="100" dirty="0">
                          <a:solidFill>
                            <a:schemeClr val="tx1"/>
                          </a:solidFill>
                          <a:effectLst/>
                          <a:latin typeface="Calibri" panose="020F0502020204030204" pitchFamily="34" charset="0"/>
                          <a:ea typeface="標楷體" panose="03000509000000000000" pitchFamily="65" charset="-120"/>
                          <a:cs typeface="+mn-cs"/>
                        </a:rPr>
                        <a:t>RE</a:t>
                      </a:r>
                      <a:endParaRPr kumimoji="0" lang="zh-TW" sz="1800" kern="100" dirty="0">
                        <a:solidFill>
                          <a:schemeClr val="tx1"/>
                        </a:solidFill>
                        <a:effectLst/>
                        <a:latin typeface="Calibri" panose="020F0502020204030204" pitchFamily="34" charset="0"/>
                        <a:ea typeface="標楷體" panose="03000509000000000000" pitchFamily="65" charset="-120"/>
                        <a:cs typeface="+mn-cs"/>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rtl="0" eaLnBrk="1" latinLnBrk="0" hangingPunct="1">
                        <a:lnSpc>
                          <a:spcPts val="3000"/>
                        </a:lnSpc>
                        <a:spcAft>
                          <a:spcPts val="0"/>
                        </a:spcAft>
                      </a:pPr>
                      <a:r>
                        <a:rPr lang="en-US" sz="1800" kern="100" dirty="0">
                          <a:effectLst/>
                          <a:latin typeface="Calibri" panose="020F0502020204030204" pitchFamily="34" charset="0"/>
                          <a:ea typeface="標楷體" panose="03000509000000000000" pitchFamily="65" charset="-120"/>
                        </a:rPr>
                        <a:t>600</a:t>
                      </a:r>
                      <a:r>
                        <a:rPr lang="zh-TW" sz="1800" kern="100" dirty="0">
                          <a:effectLst/>
                          <a:latin typeface="Calibri" panose="020F0502020204030204" pitchFamily="34" charset="0"/>
                          <a:ea typeface="標楷體" panose="03000509000000000000" pitchFamily="65" charset="-120"/>
                        </a:rPr>
                        <a:t>微克</a:t>
                      </a:r>
                      <a:r>
                        <a:rPr kumimoji="0" lang="en-US" sz="1800" kern="100" dirty="0">
                          <a:solidFill>
                            <a:schemeClr val="tx1"/>
                          </a:solidFill>
                          <a:effectLst/>
                          <a:latin typeface="Calibri" panose="020F0502020204030204" pitchFamily="34" charset="0"/>
                          <a:ea typeface="標楷體" panose="03000509000000000000" pitchFamily="65" charset="-120"/>
                          <a:cs typeface="+mn-cs"/>
                        </a:rPr>
                        <a:t>RE</a:t>
                      </a:r>
                      <a:endParaRPr kumimoji="0" lang="zh-TW" sz="1800" kern="100" dirty="0">
                        <a:solidFill>
                          <a:schemeClr val="tx1"/>
                        </a:solidFill>
                        <a:effectLst/>
                        <a:latin typeface="Calibri" panose="020F0502020204030204" pitchFamily="34" charset="0"/>
                        <a:ea typeface="標楷體" panose="03000509000000000000" pitchFamily="65" charset="-120"/>
                        <a:cs typeface="+mn-cs"/>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B</a:t>
                      </a:r>
                      <a:r>
                        <a:rPr lang="en-US" sz="1800" kern="100" baseline="-25000" dirty="0">
                          <a:effectLst/>
                          <a:latin typeface="Calibri" panose="020F0502020204030204" pitchFamily="34" charset="0"/>
                          <a:ea typeface="標楷體" panose="03000509000000000000" pitchFamily="65" charset="-120"/>
                        </a:rPr>
                        <a:t>1</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kumimoji="0" lang="en-US" sz="1800" kern="100" dirty="0">
                          <a:solidFill>
                            <a:srgbClr val="FF0000"/>
                          </a:solidFill>
                          <a:effectLst/>
                          <a:latin typeface="Calibri" panose="020F0502020204030204" pitchFamily="34" charset="0"/>
                          <a:ea typeface="標楷體" panose="03000509000000000000" pitchFamily="65" charset="-120"/>
                          <a:cs typeface="+mn-cs"/>
                        </a:rPr>
                        <a:t>1.4</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0.6</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1.1</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B</a:t>
                      </a:r>
                      <a:r>
                        <a:rPr lang="en-US" sz="1800" kern="100" baseline="-25000" dirty="0">
                          <a:effectLst/>
                          <a:latin typeface="Calibri" panose="020F0502020204030204" pitchFamily="34" charset="0"/>
                          <a:ea typeface="標楷體" panose="03000509000000000000" pitchFamily="65" charset="-120"/>
                        </a:rPr>
                        <a:t>2</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1.6</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0.7</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1.2</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B</a:t>
                      </a:r>
                      <a:r>
                        <a:rPr lang="en-US" sz="1800" kern="100" baseline="-25000" dirty="0">
                          <a:effectLst/>
                          <a:latin typeface="Calibri" panose="020F0502020204030204" pitchFamily="34" charset="0"/>
                          <a:ea typeface="標楷體" panose="03000509000000000000" pitchFamily="65" charset="-120"/>
                        </a:rPr>
                        <a:t>6</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1.6</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0.5</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1.9</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B</a:t>
                      </a:r>
                      <a:r>
                        <a:rPr lang="en-US" sz="1800" kern="100" baseline="-25000" dirty="0">
                          <a:effectLst/>
                          <a:latin typeface="Calibri" panose="020F0502020204030204" pitchFamily="34" charset="0"/>
                          <a:ea typeface="標楷體" panose="03000509000000000000" pitchFamily="65" charset="-120"/>
                        </a:rPr>
                        <a:t>12</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2.4</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0.9</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2.6</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C</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100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40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110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D</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5</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維生素</a:t>
                      </a:r>
                      <a:r>
                        <a:rPr lang="en-US" sz="1800" kern="100" dirty="0">
                          <a:effectLst/>
                          <a:latin typeface="Calibri" panose="020F0502020204030204" pitchFamily="34" charset="0"/>
                          <a:ea typeface="標楷體" panose="03000509000000000000" pitchFamily="65" charset="-120"/>
                        </a:rPr>
                        <a:t>E</a:t>
                      </a:r>
                      <a:r>
                        <a:rPr lang="en-US" sz="1800" kern="100" baseline="30000" dirty="0">
                          <a:effectLst/>
                          <a:latin typeface="Calibri" panose="020F0502020204030204" pitchFamily="34" charset="0"/>
                          <a:ea typeface="標楷體" panose="03000509000000000000" pitchFamily="65" charset="-120"/>
                        </a:rPr>
                        <a:t>(2)</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13</a:t>
                      </a:r>
                      <a:r>
                        <a:rPr lang="zh-TW" sz="1800" kern="100" dirty="0">
                          <a:solidFill>
                            <a:srgbClr val="FF0000"/>
                          </a:solidFill>
                          <a:effectLst/>
                          <a:latin typeface="Calibri" panose="020F0502020204030204" pitchFamily="34" charset="0"/>
                          <a:ea typeface="標楷體" panose="03000509000000000000" pitchFamily="65" charset="-120"/>
                        </a:rPr>
                        <a:t>毫克 </a:t>
                      </a:r>
                      <a:r>
                        <a:rPr lang="en-US" sz="1800" kern="100" dirty="0">
                          <a:solidFill>
                            <a:srgbClr val="FF0000"/>
                          </a:solidFill>
                          <a:effectLst/>
                          <a:latin typeface="Calibri" panose="020F0502020204030204" pitchFamily="34" charset="0"/>
                          <a:ea typeface="標楷體" panose="03000509000000000000" pitchFamily="65" charset="-120"/>
                          <a:sym typeface="Symbol"/>
                        </a:rPr>
                        <a:t></a:t>
                      </a:r>
                      <a:r>
                        <a:rPr lang="en-US" sz="1800" kern="100" dirty="0">
                          <a:solidFill>
                            <a:srgbClr val="FF0000"/>
                          </a:solidFill>
                          <a:effectLst/>
                          <a:latin typeface="Calibri" panose="020F0502020204030204" pitchFamily="34" charset="0"/>
                          <a:ea typeface="標楷體" panose="03000509000000000000" pitchFamily="65" charset="-120"/>
                        </a:rPr>
                        <a:t>-TE</a:t>
                      </a:r>
                      <a:endParaRPr lang="zh-TW" sz="1800" kern="100" dirty="0">
                        <a:solidFill>
                          <a:srgbClr val="FF0000"/>
                        </a:solidFill>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5</a:t>
                      </a:r>
                      <a:r>
                        <a:rPr lang="zh-TW" sz="1800" kern="100" dirty="0">
                          <a:effectLst/>
                          <a:latin typeface="Calibri" panose="020F0502020204030204" pitchFamily="34" charset="0"/>
                          <a:ea typeface="標楷體" panose="03000509000000000000" pitchFamily="65" charset="-120"/>
                        </a:rPr>
                        <a:t>毫克 </a:t>
                      </a:r>
                      <a:r>
                        <a:rPr lang="en-US" sz="1800" kern="100" dirty="0">
                          <a:effectLst/>
                          <a:latin typeface="Calibri" panose="020F0502020204030204" pitchFamily="34" charset="0"/>
                          <a:ea typeface="標楷體" panose="03000509000000000000" pitchFamily="65" charset="-120"/>
                          <a:sym typeface="Symbol"/>
                        </a:rPr>
                        <a:t></a:t>
                      </a:r>
                      <a:r>
                        <a:rPr lang="en-US" sz="1800" kern="100" dirty="0">
                          <a:effectLst/>
                          <a:latin typeface="Calibri" panose="020F0502020204030204" pitchFamily="34" charset="0"/>
                          <a:ea typeface="標楷體" panose="03000509000000000000" pitchFamily="65" charset="-120"/>
                        </a:rPr>
                        <a:t>-TE</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14</a:t>
                      </a:r>
                      <a:r>
                        <a:rPr lang="zh-TW" sz="1800" kern="100" dirty="0">
                          <a:effectLst/>
                          <a:latin typeface="Calibri" panose="020F0502020204030204" pitchFamily="34" charset="0"/>
                          <a:ea typeface="標楷體" panose="03000509000000000000" pitchFamily="65" charset="-120"/>
                        </a:rPr>
                        <a:t>毫克 </a:t>
                      </a:r>
                      <a:r>
                        <a:rPr lang="en-US" sz="1800" kern="100" dirty="0">
                          <a:effectLst/>
                          <a:latin typeface="Calibri" panose="020F0502020204030204" pitchFamily="34" charset="0"/>
                          <a:ea typeface="標楷體" panose="03000509000000000000" pitchFamily="65" charset="-120"/>
                          <a:sym typeface="Symbol"/>
                        </a:rPr>
                        <a:t></a:t>
                      </a:r>
                      <a:r>
                        <a:rPr lang="en-US" sz="1800" kern="100" dirty="0">
                          <a:effectLst/>
                          <a:latin typeface="Calibri" panose="020F0502020204030204" pitchFamily="34" charset="0"/>
                          <a:ea typeface="標楷體" panose="03000509000000000000" pitchFamily="65" charset="-120"/>
                        </a:rPr>
                        <a:t>-TE</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6534">
                <a:tc>
                  <a:txBody>
                    <a:bodyPr/>
                    <a:lstStyle/>
                    <a:p>
                      <a:pPr algn="ctr">
                        <a:lnSpc>
                          <a:spcPts val="3000"/>
                        </a:lnSpc>
                        <a:spcAft>
                          <a:spcPts val="0"/>
                        </a:spcAft>
                      </a:pPr>
                      <a:r>
                        <a:rPr lang="zh-TW" sz="1800" kern="100" dirty="0">
                          <a:solidFill>
                            <a:srgbClr val="FF0000"/>
                          </a:solidFill>
                          <a:effectLst/>
                          <a:latin typeface="Calibri" panose="020F0502020204030204" pitchFamily="34" charset="0"/>
                          <a:ea typeface="標楷體" panose="03000509000000000000" pitchFamily="65" charset="-120"/>
                        </a:rPr>
                        <a:t>維生素</a:t>
                      </a:r>
                      <a:r>
                        <a:rPr lang="en-US" sz="1800" kern="100" dirty="0">
                          <a:solidFill>
                            <a:srgbClr val="FF0000"/>
                          </a:solidFill>
                          <a:effectLst/>
                          <a:latin typeface="Calibri" panose="020F0502020204030204" pitchFamily="34" charset="0"/>
                          <a:ea typeface="標楷體" panose="03000509000000000000" pitchFamily="65" charset="-120"/>
                        </a:rPr>
                        <a:t>K</a:t>
                      </a:r>
                      <a:endParaRPr lang="zh-TW" sz="1800" kern="100" dirty="0">
                        <a:solidFill>
                          <a:srgbClr val="FF0000"/>
                        </a:solidFill>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120</a:t>
                      </a:r>
                      <a:r>
                        <a:rPr lang="zh-TW" sz="1800" kern="100" dirty="0">
                          <a:solidFill>
                            <a:srgbClr val="FF0000"/>
                          </a:solidFill>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30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en-US" sz="1800" kern="100" dirty="0">
                          <a:effectLst/>
                          <a:latin typeface="Calibri" panose="020F0502020204030204" pitchFamily="34" charset="0"/>
                          <a:ea typeface="標楷體" panose="03000509000000000000" pitchFamily="65" charset="-120"/>
                        </a:rPr>
                        <a:t>90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43659">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菸鹼素</a:t>
                      </a:r>
                      <a:r>
                        <a:rPr lang="en-US" sz="1800" kern="100" baseline="30000" dirty="0">
                          <a:effectLst/>
                          <a:latin typeface="Calibri" panose="020F0502020204030204" pitchFamily="34" charset="0"/>
                          <a:ea typeface="標楷體" panose="03000509000000000000" pitchFamily="65" charset="-120"/>
                        </a:rPr>
                        <a:t>(3)</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18</a:t>
                      </a:r>
                      <a:r>
                        <a:rPr lang="zh-TW" sz="1800" kern="100" dirty="0">
                          <a:solidFill>
                            <a:srgbClr val="FF0000"/>
                          </a:solidFill>
                          <a:effectLst/>
                          <a:latin typeface="Calibri" panose="020F0502020204030204" pitchFamily="34" charset="0"/>
                          <a:ea typeface="標楷體" panose="03000509000000000000" pitchFamily="65" charset="-120"/>
                        </a:rPr>
                        <a:t>毫克</a:t>
                      </a:r>
                      <a:r>
                        <a:rPr lang="en-US" sz="1800" kern="100" dirty="0">
                          <a:solidFill>
                            <a:srgbClr val="FF0000"/>
                          </a:solidFill>
                          <a:effectLst/>
                          <a:latin typeface="Calibri" panose="020F0502020204030204" pitchFamily="34" charset="0"/>
                          <a:ea typeface="標楷體" panose="03000509000000000000" pitchFamily="65" charset="-120"/>
                        </a:rPr>
                        <a:t> NE</a:t>
                      </a:r>
                      <a:endParaRPr lang="zh-TW" sz="1800" kern="100" dirty="0">
                        <a:solidFill>
                          <a:srgbClr val="FF0000"/>
                        </a:solidFill>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9</a:t>
                      </a:r>
                      <a:r>
                        <a:rPr lang="zh-TW" sz="1800" kern="100" dirty="0">
                          <a:effectLst/>
                          <a:latin typeface="Calibri" panose="020F0502020204030204" pitchFamily="34" charset="0"/>
                          <a:ea typeface="標楷體" panose="03000509000000000000" pitchFamily="65" charset="-120"/>
                        </a:rPr>
                        <a:t>毫克</a:t>
                      </a:r>
                      <a:r>
                        <a:rPr lang="en-US" sz="1800" kern="100" dirty="0">
                          <a:effectLst/>
                          <a:latin typeface="Calibri" panose="020F0502020204030204" pitchFamily="34" charset="0"/>
                          <a:ea typeface="標楷體" panose="03000509000000000000" pitchFamily="65" charset="-120"/>
                        </a:rPr>
                        <a:t>NE</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16</a:t>
                      </a:r>
                      <a:r>
                        <a:rPr lang="zh-TW" sz="1800" kern="100" dirty="0">
                          <a:effectLst/>
                          <a:latin typeface="Calibri" panose="020F0502020204030204" pitchFamily="34" charset="0"/>
                          <a:ea typeface="標楷體" panose="03000509000000000000" pitchFamily="65" charset="-120"/>
                        </a:rPr>
                        <a:t>毫克</a:t>
                      </a:r>
                      <a:r>
                        <a:rPr lang="en-US" sz="1800" kern="100" dirty="0">
                          <a:effectLst/>
                          <a:latin typeface="Calibri" panose="020F0502020204030204" pitchFamily="34" charset="0"/>
                          <a:ea typeface="標楷體" panose="03000509000000000000" pitchFamily="65" charset="-120"/>
                        </a:rPr>
                        <a:t>NE</a:t>
                      </a:r>
                      <a:endParaRPr lang="zh-TW" sz="1800" kern="100" dirty="0">
                        <a:effectLst/>
                        <a:latin typeface="Calibri" panose="020F0502020204030204" pitchFamily="34" charset="0"/>
                        <a:ea typeface="標楷體" panose="03000509000000000000" pitchFamily="65" charset="-120"/>
                      </a:endParaRP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43659">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葉酸</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400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170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600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43659">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泛酸</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5</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2</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6</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43659">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生物素</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30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9</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30</a:t>
                      </a:r>
                      <a:r>
                        <a:rPr lang="zh-TW" sz="1800" kern="100" dirty="0">
                          <a:effectLst/>
                          <a:latin typeface="Calibri" panose="020F0502020204030204" pitchFamily="34" charset="0"/>
                          <a:ea typeface="標楷體" panose="03000509000000000000" pitchFamily="65" charset="-120"/>
                        </a:rPr>
                        <a:t>微克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43659">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膽素</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500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180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410</a:t>
                      </a:r>
                      <a:r>
                        <a:rPr lang="zh-TW" sz="1800" kern="100" dirty="0">
                          <a:effectLst/>
                          <a:latin typeface="Calibri" panose="020F0502020204030204" pitchFamily="34" charset="0"/>
                          <a:ea typeface="標楷體" panose="03000509000000000000" pitchFamily="65" charset="-120"/>
                        </a:rPr>
                        <a:t>毫克</a:t>
                      </a:r>
                    </a:p>
                  </a:txBody>
                  <a:tcPr marL="46168" marR="4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pic>
        <p:nvPicPr>
          <p:cNvPr id="8"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060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611560" y="332656"/>
            <a:ext cx="7793037" cy="646331"/>
          </a:xfrm>
          <a:noFill/>
        </p:spPr>
        <p:txBody>
          <a:bodyPr vert="horz" wrap="square" rtlCol="0" anchor="b">
            <a:spAutoFit/>
          </a:bodyPr>
          <a:lstStyle/>
          <a:p>
            <a:pPr algn="ctr" eaLnBrk="0" fontAlgn="base" hangingPunct="0">
              <a:spcAft>
                <a:spcPct val="0"/>
              </a:spcAft>
            </a:pPr>
            <a:r>
              <a:rPr kumimoji="1" lang="zh-TW" altLang="en-US" sz="3600" b="1" dirty="0">
                <a:solidFill>
                  <a:srgbClr val="006600"/>
                </a:solidFill>
                <a:latin typeface="標楷體" panose="03000509000000000000" pitchFamily="65" charset="-120"/>
                <a:ea typeface="標楷體" panose="03000509000000000000" pitchFamily="65" charset="-120"/>
                <a:cs typeface="+mn-cs"/>
              </a:rPr>
              <a:t>哪些食品需要進行營養標示</a:t>
            </a:r>
            <a:r>
              <a:rPr kumimoji="1" lang="en-US" altLang="zh-TW" sz="3600" b="1" dirty="0">
                <a:solidFill>
                  <a:srgbClr val="006600"/>
                </a:solidFill>
                <a:latin typeface="標楷體" panose="03000509000000000000" pitchFamily="65" charset="-120"/>
                <a:ea typeface="標楷體" panose="03000509000000000000" pitchFamily="65" charset="-120"/>
                <a:cs typeface="+mn-cs"/>
              </a:rPr>
              <a:t>?</a:t>
            </a:r>
            <a:endParaRPr kumimoji="1" lang="zh-TW" altLang="en-US" sz="3600" b="1" dirty="0">
              <a:solidFill>
                <a:srgbClr val="006600"/>
              </a:solidFill>
              <a:latin typeface="標楷體" panose="03000509000000000000" pitchFamily="65" charset="-120"/>
              <a:ea typeface="標楷體" panose="03000509000000000000" pitchFamily="65" charset="-120"/>
              <a:cs typeface="+mn-cs"/>
            </a:endParaRPr>
          </a:p>
        </p:txBody>
      </p:sp>
      <p:pic>
        <p:nvPicPr>
          <p:cNvPr id="5124" name="Picture 4" descr="http://062220099.tw.tranews.com/images/Info/Y008904000001_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25" y="3653979"/>
            <a:ext cx="28273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蘇家鮮蝦餅：【伴手禮】蘇家鮮蝦餅～台南名產酥脆蝦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653979"/>
            <a:ext cx="26511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橢圓 12"/>
          <p:cNvSpPr>
            <a:spLocks noChangeArrowheads="1"/>
          </p:cNvSpPr>
          <p:nvPr/>
        </p:nvSpPr>
        <p:spPr bwMode="auto">
          <a:xfrm>
            <a:off x="2127250" y="4466779"/>
            <a:ext cx="423863" cy="258763"/>
          </a:xfrm>
          <a:prstGeom prst="ellipse">
            <a:avLst/>
          </a:prstGeom>
          <a:solidFill>
            <a:schemeClr val="bg1"/>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5127" name="橢圓 13"/>
          <p:cNvSpPr>
            <a:spLocks noChangeArrowheads="1"/>
          </p:cNvSpPr>
          <p:nvPr/>
        </p:nvSpPr>
        <p:spPr bwMode="auto">
          <a:xfrm>
            <a:off x="900113" y="4279454"/>
            <a:ext cx="423862" cy="258763"/>
          </a:xfrm>
          <a:prstGeom prst="ellipse">
            <a:avLst/>
          </a:prstGeom>
          <a:solidFill>
            <a:schemeClr val="bg1"/>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grpSp>
        <p:nvGrpSpPr>
          <p:cNvPr id="5128" name="群組 2"/>
          <p:cNvGrpSpPr>
            <a:grpSpLocks/>
          </p:cNvGrpSpPr>
          <p:nvPr/>
        </p:nvGrpSpPr>
        <p:grpSpPr bwMode="auto">
          <a:xfrm>
            <a:off x="6084888" y="1415604"/>
            <a:ext cx="2628900" cy="2027238"/>
            <a:chOff x="6330950" y="2093913"/>
            <a:chExt cx="2628900" cy="2027237"/>
          </a:xfrm>
        </p:grpSpPr>
        <p:pic>
          <p:nvPicPr>
            <p:cNvPr id="5134" name="Picture 2" descr="http://www.wu-wan-chun.com.tw/upload/bigphoto/products201201091026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950" y="2093913"/>
              <a:ext cx="26289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橢圓 15"/>
            <p:cNvSpPr/>
            <p:nvPr/>
          </p:nvSpPr>
          <p:spPr bwMode="auto">
            <a:xfrm>
              <a:off x="6588125" y="2349501"/>
              <a:ext cx="576262" cy="504825"/>
            </a:xfrm>
            <a:prstGeom prst="ellipse">
              <a:avLst/>
            </a:prstGeom>
            <a:solidFill>
              <a:schemeClr val="bg1">
                <a:lumMod val="50000"/>
              </a:schemeClr>
            </a:solidFill>
            <a:ln w="9525" cap="flat" cmpd="sng" algn="ctr">
              <a:solidFill>
                <a:schemeClr val="tx1"/>
              </a:solidFill>
              <a:prstDash val="solid"/>
              <a:miter lim="800000"/>
              <a:headEnd type="none" w="med" len="med"/>
              <a:tailEnd type="none" w="med" len="med"/>
            </a:ln>
            <a:effectLst/>
            <a:extLst/>
          </p:spPr>
          <p:txBody>
            <a:bodyPr wrap="none"/>
            <a:lstStyle/>
            <a:p>
              <a:pPr>
                <a:defRPr/>
              </a:pPr>
              <a:endParaRPr lang="zh-TW" altLang="en-US"/>
            </a:p>
          </p:txBody>
        </p:sp>
      </p:grpSp>
      <p:pic>
        <p:nvPicPr>
          <p:cNvPr id="5129" name="Picture 2" descr="http://062204164-1.tranews.com/images/Info/Y013229000001_1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15604"/>
            <a:ext cx="27019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 descr="http://www.wu-wan-chun.com.tw/upload/bigphoto/products20120112182826-1.jpg"/>
          <p:cNvPicPr>
            <a:picLocks noChangeAspect="1" noChangeArrowheads="1"/>
          </p:cNvPicPr>
          <p:nvPr/>
        </p:nvPicPr>
        <p:blipFill>
          <a:blip r:embed="rId6">
            <a:extLst>
              <a:ext uri="{28A0092B-C50C-407E-A947-70E740481C1C}">
                <a14:useLocalDpi xmlns:a14="http://schemas.microsoft.com/office/drawing/2010/main" val="0"/>
              </a:ext>
            </a:extLst>
          </a:blip>
          <a:srcRect b="15453"/>
          <a:stretch>
            <a:fillRect/>
          </a:stretch>
        </p:blipFill>
        <p:spPr bwMode="auto">
          <a:xfrm>
            <a:off x="6224588" y="3633342"/>
            <a:ext cx="239553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1" name="群組 1"/>
          <p:cNvGrpSpPr>
            <a:grpSpLocks/>
          </p:cNvGrpSpPr>
          <p:nvPr/>
        </p:nvGrpSpPr>
        <p:grpSpPr bwMode="auto">
          <a:xfrm>
            <a:off x="3284538" y="1415604"/>
            <a:ext cx="2701925" cy="2027238"/>
            <a:chOff x="3348038" y="2093913"/>
            <a:chExt cx="2701925" cy="2027237"/>
          </a:xfrm>
        </p:grpSpPr>
        <p:pic>
          <p:nvPicPr>
            <p:cNvPr id="5132" name="Picture 8" descr="http://065715119.tranews.com/images/Info/Y014091000001_2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093913"/>
              <a:ext cx="270192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橢圓 12"/>
            <p:cNvSpPr>
              <a:spLocks noChangeArrowheads="1"/>
            </p:cNvSpPr>
            <p:nvPr/>
          </p:nvSpPr>
          <p:spPr bwMode="auto">
            <a:xfrm>
              <a:off x="4761706" y="3573016"/>
              <a:ext cx="530374" cy="258762"/>
            </a:xfrm>
            <a:prstGeom prst="ellipse">
              <a:avLst/>
            </a:prstGeom>
            <a:solidFill>
              <a:srgbClr val="FFFF00"/>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grpSp>
      <p:sp>
        <p:nvSpPr>
          <p:cNvPr id="17" name="投影片編號版面配置區 3"/>
          <p:cNvSpPr>
            <a:spLocks noGrp="1"/>
          </p:cNvSpPr>
          <p:nvPr>
            <p:ph type="sldNum" sz="quarter" idx="15"/>
          </p:nvPr>
        </p:nvSpPr>
        <p:spPr>
          <a:xfrm>
            <a:off x="8129016" y="5734050"/>
            <a:ext cx="609600" cy="521208"/>
          </a:xfr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6</a:t>
            </a:fld>
            <a:endParaRPr kumimoji="0" lang="en-US" altLang="zh-TW" sz="1400" dirty="0" smtClean="0">
              <a:solidFill>
                <a:schemeClr val="bg1"/>
              </a:solidFill>
            </a:endParaRPr>
          </a:p>
        </p:txBody>
      </p:sp>
      <p:sp>
        <p:nvSpPr>
          <p:cNvPr id="2" name="文字方塊 1"/>
          <p:cNvSpPr txBox="1"/>
          <p:nvPr/>
        </p:nvSpPr>
        <p:spPr>
          <a:xfrm>
            <a:off x="8161345" y="3610818"/>
            <a:ext cx="458780" cy="461665"/>
          </a:xfrm>
          <a:prstGeom prst="rect">
            <a:avLst/>
          </a:prstGeom>
          <a:noFill/>
        </p:spPr>
        <p:txBody>
          <a:bodyPr wrap="none" rtlCol="0">
            <a:spAutoFit/>
          </a:bodyPr>
          <a:lstStyle/>
          <a:p>
            <a:r>
              <a:rPr lang="zh-TW" altLang="en-US" dirty="0" smtClean="0">
                <a:sym typeface="Wingdings"/>
              </a:rPr>
              <a:t></a:t>
            </a:r>
            <a:endParaRPr lang="zh-TW" altLang="en-US" dirty="0"/>
          </a:p>
        </p:txBody>
      </p:sp>
      <p:sp>
        <p:nvSpPr>
          <p:cNvPr id="3" name="文字方塊 2"/>
          <p:cNvSpPr txBox="1"/>
          <p:nvPr/>
        </p:nvSpPr>
        <p:spPr>
          <a:xfrm>
            <a:off x="439738" y="1358454"/>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5" name="文字方塊 4"/>
          <p:cNvSpPr txBox="1"/>
          <p:nvPr/>
        </p:nvSpPr>
        <p:spPr>
          <a:xfrm>
            <a:off x="5527683" y="1389312"/>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6" name="文字方塊 5"/>
          <p:cNvSpPr txBox="1"/>
          <p:nvPr/>
        </p:nvSpPr>
        <p:spPr>
          <a:xfrm>
            <a:off x="8147549" y="1415604"/>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7" name="文字方塊 6"/>
          <p:cNvSpPr txBox="1"/>
          <p:nvPr/>
        </p:nvSpPr>
        <p:spPr>
          <a:xfrm>
            <a:off x="2711458" y="3664498"/>
            <a:ext cx="458780" cy="461665"/>
          </a:xfrm>
          <a:prstGeom prst="rect">
            <a:avLst/>
          </a:prstGeom>
          <a:noFill/>
        </p:spPr>
        <p:txBody>
          <a:bodyPr wrap="none" rtlCol="0">
            <a:spAutoFit/>
          </a:bodyPr>
          <a:lstStyle/>
          <a:p>
            <a:r>
              <a:rPr lang="zh-TW" altLang="en-US" dirty="0">
                <a:sym typeface="Wingdings"/>
              </a:rPr>
              <a:t></a:t>
            </a:r>
            <a:endParaRPr lang="zh-TW" altLang="en-US" dirty="0"/>
          </a:p>
        </p:txBody>
      </p:sp>
      <p:sp>
        <p:nvSpPr>
          <p:cNvPr id="8" name="文字方塊 7"/>
          <p:cNvSpPr txBox="1"/>
          <p:nvPr/>
        </p:nvSpPr>
        <p:spPr>
          <a:xfrm>
            <a:off x="5591183" y="3637955"/>
            <a:ext cx="458780" cy="461665"/>
          </a:xfrm>
          <a:prstGeom prst="rect">
            <a:avLst/>
          </a:prstGeom>
          <a:noFill/>
        </p:spPr>
        <p:txBody>
          <a:bodyPr wrap="none" rtlCol="0">
            <a:spAutoFit/>
          </a:bodyPr>
          <a:lstStyle/>
          <a:p>
            <a:r>
              <a:rPr lang="zh-TW" altLang="en-US" dirty="0">
                <a:sym typeface="Wingdings"/>
              </a:rPr>
              <a:t></a:t>
            </a:r>
            <a:endParaRPr lang="zh-TW" altLang="en-US" dirty="0"/>
          </a:p>
        </p:txBody>
      </p:sp>
      <p:pic>
        <p:nvPicPr>
          <p:cNvPr id="22" name="Picture 7" descr="fda_logo"/>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303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3"/>
          <p:cNvSpPr>
            <a:spLocks noGrp="1"/>
          </p:cNvSpPr>
          <p:nvPr>
            <p:ph type="sldNum" sz="quarter" idx="4294967295"/>
          </p:nvPr>
        </p:nvSpPr>
        <p:spPr>
          <a:xfrm>
            <a:off x="7237590" y="6432376"/>
            <a:ext cx="1905000" cy="381000"/>
          </a:xfrm>
          <a:prstGeom prst="rect">
            <a:avLst/>
          </a:prstGeo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E19BE02F-9EAE-44E0-927C-7903233E1CE5}" type="slidenum">
              <a:rPr kumimoji="0" lang="zh-TW" altLang="en-US" sz="1400">
                <a:solidFill>
                  <a:srgbClr val="000000"/>
                </a:solidFill>
                <a:ea typeface="標楷體" panose="03000509000000000000" pitchFamily="65" charset="-120"/>
              </a:rPr>
              <a:pPr>
                <a:spcBef>
                  <a:spcPct val="0"/>
                </a:spcBef>
                <a:buClrTx/>
                <a:buSzTx/>
                <a:buFontTx/>
                <a:buNone/>
              </a:pPr>
              <a:t>60</a:t>
            </a:fld>
            <a:endParaRPr kumimoji="0" lang="en-US" altLang="zh-TW" sz="1400" dirty="0">
              <a:solidFill>
                <a:srgbClr val="000000"/>
              </a:solidFill>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498400460"/>
              </p:ext>
            </p:extLst>
          </p:nvPr>
        </p:nvGraphicFramePr>
        <p:xfrm>
          <a:off x="755650" y="1007194"/>
          <a:ext cx="7777164" cy="5518150"/>
        </p:xfrm>
        <a:graphic>
          <a:graphicData uri="http://schemas.openxmlformats.org/drawingml/2006/table">
            <a:tbl>
              <a:tblPr firstRow="1" firstCol="1" bandRow="1"/>
              <a:tblGrid>
                <a:gridCol w="1944291"/>
                <a:gridCol w="1944291"/>
                <a:gridCol w="1944291"/>
                <a:gridCol w="1944291"/>
              </a:tblGrid>
              <a:tr h="762175">
                <a:tc>
                  <a:txBody>
                    <a:bodyPr/>
                    <a:lstStyle/>
                    <a:p>
                      <a:pPr indent="444500" algn="just">
                        <a:lnSpc>
                          <a:spcPts val="3000"/>
                        </a:lnSpc>
                        <a:spcAft>
                          <a:spcPts val="0"/>
                        </a:spcAft>
                      </a:pPr>
                      <a:r>
                        <a:rPr lang="zh-TW" altLang="en-US" sz="1800" kern="100" dirty="0" smtClean="0">
                          <a:effectLst/>
                          <a:latin typeface="Calibri" panose="020F0502020204030204" pitchFamily="34" charset="0"/>
                          <a:ea typeface="標楷體" panose="03000509000000000000" pitchFamily="65" charset="-120"/>
                        </a:rPr>
                        <a:t>    </a:t>
                      </a:r>
                      <a:r>
                        <a:rPr lang="zh-TW" sz="1800" kern="100" dirty="0" smtClean="0">
                          <a:effectLst/>
                          <a:latin typeface="Calibri" panose="020F0502020204030204" pitchFamily="34" charset="0"/>
                          <a:ea typeface="標楷體" panose="03000509000000000000" pitchFamily="65" charset="-120"/>
                        </a:rPr>
                        <a:t>適用</a:t>
                      </a:r>
                      <a:r>
                        <a:rPr lang="zh-TW" sz="1800" kern="100" dirty="0">
                          <a:effectLst/>
                          <a:latin typeface="Calibri" panose="020F0502020204030204" pitchFamily="34" charset="0"/>
                          <a:ea typeface="標楷體" panose="03000509000000000000" pitchFamily="65" charset="-120"/>
                        </a:rPr>
                        <a:t>對象</a:t>
                      </a:r>
                    </a:p>
                    <a:p>
                      <a:pPr algn="just">
                        <a:lnSpc>
                          <a:spcPts val="3000"/>
                        </a:lnSpc>
                        <a:spcAft>
                          <a:spcPts val="0"/>
                        </a:spcAft>
                      </a:pPr>
                      <a:r>
                        <a:rPr lang="zh-TW" sz="1800" kern="100" dirty="0">
                          <a:effectLst/>
                          <a:latin typeface="Calibri" panose="020F0502020204030204" pitchFamily="34" charset="0"/>
                          <a:ea typeface="標楷體" panose="03000509000000000000" pitchFamily="65" charset="-120"/>
                        </a:rPr>
                        <a:t>項目</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無特定指定族群</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一歲至三歲</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3000"/>
                        </a:lnSpc>
                        <a:spcAft>
                          <a:spcPts val="0"/>
                        </a:spcAft>
                      </a:pPr>
                      <a:r>
                        <a:rPr lang="zh-TW" sz="1800" kern="100" dirty="0">
                          <a:effectLst/>
                          <a:latin typeface="Calibri" panose="020F0502020204030204" pitchFamily="34" charset="0"/>
                          <a:ea typeface="標楷體" panose="03000509000000000000" pitchFamily="65" charset="-120"/>
                        </a:rPr>
                        <a:t>孕乳婦</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鈣</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1200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500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1000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磷</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1000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400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800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鐵</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15</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10</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45</a:t>
                      </a:r>
                      <a:r>
                        <a:rPr lang="zh-TW" sz="1800" kern="100" dirty="0">
                          <a:effectLst/>
                          <a:latin typeface="Calibri" panose="020F0502020204030204" pitchFamily="34" charset="0"/>
                          <a:ea typeface="標楷體" panose="03000509000000000000" pitchFamily="65" charset="-120"/>
                        </a:rPr>
                        <a:t>毫克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algn="ctr">
                        <a:spcAft>
                          <a:spcPts val="0"/>
                        </a:spcAft>
                      </a:pPr>
                      <a:r>
                        <a:rPr lang="zh-TW" sz="1800" kern="100" dirty="0">
                          <a:effectLst/>
                          <a:latin typeface="Calibri" panose="020F0502020204030204" pitchFamily="34" charset="0"/>
                          <a:ea typeface="標楷體" panose="03000509000000000000" pitchFamily="65" charset="-120"/>
                        </a:rPr>
                        <a:t>碘</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solidFill>
                            <a:srgbClr val="FF0000"/>
                          </a:solidFill>
                          <a:effectLst/>
                          <a:latin typeface="Calibri" panose="020F0502020204030204" pitchFamily="34" charset="0"/>
                          <a:ea typeface="標楷體" panose="03000509000000000000" pitchFamily="65" charset="-120"/>
                        </a:rPr>
                        <a:t>140</a:t>
                      </a:r>
                      <a:r>
                        <a:rPr lang="zh-TW" sz="1800" kern="100" dirty="0">
                          <a:effectLst/>
                          <a:latin typeface="Calibri" panose="020F0502020204030204" pitchFamily="34" charset="0"/>
                          <a:ea typeface="標楷體" panose="03000509000000000000" pitchFamily="65" charset="-120"/>
                        </a:rPr>
                        <a:t>微克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65</a:t>
                      </a:r>
                      <a:r>
                        <a:rPr lang="zh-TW" sz="1800" kern="100" dirty="0">
                          <a:effectLst/>
                          <a:latin typeface="Calibri" panose="020F0502020204030204" pitchFamily="34" charset="0"/>
                          <a:ea typeface="標楷體" panose="03000509000000000000" pitchFamily="65" charset="-120"/>
                        </a:rPr>
                        <a:t>微克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US" sz="1800" kern="100" dirty="0">
                          <a:effectLst/>
                          <a:latin typeface="Calibri" panose="020F0502020204030204" pitchFamily="34" charset="0"/>
                          <a:ea typeface="標楷體" panose="03000509000000000000" pitchFamily="65" charset="-120"/>
                        </a:rPr>
                        <a:t>200</a:t>
                      </a:r>
                      <a:r>
                        <a:rPr lang="zh-TW" sz="1800" kern="100" dirty="0">
                          <a:effectLst/>
                          <a:latin typeface="Calibri" panose="020F0502020204030204" pitchFamily="34" charset="0"/>
                          <a:ea typeface="標楷體" panose="03000509000000000000" pitchFamily="65" charset="-120"/>
                        </a:rPr>
                        <a:t>微克</a:t>
                      </a:r>
                    </a:p>
                  </a:txBody>
                  <a:tcPr marL="46178" marR="46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鎂</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390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80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355</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鋅</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15</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5</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15</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氟</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0.7</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marL="0" algn="ctr" defTabSz="914400" rtl="0" eaLnBrk="1" latinLnBrk="0" hangingPunct="1">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硒</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55</a:t>
                      </a:r>
                      <a:r>
                        <a:rPr lang="zh-TW" sz="1800" kern="100" dirty="0">
                          <a:solidFill>
                            <a:schemeClr val="tx1"/>
                          </a:solidFill>
                          <a:effectLst/>
                          <a:latin typeface="Calibri" panose="020F0502020204030204" pitchFamily="34" charset="0"/>
                          <a:ea typeface="標楷體" panose="03000509000000000000" pitchFamily="65" charset="-120"/>
                          <a:cs typeface="+mn-cs"/>
                        </a:rPr>
                        <a:t>微克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20</a:t>
                      </a:r>
                      <a:r>
                        <a:rPr lang="zh-TW" sz="1800" kern="100" dirty="0">
                          <a:solidFill>
                            <a:schemeClr val="tx1"/>
                          </a:solidFill>
                          <a:effectLst/>
                          <a:latin typeface="Calibri" panose="020F0502020204030204" pitchFamily="34" charset="0"/>
                          <a:ea typeface="標楷體" panose="03000509000000000000" pitchFamily="65" charset="-120"/>
                          <a:cs typeface="+mn-cs"/>
                        </a:rPr>
                        <a:t>微克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60</a:t>
                      </a:r>
                      <a:r>
                        <a:rPr lang="zh-TW" sz="1800" kern="100" dirty="0">
                          <a:solidFill>
                            <a:schemeClr val="tx1"/>
                          </a:solidFill>
                          <a:effectLst/>
                          <a:latin typeface="Calibri" panose="020F0502020204030204" pitchFamily="34" charset="0"/>
                          <a:ea typeface="標楷體" panose="03000509000000000000" pitchFamily="65" charset="-120"/>
                          <a:cs typeface="+mn-cs"/>
                        </a:rPr>
                        <a:t>微克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4383">
                <a:tc>
                  <a:txBody>
                    <a:bodyPr/>
                    <a:lstStyle/>
                    <a:p>
                      <a:pPr marL="0" algn="ctr" defTabSz="914400" rtl="0" eaLnBrk="1" latinLnBrk="0" hangingPunct="1">
                        <a:spcAft>
                          <a:spcPts val="0"/>
                        </a:spcAft>
                      </a:pPr>
                      <a:r>
                        <a:rPr lang="zh-TW" sz="1800" kern="100" dirty="0">
                          <a:solidFill>
                            <a:srgbClr val="FF0000"/>
                          </a:solidFill>
                          <a:effectLst/>
                          <a:latin typeface="Calibri" panose="020F0502020204030204" pitchFamily="34" charset="0"/>
                          <a:ea typeface="標楷體" panose="03000509000000000000" pitchFamily="65" charset="-120"/>
                          <a:cs typeface="+mn-cs"/>
                        </a:rPr>
                        <a:t>鈉</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2000</a:t>
                      </a:r>
                      <a:r>
                        <a:rPr lang="zh-TW" sz="1800" kern="100" dirty="0">
                          <a:solidFill>
                            <a:srgbClr val="FF0000"/>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1200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2000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lnSpc>
                          <a:spcPts val="3000"/>
                        </a:lnSpc>
                        <a:spcAft>
                          <a:spcPts val="0"/>
                        </a:spcAft>
                      </a:pPr>
                      <a:r>
                        <a:rPr lang="zh-TW" sz="1800" kern="100" dirty="0">
                          <a:solidFill>
                            <a:srgbClr val="FF0000"/>
                          </a:solidFill>
                          <a:effectLst/>
                          <a:latin typeface="Calibri" panose="020F0502020204030204" pitchFamily="34" charset="0"/>
                          <a:ea typeface="標楷體" panose="03000509000000000000" pitchFamily="65" charset="-120"/>
                          <a:cs typeface="+mn-cs"/>
                        </a:rPr>
                        <a:t>蛋白質</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60</a:t>
                      </a:r>
                      <a:r>
                        <a:rPr lang="zh-TW" sz="1800" kern="100" dirty="0">
                          <a:solidFill>
                            <a:srgbClr val="FF0000"/>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20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65</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lnSpc>
                          <a:spcPts val="3000"/>
                        </a:lnSpc>
                        <a:spcAft>
                          <a:spcPts val="0"/>
                        </a:spcAft>
                      </a:pPr>
                      <a:r>
                        <a:rPr lang="zh-TW" sz="1800" kern="100" dirty="0">
                          <a:solidFill>
                            <a:srgbClr val="FF0000"/>
                          </a:solidFill>
                          <a:effectLst/>
                          <a:latin typeface="Calibri" panose="020F0502020204030204" pitchFamily="34" charset="0"/>
                          <a:ea typeface="標楷體" panose="03000509000000000000" pitchFamily="65" charset="-120"/>
                          <a:cs typeface="+mn-cs"/>
                        </a:rPr>
                        <a:t>脂肪</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60</a:t>
                      </a:r>
                      <a:r>
                        <a:rPr lang="zh-TW" sz="1800" kern="100" dirty="0">
                          <a:solidFill>
                            <a:srgbClr val="FF0000"/>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65</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lnSpc>
                          <a:spcPts val="3000"/>
                        </a:lnSpc>
                        <a:spcAft>
                          <a:spcPts val="0"/>
                        </a:spcAft>
                      </a:pPr>
                      <a:r>
                        <a:rPr lang="zh-TW" sz="1800" kern="100" dirty="0">
                          <a:solidFill>
                            <a:srgbClr val="FF0000"/>
                          </a:solidFill>
                          <a:effectLst/>
                          <a:latin typeface="Calibri" panose="020F0502020204030204" pitchFamily="34" charset="0"/>
                          <a:ea typeface="標楷體" panose="03000509000000000000" pitchFamily="65" charset="-120"/>
                          <a:cs typeface="+mn-cs"/>
                        </a:rPr>
                        <a:t>碳水化合物</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300</a:t>
                      </a:r>
                      <a:r>
                        <a:rPr lang="zh-TW" sz="1800" kern="100" dirty="0">
                          <a:solidFill>
                            <a:srgbClr val="FF0000"/>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330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lnSpc>
                          <a:spcPts val="3000"/>
                        </a:lnSpc>
                        <a:spcAft>
                          <a:spcPts val="0"/>
                        </a:spcAft>
                      </a:pPr>
                      <a:r>
                        <a:rPr lang="zh-TW" sz="1800" kern="100" dirty="0">
                          <a:solidFill>
                            <a:srgbClr val="FF0000"/>
                          </a:solidFill>
                          <a:effectLst/>
                          <a:latin typeface="Calibri" panose="020F0502020204030204" pitchFamily="34" charset="0"/>
                          <a:ea typeface="標楷體" panose="03000509000000000000" pitchFamily="65" charset="-120"/>
                          <a:cs typeface="+mn-cs"/>
                        </a:rPr>
                        <a:t>飽和脂肪</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18</a:t>
                      </a:r>
                      <a:r>
                        <a:rPr lang="zh-TW" sz="1800" kern="100" dirty="0">
                          <a:solidFill>
                            <a:srgbClr val="FF0000"/>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18</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lnSpc>
                          <a:spcPts val="3000"/>
                        </a:lnSpc>
                        <a:spcAft>
                          <a:spcPts val="0"/>
                        </a:spcAft>
                      </a:pPr>
                      <a:r>
                        <a:rPr lang="zh-TW" sz="1800" kern="100" dirty="0">
                          <a:solidFill>
                            <a:srgbClr val="FF0000"/>
                          </a:solidFill>
                          <a:effectLst/>
                          <a:latin typeface="Calibri" panose="020F0502020204030204" pitchFamily="34" charset="0"/>
                          <a:ea typeface="標楷體" panose="03000509000000000000" pitchFamily="65" charset="-120"/>
                          <a:cs typeface="+mn-cs"/>
                        </a:rPr>
                        <a:t>膽固醇</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300</a:t>
                      </a:r>
                      <a:r>
                        <a:rPr lang="zh-TW" sz="1800" kern="100" dirty="0">
                          <a:solidFill>
                            <a:srgbClr val="FF0000"/>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zh-TW" sz="1800" kern="100" dirty="0">
                          <a:solidFill>
                            <a:schemeClr val="tx1"/>
                          </a:solidFill>
                          <a:effectLst/>
                          <a:latin typeface="Calibri" panose="020F0502020204030204" pitchFamily="34" charset="0"/>
                          <a:ea typeface="標楷體" panose="03000509000000000000" pitchFamily="65" charset="-120"/>
                          <a:cs typeface="+mn-cs"/>
                        </a:rPr>
                        <a:t>＊</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300</a:t>
                      </a:r>
                      <a:r>
                        <a:rPr lang="zh-TW" sz="1800" kern="100" dirty="0">
                          <a:solidFill>
                            <a:schemeClr val="tx1"/>
                          </a:solidFill>
                          <a:effectLst/>
                          <a:latin typeface="Calibri" panose="020F0502020204030204" pitchFamily="34" charset="0"/>
                          <a:ea typeface="標楷體" panose="03000509000000000000" pitchFamily="65" charset="-120"/>
                          <a:cs typeface="+mn-cs"/>
                        </a:rPr>
                        <a:t>毫克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81088">
                <a:tc>
                  <a:txBody>
                    <a:bodyPr/>
                    <a:lstStyle/>
                    <a:p>
                      <a:pPr marL="0" algn="ctr" defTabSz="914400" rtl="0" eaLnBrk="1" latinLnBrk="0" hangingPunct="1">
                        <a:lnSpc>
                          <a:spcPts val="3000"/>
                        </a:lnSpc>
                        <a:spcAft>
                          <a:spcPts val="0"/>
                        </a:spcAft>
                      </a:pPr>
                      <a:r>
                        <a:rPr lang="zh-TW" sz="1800" kern="100" dirty="0">
                          <a:solidFill>
                            <a:srgbClr val="FF0000"/>
                          </a:solidFill>
                          <a:effectLst/>
                          <a:latin typeface="Calibri" panose="020F0502020204030204" pitchFamily="34" charset="0"/>
                          <a:ea typeface="標楷體" panose="03000509000000000000" pitchFamily="65" charset="-120"/>
                          <a:cs typeface="+mn-cs"/>
                        </a:rPr>
                        <a:t>膳食纖維</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rgbClr val="FF0000"/>
                          </a:solidFill>
                          <a:effectLst/>
                          <a:latin typeface="Calibri" panose="020F0502020204030204" pitchFamily="34" charset="0"/>
                          <a:ea typeface="標楷體" panose="03000509000000000000" pitchFamily="65" charset="-120"/>
                          <a:cs typeface="+mn-cs"/>
                        </a:rPr>
                        <a:t>25</a:t>
                      </a:r>
                      <a:r>
                        <a:rPr lang="zh-TW" sz="1800" kern="100" dirty="0">
                          <a:solidFill>
                            <a:srgbClr val="FF0000"/>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15</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lnSpc>
                          <a:spcPts val="3000"/>
                        </a:lnSpc>
                        <a:spcAft>
                          <a:spcPts val="0"/>
                        </a:spcAft>
                      </a:pPr>
                      <a:r>
                        <a:rPr lang="en-US" sz="1800" kern="100" dirty="0">
                          <a:solidFill>
                            <a:schemeClr val="tx1"/>
                          </a:solidFill>
                          <a:effectLst/>
                          <a:latin typeface="Calibri" panose="020F0502020204030204" pitchFamily="34" charset="0"/>
                          <a:ea typeface="標楷體" panose="03000509000000000000" pitchFamily="65" charset="-120"/>
                          <a:cs typeface="+mn-cs"/>
                        </a:rPr>
                        <a:t>30</a:t>
                      </a:r>
                      <a:r>
                        <a:rPr lang="zh-TW" sz="1800" kern="100" dirty="0">
                          <a:solidFill>
                            <a:schemeClr val="tx1"/>
                          </a:solidFill>
                          <a:effectLst/>
                          <a:latin typeface="Calibri" panose="020F0502020204030204" pitchFamily="34" charset="0"/>
                          <a:ea typeface="標楷體" panose="03000509000000000000" pitchFamily="65" charset="-120"/>
                          <a:cs typeface="+mn-cs"/>
                        </a:rPr>
                        <a:t>公克</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6" name="矩形 5"/>
          <p:cNvSpPr/>
          <p:nvPr/>
        </p:nvSpPr>
        <p:spPr>
          <a:xfrm>
            <a:off x="2392590" y="334397"/>
            <a:ext cx="4339650" cy="646331"/>
          </a:xfrm>
          <a:prstGeom prst="rect">
            <a:avLst/>
          </a:prstGeom>
        </p:spPr>
        <p:txBody>
          <a:bodyPr wrap="none">
            <a:spAutoFit/>
          </a:bodyPr>
          <a:lstStyle/>
          <a:p>
            <a:pPr>
              <a:defRPr/>
            </a:pPr>
            <a:r>
              <a:rPr lang="zh-TW" altLang="zh-TW" sz="3600" b="1" cap="small" dirty="0">
                <a:solidFill>
                  <a:srgbClr val="7030A0"/>
                </a:solidFill>
                <a:latin typeface="Calibri" panose="020F0502020204030204" pitchFamily="34" charset="0"/>
                <a:ea typeface="標楷體" panose="03000509000000000000" pitchFamily="65" charset="-120"/>
                <a:cs typeface="+mj-cs"/>
              </a:rPr>
              <a:t>營養素之每日參考值</a:t>
            </a:r>
            <a:endParaRPr lang="zh-TW" altLang="en-US" sz="3600" b="1" cap="small" dirty="0">
              <a:solidFill>
                <a:srgbClr val="7030A0"/>
              </a:solidFill>
              <a:latin typeface="Calibri" panose="020F0502020204030204" pitchFamily="34" charset="0"/>
              <a:ea typeface="標楷體" panose="03000509000000000000" pitchFamily="65" charset="-120"/>
              <a:cs typeface="+mj-cs"/>
            </a:endParaRPr>
          </a:p>
        </p:txBody>
      </p:sp>
      <p:pic>
        <p:nvPicPr>
          <p:cNvPr id="8"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262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normAutofit/>
          </a:bodyPr>
          <a:lstStyle/>
          <a:p>
            <a:pPr algn="ctr"/>
            <a:r>
              <a:rPr lang="zh-TW" altLang="zh-TW" sz="3600" b="1" dirty="0">
                <a:solidFill>
                  <a:srgbClr val="7030A0"/>
                </a:solidFill>
                <a:latin typeface="Calibri" panose="020F0502020204030204" pitchFamily="34" charset="0"/>
                <a:ea typeface="標楷體" panose="03000509000000000000" pitchFamily="65" charset="-120"/>
              </a:rPr>
              <a:t>營養素之每日參考值</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3" name="內容版面配置區 2"/>
          <p:cNvSpPr>
            <a:spLocks noGrp="1"/>
          </p:cNvSpPr>
          <p:nvPr>
            <p:ph idx="1"/>
          </p:nvPr>
        </p:nvSpPr>
        <p:spPr>
          <a:xfrm>
            <a:off x="704800" y="1867616"/>
            <a:ext cx="7467600" cy="4873752"/>
          </a:xfrm>
        </p:spPr>
        <p:txBody>
          <a:bodyPr/>
          <a:lstStyle/>
          <a:p>
            <a:pPr>
              <a:defRPr/>
            </a:pPr>
            <a:r>
              <a:rPr lang="zh-TW" altLang="zh-TW" sz="2000" dirty="0">
                <a:latin typeface="Calibri" panose="020F0502020204030204" pitchFamily="34" charset="0"/>
                <a:ea typeface="標楷體" panose="03000509000000000000" pitchFamily="65" charset="-120"/>
              </a:rPr>
              <a:t>＊參考值未訂定</a:t>
            </a:r>
          </a:p>
          <a:p>
            <a:pPr>
              <a:defRPr/>
            </a:pPr>
            <a:r>
              <a:rPr lang="zh-TW" altLang="zh-TW" sz="2000" dirty="0">
                <a:latin typeface="Calibri" panose="020F0502020204030204" pitchFamily="34" charset="0"/>
                <a:ea typeface="標楷體" panose="03000509000000000000" pitchFamily="65" charset="-120"/>
              </a:rPr>
              <a:t>註</a:t>
            </a:r>
            <a:r>
              <a:rPr lang="en-US" altLang="zh-TW" sz="2000" dirty="0">
                <a:latin typeface="Calibri" panose="020F0502020204030204" pitchFamily="34" charset="0"/>
                <a:ea typeface="標楷體" panose="03000509000000000000" pitchFamily="65" charset="-120"/>
              </a:rPr>
              <a:t>1</a:t>
            </a:r>
            <a:r>
              <a:rPr lang="zh-TW" altLang="zh-TW" sz="2000" dirty="0">
                <a:latin typeface="Calibri" panose="020F0502020204030204" pitchFamily="34" charset="0"/>
                <a:ea typeface="標楷體" panose="03000509000000000000" pitchFamily="65" charset="-120"/>
              </a:rPr>
              <a:t>：</a:t>
            </a:r>
            <a:r>
              <a:rPr lang="en-US" altLang="zh-TW" sz="2000" dirty="0">
                <a:latin typeface="Calibri" panose="020F0502020204030204" pitchFamily="34" charset="0"/>
                <a:ea typeface="標楷體" panose="03000509000000000000" pitchFamily="65" charset="-120"/>
              </a:rPr>
              <a:t>RE (Retinol Equivalent)</a:t>
            </a:r>
            <a:r>
              <a:rPr lang="zh-TW" altLang="zh-TW" sz="2000" dirty="0">
                <a:latin typeface="Calibri" panose="020F0502020204030204" pitchFamily="34" charset="0"/>
                <a:ea typeface="標楷體" panose="03000509000000000000" pitchFamily="65" charset="-120"/>
              </a:rPr>
              <a:t>即視網醇當量。</a:t>
            </a:r>
          </a:p>
          <a:p>
            <a:pPr marL="0" indent="0">
              <a:buFont typeface="Wingdings" pitchFamily="2" charset="2"/>
              <a:buNone/>
              <a:defRPr/>
            </a:pPr>
            <a:r>
              <a:rPr lang="en-US" altLang="zh-TW" sz="2000" dirty="0">
                <a:latin typeface="Calibri" panose="020F0502020204030204" pitchFamily="34" charset="0"/>
                <a:ea typeface="標楷體" panose="03000509000000000000" pitchFamily="65" charset="-120"/>
              </a:rPr>
              <a:t>	1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g RE=1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g</a:t>
            </a:r>
            <a:r>
              <a:rPr lang="zh-TW" altLang="zh-TW" sz="2000" dirty="0">
                <a:latin typeface="Calibri" panose="020F0502020204030204" pitchFamily="34" charset="0"/>
                <a:ea typeface="標楷體" panose="03000509000000000000" pitchFamily="65" charset="-120"/>
              </a:rPr>
              <a:t>視網醇</a:t>
            </a:r>
            <a:r>
              <a:rPr lang="en-US" altLang="zh-TW" sz="2000" dirty="0">
                <a:latin typeface="Calibri" panose="020F0502020204030204" pitchFamily="34" charset="0"/>
                <a:ea typeface="標楷體" panose="03000509000000000000" pitchFamily="65" charset="-120"/>
              </a:rPr>
              <a:t>(Retinol)=6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g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a:t>
            </a:r>
            <a:r>
              <a:rPr lang="zh-TW" altLang="zh-TW" sz="2000" dirty="0">
                <a:latin typeface="Calibri" panose="020F0502020204030204" pitchFamily="34" charset="0"/>
                <a:ea typeface="標楷體" panose="03000509000000000000" pitchFamily="65" charset="-120"/>
              </a:rPr>
              <a:t>胡蘿蔔素</a:t>
            </a:r>
            <a:r>
              <a:rPr lang="en-US" altLang="zh-TW" sz="2000" dirty="0">
                <a:latin typeface="Calibri" panose="020F0502020204030204" pitchFamily="34" charset="0"/>
                <a:ea typeface="標楷體" panose="03000509000000000000" pitchFamily="65" charset="-120"/>
              </a:rPr>
              <a:t>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-Carotene)</a:t>
            </a:r>
            <a:endParaRPr lang="zh-TW" altLang="zh-TW" sz="2000" dirty="0">
              <a:latin typeface="Calibri" panose="020F0502020204030204" pitchFamily="34" charset="0"/>
              <a:ea typeface="標楷體" panose="03000509000000000000" pitchFamily="65" charset="-120"/>
            </a:endParaRPr>
          </a:p>
          <a:p>
            <a:pPr>
              <a:defRPr/>
            </a:pPr>
            <a:r>
              <a:rPr lang="zh-TW" altLang="zh-TW" sz="2000" dirty="0">
                <a:latin typeface="Calibri" panose="020F0502020204030204" pitchFamily="34" charset="0"/>
                <a:ea typeface="標楷體" panose="03000509000000000000" pitchFamily="65" charset="-120"/>
              </a:rPr>
              <a:t>註</a:t>
            </a:r>
            <a:r>
              <a:rPr lang="en-US" altLang="zh-TW" sz="2000" dirty="0">
                <a:latin typeface="Calibri" panose="020F0502020204030204" pitchFamily="34" charset="0"/>
                <a:ea typeface="標楷體" panose="03000509000000000000" pitchFamily="65" charset="-120"/>
              </a:rPr>
              <a:t>2</a:t>
            </a:r>
            <a:r>
              <a:rPr lang="zh-TW" altLang="zh-TW" sz="2000" dirty="0">
                <a:latin typeface="Calibri" panose="020F0502020204030204" pitchFamily="34" charset="0"/>
                <a:ea typeface="標楷體" panose="03000509000000000000" pitchFamily="65" charset="-120"/>
              </a:rPr>
              <a:t>：</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-TE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a:t>
            </a:r>
            <a:r>
              <a:rPr lang="en-US" altLang="zh-TW" sz="2000" dirty="0" err="1">
                <a:latin typeface="Calibri" panose="020F0502020204030204" pitchFamily="34" charset="0"/>
                <a:ea typeface="標楷體" panose="03000509000000000000" pitchFamily="65" charset="-120"/>
              </a:rPr>
              <a:t>Tocopherol</a:t>
            </a:r>
            <a:r>
              <a:rPr lang="en-US" altLang="zh-TW" sz="2000" dirty="0">
                <a:latin typeface="Calibri" panose="020F0502020204030204" pitchFamily="34" charset="0"/>
                <a:ea typeface="標楷體" panose="03000509000000000000" pitchFamily="65" charset="-120"/>
              </a:rPr>
              <a:t> Equivalent)</a:t>
            </a:r>
            <a:r>
              <a:rPr lang="zh-TW" altLang="zh-TW" sz="2000" dirty="0">
                <a:latin typeface="Calibri" panose="020F0502020204030204" pitchFamily="34" charset="0"/>
                <a:ea typeface="標楷體" panose="03000509000000000000" pitchFamily="65" charset="-120"/>
              </a:rPr>
              <a:t>即生育醇</a:t>
            </a:r>
            <a:r>
              <a:rPr lang="zh-TW" altLang="zh-TW" sz="2000" dirty="0" smtClean="0">
                <a:latin typeface="Calibri" panose="020F0502020204030204" pitchFamily="34" charset="0"/>
                <a:ea typeface="標楷體" panose="03000509000000000000" pitchFamily="65" charset="-120"/>
              </a:rPr>
              <a:t>當量</a:t>
            </a:r>
            <a:r>
              <a:rPr lang="en-US" altLang="zh-TW" sz="2000" dirty="0">
                <a:latin typeface="Calibri" panose="020F0502020204030204" pitchFamily="34" charset="0"/>
                <a:ea typeface="標楷體" panose="03000509000000000000" pitchFamily="65" charset="-120"/>
              </a:rPr>
              <a:t/>
            </a:r>
            <a:br>
              <a:rPr lang="en-US" altLang="zh-TW" sz="2000" dirty="0">
                <a:latin typeface="Calibri" panose="020F0502020204030204" pitchFamily="34" charset="0"/>
                <a:ea typeface="標楷體" panose="03000509000000000000" pitchFamily="65" charset="-120"/>
              </a:rPr>
            </a:br>
            <a:r>
              <a:rPr lang="zh-TW" altLang="en-US" sz="2000" dirty="0" smtClean="0">
                <a:latin typeface="Calibri" panose="020F0502020204030204" pitchFamily="34" charset="0"/>
                <a:ea typeface="標楷體" panose="03000509000000000000" pitchFamily="65" charset="-120"/>
              </a:rPr>
              <a:t>          </a:t>
            </a:r>
            <a:r>
              <a:rPr lang="en-US" altLang="zh-TW" sz="2000" dirty="0" smtClean="0">
                <a:latin typeface="Calibri" panose="020F0502020204030204" pitchFamily="34" charset="0"/>
                <a:ea typeface="標楷體" panose="03000509000000000000" pitchFamily="65" charset="-120"/>
              </a:rPr>
              <a:t>1 </a:t>
            </a:r>
            <a:r>
              <a:rPr lang="en-US" altLang="zh-TW" sz="2000" dirty="0">
                <a:latin typeface="Calibri" panose="020F0502020204030204" pitchFamily="34" charset="0"/>
                <a:ea typeface="標楷體" panose="03000509000000000000" pitchFamily="65" charset="-120"/>
              </a:rPr>
              <a:t>mg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-TE =1 mg </a:t>
            </a:r>
            <a:r>
              <a:rPr lang="en-US" altLang="zh-TW" sz="2000" dirty="0">
                <a:latin typeface="Calibri" panose="020F0502020204030204" pitchFamily="34" charset="0"/>
                <a:ea typeface="標楷體" panose="03000509000000000000" pitchFamily="65" charset="-120"/>
                <a:sym typeface="Symbol"/>
              </a:rPr>
              <a:t></a:t>
            </a:r>
            <a:r>
              <a:rPr lang="en-US" altLang="zh-TW" sz="2000" dirty="0">
                <a:latin typeface="Calibri" panose="020F0502020204030204" pitchFamily="34" charset="0"/>
                <a:ea typeface="標楷體" panose="03000509000000000000" pitchFamily="65" charset="-120"/>
              </a:rPr>
              <a:t>-</a:t>
            </a:r>
            <a:r>
              <a:rPr lang="en-US" altLang="zh-TW" sz="2000" dirty="0" err="1">
                <a:latin typeface="Calibri" panose="020F0502020204030204" pitchFamily="34" charset="0"/>
                <a:ea typeface="標楷體" panose="03000509000000000000" pitchFamily="65" charset="-120"/>
              </a:rPr>
              <a:t>Tocopherol</a:t>
            </a:r>
            <a:endParaRPr lang="zh-TW" altLang="zh-TW" sz="2000" dirty="0">
              <a:latin typeface="Calibri" panose="020F0502020204030204" pitchFamily="34" charset="0"/>
              <a:ea typeface="標楷體" panose="03000509000000000000" pitchFamily="65" charset="-120"/>
            </a:endParaRPr>
          </a:p>
          <a:p>
            <a:pPr>
              <a:defRPr/>
            </a:pPr>
            <a:r>
              <a:rPr lang="zh-TW" altLang="zh-TW" sz="2000" dirty="0">
                <a:latin typeface="Calibri" panose="020F0502020204030204" pitchFamily="34" charset="0"/>
                <a:ea typeface="標楷體" panose="03000509000000000000" pitchFamily="65" charset="-120"/>
              </a:rPr>
              <a:t>註</a:t>
            </a:r>
            <a:r>
              <a:rPr lang="en-US" altLang="zh-TW" sz="2000" dirty="0">
                <a:latin typeface="Calibri" panose="020F0502020204030204" pitchFamily="34" charset="0"/>
                <a:ea typeface="標楷體" panose="03000509000000000000" pitchFamily="65" charset="-120"/>
              </a:rPr>
              <a:t>3</a:t>
            </a:r>
            <a:r>
              <a:rPr lang="zh-TW" altLang="zh-TW" sz="2000" dirty="0">
                <a:latin typeface="Calibri" panose="020F0502020204030204" pitchFamily="34" charset="0"/>
                <a:ea typeface="標楷體" panose="03000509000000000000" pitchFamily="65" charset="-120"/>
              </a:rPr>
              <a:t>：</a:t>
            </a:r>
            <a:r>
              <a:rPr lang="en-US" altLang="zh-TW" sz="2000" dirty="0">
                <a:latin typeface="Calibri" panose="020F0502020204030204" pitchFamily="34" charset="0"/>
                <a:ea typeface="標楷體" panose="03000509000000000000" pitchFamily="65" charset="-120"/>
              </a:rPr>
              <a:t>NE (Niacin Equivalent)</a:t>
            </a:r>
            <a:r>
              <a:rPr lang="zh-TW" altLang="zh-TW" sz="2000" dirty="0">
                <a:latin typeface="Calibri" panose="020F0502020204030204" pitchFamily="34" charset="0"/>
                <a:ea typeface="標楷體" panose="03000509000000000000" pitchFamily="65" charset="-120"/>
              </a:rPr>
              <a:t>即菸鹼素</a:t>
            </a:r>
            <a:r>
              <a:rPr lang="zh-TW" altLang="zh-TW" sz="2000" dirty="0" smtClean="0">
                <a:latin typeface="Calibri" panose="020F0502020204030204" pitchFamily="34" charset="0"/>
                <a:ea typeface="標楷體" panose="03000509000000000000" pitchFamily="65" charset="-120"/>
              </a:rPr>
              <a:t>當量</a:t>
            </a:r>
            <a:endParaRPr lang="zh-TW" altLang="zh-TW" sz="2000" dirty="0">
              <a:latin typeface="Calibri" panose="020F0502020204030204" pitchFamily="34" charset="0"/>
              <a:ea typeface="標楷體" panose="03000509000000000000" pitchFamily="65" charset="-120"/>
            </a:endParaRPr>
          </a:p>
          <a:p>
            <a:pPr marL="0" indent="0">
              <a:buFont typeface="Wingdings" pitchFamily="2" charset="2"/>
              <a:buNone/>
              <a:defRPr/>
            </a:pPr>
            <a:r>
              <a:rPr lang="en-US" altLang="zh-TW" sz="2000" dirty="0">
                <a:latin typeface="Calibri" panose="020F0502020204030204" pitchFamily="34" charset="0"/>
                <a:ea typeface="標楷體" panose="03000509000000000000" pitchFamily="65" charset="-120"/>
              </a:rPr>
              <a:t>	</a:t>
            </a:r>
            <a:r>
              <a:rPr lang="zh-TW" altLang="en-US" sz="2000" dirty="0" smtClean="0">
                <a:latin typeface="Calibri" panose="020F0502020204030204" pitchFamily="34" charset="0"/>
                <a:ea typeface="標楷體" panose="03000509000000000000" pitchFamily="65" charset="-120"/>
              </a:rPr>
              <a:t> </a:t>
            </a:r>
            <a:r>
              <a:rPr lang="zh-TW" altLang="zh-TW" sz="2000" dirty="0" smtClean="0">
                <a:latin typeface="Calibri" panose="020F0502020204030204" pitchFamily="34" charset="0"/>
                <a:ea typeface="標楷體" panose="03000509000000000000" pitchFamily="65" charset="-120"/>
              </a:rPr>
              <a:t>菸</a:t>
            </a:r>
            <a:r>
              <a:rPr lang="zh-TW" altLang="zh-TW" sz="2000" dirty="0">
                <a:latin typeface="Calibri" panose="020F0502020204030204" pitchFamily="34" charset="0"/>
                <a:ea typeface="標楷體" panose="03000509000000000000" pitchFamily="65" charset="-120"/>
              </a:rPr>
              <a:t>鹼素包括菸鹼酸及菸鹼醯胺，以菸鹼素當量表示之。</a:t>
            </a:r>
          </a:p>
          <a:p>
            <a:pPr marL="0" indent="0">
              <a:buFont typeface="Wingdings" pitchFamily="2" charset="2"/>
              <a:buNone/>
              <a:defRPr/>
            </a:pPr>
            <a:r>
              <a:rPr lang="en-US" altLang="zh-TW" sz="2000" dirty="0">
                <a:latin typeface="Calibri" panose="020F0502020204030204" pitchFamily="34" charset="0"/>
                <a:ea typeface="標楷體" panose="03000509000000000000" pitchFamily="65" charset="-120"/>
              </a:rPr>
              <a:t> </a:t>
            </a:r>
            <a:endParaRPr lang="zh-TW" altLang="zh-TW" sz="2000" dirty="0">
              <a:latin typeface="Calibri" panose="020F0502020204030204" pitchFamily="34" charset="0"/>
              <a:ea typeface="標楷體" panose="03000509000000000000" pitchFamily="65" charset="-120"/>
            </a:endParaRPr>
          </a:p>
          <a:p>
            <a:pPr>
              <a:defRPr/>
            </a:pPr>
            <a:endParaRPr lang="zh-TW" altLang="en-US" sz="2000" dirty="0">
              <a:latin typeface="Calibri" panose="020F0502020204030204" pitchFamily="34" charset="0"/>
              <a:ea typeface="標楷體" panose="03000509000000000000" pitchFamily="65" charset="-120"/>
            </a:endParaRPr>
          </a:p>
        </p:txBody>
      </p:sp>
      <p:sp>
        <p:nvSpPr>
          <p:cNvPr id="5"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t>61</a:t>
            </a:fld>
            <a:endParaRPr lang="zh-TW" altLang="en-US" dirty="0"/>
          </a:p>
        </p:txBody>
      </p:sp>
      <p:pic>
        <p:nvPicPr>
          <p:cNvPr id="7"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8799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p:txBody>
          <a:bodyPr>
            <a:normAutofit/>
          </a:bodyPr>
          <a:lstStyle/>
          <a:p>
            <a:pPr algn="ctr"/>
            <a:r>
              <a:rPr lang="zh-TW" altLang="zh-TW" sz="3600" b="1" dirty="0">
                <a:solidFill>
                  <a:srgbClr val="7030A0"/>
                </a:solidFill>
                <a:latin typeface="Calibri" panose="020F0502020204030204" pitchFamily="34" charset="0"/>
                <a:ea typeface="標楷體" panose="03000509000000000000" pitchFamily="65" charset="-120"/>
              </a:rPr>
              <a:t>數據修整方式</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76803" name="內容版面配置區 2"/>
          <p:cNvSpPr>
            <a:spLocks noGrp="1"/>
          </p:cNvSpPr>
          <p:nvPr>
            <p:ph idx="1"/>
          </p:nvPr>
        </p:nvSpPr>
        <p:spPr>
          <a:xfrm>
            <a:off x="611560" y="1795608"/>
            <a:ext cx="7571184" cy="4873752"/>
          </a:xfrm>
        </p:spPr>
        <p:txBody>
          <a:bodyPr/>
          <a:lstStyle/>
          <a:p>
            <a:r>
              <a:rPr lang="zh-TW" altLang="zh-TW" sz="2400" b="1" dirty="0" smtClean="0">
                <a:latin typeface="Calibri" panose="020F0502020204030204" pitchFamily="34" charset="0"/>
                <a:ea typeface="標楷體" panose="03000509000000000000" pitchFamily="65" charset="-120"/>
              </a:rPr>
              <a:t>每包裝所含之</a:t>
            </a:r>
            <a:r>
              <a:rPr lang="zh-TW" altLang="zh-TW" sz="2400" b="1" u="sng" dirty="0" smtClean="0">
                <a:latin typeface="Calibri" panose="020F0502020204030204" pitchFamily="34" charset="0"/>
                <a:ea typeface="標楷體" panose="03000509000000000000" pitchFamily="65" charset="-120"/>
              </a:rPr>
              <a:t>份數</a:t>
            </a:r>
            <a:r>
              <a:rPr lang="zh-TW" altLang="zh-TW" sz="2400" b="1" dirty="0" smtClean="0">
                <a:latin typeface="Calibri" panose="020F0502020204030204" pitchFamily="34" charset="0"/>
                <a:ea typeface="標楷體" panose="03000509000000000000" pitchFamily="65" charset="-120"/>
              </a:rPr>
              <a:t>、</a:t>
            </a:r>
            <a:r>
              <a:rPr lang="zh-TW" altLang="zh-TW" sz="2400" b="1" u="sng" dirty="0" smtClean="0">
                <a:latin typeface="Calibri" panose="020F0502020204030204" pitchFamily="34" charset="0"/>
                <a:ea typeface="標楷體" panose="03000509000000000000" pitchFamily="65" charset="-120"/>
              </a:rPr>
              <a:t>每日參考值百分比</a:t>
            </a:r>
            <a:r>
              <a:rPr lang="zh-TW" altLang="zh-TW" sz="2400" b="1" dirty="0" smtClean="0">
                <a:latin typeface="Calibri" panose="020F0502020204030204" pitchFamily="34" charset="0"/>
                <a:ea typeface="標楷體" panose="03000509000000000000" pitchFamily="65" charset="-120"/>
              </a:rPr>
              <a:t>，以</a:t>
            </a:r>
            <a:r>
              <a:rPr lang="zh-TW" altLang="zh-TW" sz="2400" b="1" dirty="0" smtClean="0">
                <a:solidFill>
                  <a:srgbClr val="FF0000"/>
                </a:solidFill>
                <a:latin typeface="Calibri" panose="020F0502020204030204" pitchFamily="34" charset="0"/>
                <a:ea typeface="標楷體" panose="03000509000000000000" pitchFamily="65" charset="-120"/>
              </a:rPr>
              <a:t>整數</a:t>
            </a:r>
            <a:r>
              <a:rPr lang="zh-TW" altLang="zh-TW" sz="2400" b="1" dirty="0" smtClean="0">
                <a:latin typeface="Calibri" panose="020F0502020204030204" pitchFamily="34" charset="0"/>
                <a:ea typeface="標楷體" panose="03000509000000000000" pitchFamily="65" charset="-120"/>
              </a:rPr>
              <a:t>標示</a:t>
            </a:r>
          </a:p>
          <a:p>
            <a:endParaRPr lang="en-US" altLang="zh-TW" sz="2400" b="1" dirty="0" smtClean="0">
              <a:latin typeface="Calibri" panose="020F0502020204030204" pitchFamily="34" charset="0"/>
              <a:ea typeface="標楷體" panose="03000509000000000000" pitchFamily="65" charset="-120"/>
            </a:endParaRPr>
          </a:p>
          <a:p>
            <a:r>
              <a:rPr lang="zh-TW" altLang="zh-TW" sz="2400" b="1" dirty="0" smtClean="0">
                <a:latin typeface="Calibri" panose="020F0502020204030204" pitchFamily="34" charset="0"/>
                <a:ea typeface="標楷體" panose="03000509000000000000" pitchFamily="65" charset="-120"/>
              </a:rPr>
              <a:t>維生素、礦物質含量以有效數字不超過三位為原則</a:t>
            </a:r>
          </a:p>
          <a:p>
            <a:endParaRPr lang="en-US" altLang="zh-TW" sz="2400" b="1" dirty="0" smtClean="0">
              <a:latin typeface="Calibri" panose="020F0502020204030204" pitchFamily="34" charset="0"/>
              <a:ea typeface="標楷體" panose="03000509000000000000" pitchFamily="65" charset="-120"/>
            </a:endParaRPr>
          </a:p>
          <a:p>
            <a:r>
              <a:rPr lang="zh-TW" altLang="zh-TW" sz="2400" b="1" dirty="0" smtClean="0">
                <a:latin typeface="Calibri" panose="020F0502020204030204" pitchFamily="34" charset="0"/>
                <a:ea typeface="標楷體" panose="03000509000000000000" pitchFamily="65" charset="-120"/>
              </a:rPr>
              <a:t>宣稱或其他營養素以整數或至小數點後一位標示</a:t>
            </a:r>
          </a:p>
          <a:p>
            <a:endParaRPr lang="en-US" altLang="zh-TW" sz="2400" b="1" dirty="0" smtClean="0">
              <a:latin typeface="Calibri" panose="020F0502020204030204" pitchFamily="34" charset="0"/>
              <a:ea typeface="標楷體" panose="03000509000000000000" pitchFamily="65" charset="-120"/>
            </a:endParaRPr>
          </a:p>
          <a:p>
            <a:r>
              <a:rPr lang="zh-TW" altLang="zh-TW" sz="2400" b="1" dirty="0" smtClean="0">
                <a:latin typeface="Calibri" panose="020F0502020204030204" pitchFamily="34" charset="0"/>
                <a:ea typeface="標楷體" panose="03000509000000000000" pitchFamily="65" charset="-120"/>
              </a:rPr>
              <a:t>數據修整應參照中華民國國家標準</a:t>
            </a:r>
            <a:r>
              <a:rPr lang="en-US" altLang="zh-TW" sz="2400" b="1" dirty="0" smtClean="0">
                <a:latin typeface="Calibri" panose="020F0502020204030204" pitchFamily="34" charset="0"/>
                <a:ea typeface="標楷體" panose="03000509000000000000" pitchFamily="65" charset="-120"/>
              </a:rPr>
              <a:t>CNS2925</a:t>
            </a:r>
            <a:r>
              <a:rPr lang="zh-TW" altLang="zh-TW" sz="2400" b="1" dirty="0" smtClean="0">
                <a:latin typeface="Calibri" panose="020F0502020204030204" pitchFamily="34" charset="0"/>
                <a:ea typeface="標楷體" panose="03000509000000000000" pitchFamily="65" charset="-120"/>
              </a:rPr>
              <a:t>「規定極限值之有效位數指示法」規定</a:t>
            </a:r>
            <a:endParaRPr lang="zh-TW" altLang="en-US" sz="2400" b="1" dirty="0" smtClean="0">
              <a:latin typeface="Calibri" panose="020F0502020204030204" pitchFamily="34" charset="0"/>
              <a:ea typeface="標楷體" panose="03000509000000000000" pitchFamily="65" charset="-120"/>
            </a:endParaRPr>
          </a:p>
        </p:txBody>
      </p:sp>
      <p:sp>
        <p:nvSpPr>
          <p:cNvPr id="5"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t>62</a:t>
            </a:fld>
            <a:endParaRPr lang="zh-TW" altLang="en-US" dirty="0"/>
          </a:p>
        </p:txBody>
      </p:sp>
      <p:pic>
        <p:nvPicPr>
          <p:cNvPr id="7"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2386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557808"/>
            <a:ext cx="7467600" cy="1143000"/>
          </a:xfrm>
        </p:spPr>
        <p:txBody>
          <a:bodyPr>
            <a:noAutofit/>
          </a:bodyPr>
          <a:lstStyle/>
          <a:p>
            <a:pPr algn="ctr">
              <a:defRPr/>
            </a:pPr>
            <a:r>
              <a:rPr lang="en-US" altLang="zh-TW" sz="3600" b="1" dirty="0" smtClean="0">
                <a:solidFill>
                  <a:srgbClr val="7030A0"/>
                </a:solidFill>
                <a:latin typeface="Calibri" panose="020F0502020204030204" pitchFamily="34" charset="0"/>
                <a:ea typeface="標楷體" panose="03000509000000000000" pitchFamily="65" charset="-120"/>
              </a:rPr>
              <a:t>CNS2925</a:t>
            </a:r>
            <a:br>
              <a:rPr lang="en-US" altLang="zh-TW" sz="3600" b="1" dirty="0" smtClean="0">
                <a:solidFill>
                  <a:srgbClr val="7030A0"/>
                </a:solidFill>
                <a:latin typeface="Calibri" panose="020F0502020204030204" pitchFamily="34" charset="0"/>
                <a:ea typeface="標楷體" panose="03000509000000000000" pitchFamily="65" charset="-120"/>
              </a:rPr>
            </a:br>
            <a:r>
              <a:rPr lang="zh-TW" altLang="en-US" sz="3600" b="1" dirty="0" smtClean="0">
                <a:solidFill>
                  <a:srgbClr val="7030A0"/>
                </a:solidFill>
                <a:latin typeface="Calibri" panose="020F0502020204030204" pitchFamily="34" charset="0"/>
                <a:ea typeface="標楷體" panose="03000509000000000000" pitchFamily="65" charset="-120"/>
              </a:rPr>
              <a:t>「</a:t>
            </a:r>
            <a:r>
              <a:rPr lang="zh-TW" altLang="en-US" sz="3600" b="1" dirty="0">
                <a:solidFill>
                  <a:srgbClr val="7030A0"/>
                </a:solidFill>
                <a:latin typeface="Calibri" panose="020F0502020204030204" pitchFamily="34" charset="0"/>
                <a:ea typeface="標楷體" panose="03000509000000000000" pitchFamily="65" charset="-120"/>
              </a:rPr>
              <a:t>規定極限值之有效位數指示法」</a:t>
            </a:r>
          </a:p>
        </p:txBody>
      </p:sp>
      <p:sp>
        <p:nvSpPr>
          <p:cNvPr id="3" name="內容版面配置區 2"/>
          <p:cNvSpPr>
            <a:spLocks noGrp="1"/>
          </p:cNvSpPr>
          <p:nvPr>
            <p:ph idx="1"/>
          </p:nvPr>
        </p:nvSpPr>
        <p:spPr>
          <a:xfrm>
            <a:off x="1182688" y="2017713"/>
            <a:ext cx="7637784" cy="4579937"/>
          </a:xfrm>
        </p:spPr>
        <p:txBody>
          <a:bodyPr/>
          <a:lstStyle/>
          <a:p>
            <a:pPr>
              <a:defRPr/>
            </a:pPr>
            <a:r>
              <a:rPr lang="zh-TW" altLang="en-US" sz="2400" b="1" dirty="0" smtClean="0">
                <a:latin typeface="Calibri" panose="020F0502020204030204" pitchFamily="34" charset="0"/>
                <a:ea typeface="標楷體" panose="03000509000000000000" pitchFamily="65" charset="-120"/>
              </a:rPr>
              <a:t>四捨六入五成雙</a:t>
            </a:r>
            <a:endParaRPr lang="en-US" altLang="zh-TW" sz="2400" b="1" dirty="0" smtClean="0">
              <a:latin typeface="Calibri" panose="020F0502020204030204" pitchFamily="34" charset="0"/>
              <a:ea typeface="標楷體" panose="03000509000000000000" pitchFamily="65" charset="-120"/>
            </a:endParaRPr>
          </a:p>
          <a:p>
            <a:pPr>
              <a:defRPr/>
            </a:pPr>
            <a:r>
              <a:rPr lang="zh-TW" altLang="en-US" sz="2400" b="1" u="sng" dirty="0" smtClean="0">
                <a:solidFill>
                  <a:srgbClr val="FF0000"/>
                </a:solidFill>
                <a:latin typeface="Calibri" panose="020F0502020204030204" pitchFamily="34" charset="0"/>
                <a:ea typeface="標楷體" panose="03000509000000000000" pitchFamily="65" charset="-120"/>
              </a:rPr>
              <a:t>所保留之最後一位應不變 </a:t>
            </a:r>
            <a:r>
              <a:rPr lang="en-US" altLang="zh-TW" sz="2400" b="1" u="sng" dirty="0" smtClean="0">
                <a:solidFill>
                  <a:srgbClr val="FF0000"/>
                </a:solidFill>
                <a:latin typeface="Calibri" panose="020F0502020204030204" pitchFamily="34" charset="0"/>
                <a:ea typeface="標楷體" panose="03000509000000000000" pitchFamily="65" charset="-120"/>
              </a:rPr>
              <a:t>(</a:t>
            </a:r>
            <a:r>
              <a:rPr lang="zh-TW" altLang="en-US" sz="2400" b="1" u="sng" dirty="0" smtClean="0">
                <a:solidFill>
                  <a:srgbClr val="FF0000"/>
                </a:solidFill>
                <a:latin typeface="Calibri" panose="020F0502020204030204" pitchFamily="34" charset="0"/>
                <a:ea typeface="標楷體" panose="03000509000000000000" pitchFamily="65" charset="-120"/>
              </a:rPr>
              <a:t>捨去，不進位</a:t>
            </a:r>
            <a:r>
              <a:rPr lang="en-US" altLang="zh-TW" sz="2400" b="1" u="sng" dirty="0" smtClean="0">
                <a:solidFill>
                  <a:srgbClr val="FF0000"/>
                </a:solidFill>
                <a:latin typeface="Calibri" panose="020F0502020204030204" pitchFamily="34" charset="0"/>
                <a:ea typeface="標楷體" panose="03000509000000000000" pitchFamily="65" charset="-120"/>
              </a:rPr>
              <a:t>)</a:t>
            </a:r>
          </a:p>
          <a:p>
            <a:pPr lvl="1">
              <a:defRPr/>
            </a:pPr>
            <a:r>
              <a:rPr lang="zh-TW" altLang="en-US" sz="2400" dirty="0" smtClean="0">
                <a:latin typeface="Calibri" panose="020F0502020204030204" pitchFamily="34" charset="0"/>
                <a:ea typeface="標楷體" panose="03000509000000000000" pitchFamily="65" charset="-120"/>
              </a:rPr>
              <a:t>當次一位數小於</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；或</a:t>
            </a:r>
            <a:endParaRPr lang="en-US" altLang="zh-TW" sz="2400" dirty="0" smtClean="0">
              <a:latin typeface="Calibri" panose="020F0502020204030204" pitchFamily="34" charset="0"/>
              <a:ea typeface="標楷體" panose="03000509000000000000" pitchFamily="65" charset="-120"/>
            </a:endParaRPr>
          </a:p>
          <a:p>
            <a:pPr lvl="1">
              <a:defRPr/>
            </a:pPr>
            <a:r>
              <a:rPr lang="zh-TW" altLang="en-US" sz="2400" dirty="0">
                <a:solidFill>
                  <a:srgbClr val="000000"/>
                </a:solidFill>
                <a:latin typeface="Calibri" panose="020F0502020204030204" pitchFamily="34" charset="0"/>
                <a:ea typeface="標楷體" panose="03000509000000000000" pitchFamily="65" charset="-120"/>
              </a:rPr>
              <a:t>當次一</a:t>
            </a:r>
            <a:r>
              <a:rPr lang="zh-TW" altLang="en-US" sz="2400" dirty="0" smtClean="0">
                <a:solidFill>
                  <a:srgbClr val="000000"/>
                </a:solidFill>
                <a:latin typeface="Calibri" panose="020F0502020204030204" pitchFamily="34" charset="0"/>
                <a:ea typeface="標楷體" panose="03000509000000000000" pitchFamily="65" charset="-120"/>
              </a:rPr>
              <a:t>位數為</a:t>
            </a:r>
            <a:r>
              <a:rPr lang="en-US" altLang="zh-TW" sz="2400" dirty="0" smtClean="0">
                <a:solidFill>
                  <a:srgbClr val="000000"/>
                </a:solidFill>
                <a:latin typeface="Calibri" panose="020F0502020204030204" pitchFamily="34" charset="0"/>
                <a:ea typeface="標楷體" panose="03000509000000000000" pitchFamily="65" charset="-120"/>
              </a:rPr>
              <a:t>5</a:t>
            </a:r>
            <a:r>
              <a:rPr lang="zh-TW" altLang="en-US" sz="2400" dirty="0" smtClean="0">
                <a:solidFill>
                  <a:srgbClr val="000000"/>
                </a:solidFill>
                <a:latin typeface="Calibri" panose="020F0502020204030204" pitchFamily="34" charset="0"/>
                <a:ea typeface="標楷體" panose="03000509000000000000" pitchFamily="65" charset="-120"/>
              </a:rPr>
              <a:t>，且其後無其他數字或僅有零，且</a:t>
            </a:r>
            <a:r>
              <a:rPr lang="zh-TW" altLang="en-US" sz="2400" dirty="0" smtClean="0">
                <a:latin typeface="Calibri" panose="020F0502020204030204" pitchFamily="34" charset="0"/>
                <a:ea typeface="標楷體" panose="03000509000000000000" pitchFamily="65" charset="-120"/>
              </a:rPr>
              <a:t>所保留之最後一位為偶數</a:t>
            </a:r>
            <a:r>
              <a:rPr lang="en-US" altLang="zh-TW" sz="2400" dirty="0" smtClean="0">
                <a:latin typeface="Calibri" panose="020F0502020204030204" pitchFamily="34" charset="0"/>
                <a:ea typeface="標楷體" panose="03000509000000000000" pitchFamily="65" charset="-120"/>
              </a:rPr>
              <a:t>(0</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2</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4</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6</a:t>
            </a:r>
            <a:r>
              <a:rPr lang="zh-TW" altLang="en-US" sz="2400" dirty="0" smtClean="0">
                <a:latin typeface="Calibri" panose="020F0502020204030204" pitchFamily="34" charset="0"/>
                <a:ea typeface="標楷體" panose="03000509000000000000" pitchFamily="65" charset="-120"/>
              </a:rPr>
              <a:t>或</a:t>
            </a:r>
            <a:r>
              <a:rPr lang="en-US" altLang="zh-TW" sz="2400" dirty="0" smtClean="0">
                <a:latin typeface="Calibri" panose="020F0502020204030204" pitchFamily="34" charset="0"/>
                <a:ea typeface="標楷體" panose="03000509000000000000" pitchFamily="65" charset="-120"/>
              </a:rPr>
              <a:t>8)</a:t>
            </a:r>
          </a:p>
          <a:p>
            <a:pPr marL="0" indent="0">
              <a:buFont typeface="Wingdings" pitchFamily="2" charset="2"/>
              <a:buNone/>
              <a:defRPr/>
            </a:pPr>
            <a:r>
              <a:rPr lang="zh-TW" altLang="en-US" dirty="0">
                <a:latin typeface="Calibri" panose="020F0502020204030204" pitchFamily="34" charset="0"/>
                <a:ea typeface="標楷體" panose="03000509000000000000" pitchFamily="65" charset="-120"/>
              </a:rPr>
              <a:t> </a:t>
            </a:r>
            <a:r>
              <a:rPr lang="zh-TW" altLang="en-US" dirty="0" smtClean="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例：修整至小數</a:t>
            </a:r>
            <a:r>
              <a:rPr lang="en-US" altLang="zh-TW" sz="2400" dirty="0" smtClean="0">
                <a:latin typeface="Calibri" panose="020F0502020204030204" pitchFamily="34" charset="0"/>
                <a:ea typeface="標楷體" panose="03000509000000000000" pitchFamily="65" charset="-120"/>
              </a:rPr>
              <a:t>1</a:t>
            </a:r>
            <a:r>
              <a:rPr lang="zh-TW" altLang="en-US" sz="2400" dirty="0" smtClean="0">
                <a:latin typeface="Calibri" panose="020F0502020204030204" pitchFamily="34" charset="0"/>
                <a:ea typeface="標楷體" panose="03000509000000000000" pitchFamily="65" charset="-120"/>
              </a:rPr>
              <a:t>位</a:t>
            </a:r>
            <a:endParaRPr lang="en-US" altLang="zh-TW" sz="2400" dirty="0" smtClean="0">
              <a:latin typeface="Calibri" panose="020F0502020204030204" pitchFamily="34" charset="0"/>
              <a:ea typeface="標楷體" panose="03000509000000000000" pitchFamily="65" charset="-120"/>
            </a:endParaRP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4</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a:latin typeface="Calibri" panose="020F0502020204030204" pitchFamily="34" charset="0"/>
                <a:ea typeface="標楷體" panose="03000509000000000000" pitchFamily="65" charset="-120"/>
              </a:rPr>
              <a:t>3</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2</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1</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r>
              <a:rPr lang="en-US" altLang="zh-TW" sz="2400" dirty="0" smtClean="0">
                <a:latin typeface="Calibri" panose="020F0502020204030204" pitchFamily="34" charset="0"/>
                <a:ea typeface="標楷體" panose="03000509000000000000" pitchFamily="65" charset="-120"/>
              </a:rPr>
              <a:t>50</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1.2</a:t>
            </a: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4</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chemeClr val="accent1">
                    <a:lumMod val="75000"/>
                  </a:schemeClr>
                </a:solidFill>
                <a:latin typeface="Calibri" panose="020F0502020204030204" pitchFamily="34" charset="0"/>
                <a:ea typeface="標楷體" panose="03000509000000000000" pitchFamily="65" charset="-120"/>
              </a:rPr>
              <a:t>6</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B050"/>
                </a:solidFill>
                <a:latin typeface="Calibri" panose="020F0502020204030204" pitchFamily="34" charset="0"/>
                <a:ea typeface="標楷體" panose="03000509000000000000" pitchFamily="65" charset="-120"/>
              </a:rPr>
              <a:t>8</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4</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a:solidFill>
                  <a:schemeClr val="accent1">
                    <a:lumMod val="75000"/>
                  </a:schemeClr>
                </a:solidFill>
                <a:latin typeface="Calibri" panose="020F0502020204030204" pitchFamily="34" charset="0"/>
                <a:ea typeface="標楷體" panose="03000509000000000000" pitchFamily="65" charset="-120"/>
              </a:rPr>
              <a:t>6</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B050"/>
                </a:solidFill>
                <a:latin typeface="Calibri" panose="020F0502020204030204" pitchFamily="34" charset="0"/>
                <a:ea typeface="標楷體" panose="03000509000000000000" pitchFamily="65" charset="-120"/>
              </a:rPr>
              <a:t>8</a:t>
            </a:r>
            <a:endParaRPr lang="en-US" altLang="zh-TW" sz="2400" dirty="0">
              <a:solidFill>
                <a:srgbClr val="00B050"/>
              </a:solidFill>
              <a:latin typeface="Calibri" panose="020F0502020204030204" pitchFamily="34" charset="0"/>
              <a:ea typeface="標楷體" panose="03000509000000000000" pitchFamily="65" charset="-120"/>
            </a:endParaRPr>
          </a:p>
        </p:txBody>
      </p:sp>
      <p:sp>
        <p:nvSpPr>
          <p:cNvPr id="36869" name="向右箭號 4"/>
          <p:cNvSpPr>
            <a:spLocks noChangeArrowheads="1"/>
          </p:cNvSpPr>
          <p:nvPr/>
        </p:nvSpPr>
        <p:spPr bwMode="auto">
          <a:xfrm>
            <a:off x="5796136" y="4653136"/>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8"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t>63</a:t>
            </a:fld>
            <a:endParaRPr lang="zh-TW" altLang="en-US" dirty="0"/>
          </a:p>
        </p:txBody>
      </p:sp>
      <p:sp>
        <p:nvSpPr>
          <p:cNvPr id="9" name="向右箭號 4"/>
          <p:cNvSpPr>
            <a:spLocks noChangeArrowheads="1"/>
          </p:cNvSpPr>
          <p:nvPr/>
        </p:nvSpPr>
        <p:spPr bwMode="auto">
          <a:xfrm>
            <a:off x="4211176" y="5116432"/>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10" name="向右箭號 4"/>
          <p:cNvSpPr>
            <a:spLocks noChangeArrowheads="1"/>
          </p:cNvSpPr>
          <p:nvPr/>
        </p:nvSpPr>
        <p:spPr bwMode="auto">
          <a:xfrm>
            <a:off x="4906120" y="5555344"/>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pic>
        <p:nvPicPr>
          <p:cNvPr id="12"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0714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1731793"/>
            <a:ext cx="7772400" cy="4579937"/>
          </a:xfrm>
        </p:spPr>
        <p:txBody>
          <a:bodyPr/>
          <a:lstStyle/>
          <a:p>
            <a:pPr>
              <a:defRPr/>
            </a:pPr>
            <a:r>
              <a:rPr lang="zh-TW" altLang="en-US" sz="2400" b="1" dirty="0" smtClean="0">
                <a:solidFill>
                  <a:srgbClr val="FF0000"/>
                </a:solidFill>
                <a:latin typeface="Calibri" panose="020F0502020204030204" pitchFamily="34" charset="0"/>
                <a:ea typeface="標楷體" panose="03000509000000000000" pitchFamily="65" charset="-120"/>
              </a:rPr>
              <a:t>所保留之最後一位應加</a:t>
            </a:r>
            <a:r>
              <a:rPr lang="en-US" altLang="zh-TW" sz="2400" b="1" dirty="0" smtClean="0">
                <a:solidFill>
                  <a:srgbClr val="FF0000"/>
                </a:solidFill>
                <a:latin typeface="Calibri" panose="020F0502020204030204" pitchFamily="34" charset="0"/>
                <a:ea typeface="標楷體" panose="03000509000000000000" pitchFamily="65" charset="-120"/>
              </a:rPr>
              <a:t>1</a:t>
            </a:r>
            <a:r>
              <a:rPr lang="zh-TW" altLang="en-US" sz="2400" b="1" dirty="0" smtClean="0">
                <a:solidFill>
                  <a:srgbClr val="FF0000"/>
                </a:solidFill>
                <a:latin typeface="Calibri" panose="020F0502020204030204" pitchFamily="34" charset="0"/>
                <a:ea typeface="標楷體" panose="03000509000000000000" pitchFamily="65" charset="-120"/>
              </a:rPr>
              <a:t> </a:t>
            </a:r>
            <a:r>
              <a:rPr lang="en-US" altLang="zh-TW" sz="2400" b="1" dirty="0" smtClean="0">
                <a:solidFill>
                  <a:srgbClr val="FF0000"/>
                </a:solidFill>
                <a:latin typeface="Calibri" panose="020F0502020204030204" pitchFamily="34" charset="0"/>
                <a:ea typeface="標楷體" panose="03000509000000000000" pitchFamily="65" charset="-120"/>
              </a:rPr>
              <a:t>(</a:t>
            </a:r>
            <a:r>
              <a:rPr lang="zh-TW" altLang="en-US" sz="2400" b="1" dirty="0" smtClean="0">
                <a:solidFill>
                  <a:srgbClr val="FF0000"/>
                </a:solidFill>
                <a:latin typeface="Calibri" panose="020F0502020204030204" pitchFamily="34" charset="0"/>
                <a:ea typeface="標楷體" panose="03000509000000000000" pitchFamily="65" charset="-120"/>
              </a:rPr>
              <a:t>進位</a:t>
            </a:r>
            <a:r>
              <a:rPr lang="en-US" altLang="zh-TW" sz="2400" b="1" dirty="0" smtClean="0">
                <a:solidFill>
                  <a:srgbClr val="FF0000"/>
                </a:solidFill>
                <a:latin typeface="Calibri" panose="020F0502020204030204" pitchFamily="34" charset="0"/>
                <a:ea typeface="標楷體" panose="03000509000000000000" pitchFamily="65" charset="-120"/>
              </a:rPr>
              <a:t>)</a:t>
            </a:r>
          </a:p>
          <a:p>
            <a:pPr lvl="1">
              <a:defRPr/>
            </a:pPr>
            <a:r>
              <a:rPr lang="zh-TW" altLang="en-US" sz="2400" dirty="0">
                <a:solidFill>
                  <a:srgbClr val="000000"/>
                </a:solidFill>
                <a:latin typeface="Calibri" panose="020F0502020204030204" pitchFamily="34" charset="0"/>
                <a:ea typeface="標楷體" panose="03000509000000000000" pitchFamily="65" charset="-120"/>
              </a:rPr>
              <a:t>當次一</a:t>
            </a:r>
            <a:r>
              <a:rPr lang="zh-TW" altLang="en-US" sz="2400" dirty="0" smtClean="0">
                <a:solidFill>
                  <a:srgbClr val="000000"/>
                </a:solidFill>
                <a:latin typeface="Calibri" panose="020F0502020204030204" pitchFamily="34" charset="0"/>
                <a:ea typeface="標楷體" panose="03000509000000000000" pitchFamily="65" charset="-120"/>
              </a:rPr>
              <a:t>位數大於</a:t>
            </a:r>
            <a:r>
              <a:rPr lang="en-US" altLang="zh-TW" sz="2400" dirty="0">
                <a:solidFill>
                  <a:srgbClr val="000000"/>
                </a:solidFill>
                <a:latin typeface="Calibri" panose="020F0502020204030204" pitchFamily="34" charset="0"/>
                <a:ea typeface="標楷體" panose="03000509000000000000" pitchFamily="65" charset="-120"/>
              </a:rPr>
              <a:t>5</a:t>
            </a:r>
            <a:r>
              <a:rPr lang="zh-TW" altLang="en-US" sz="2400" dirty="0">
                <a:solidFill>
                  <a:srgbClr val="000000"/>
                </a:solidFill>
                <a:latin typeface="Calibri" panose="020F0502020204030204" pitchFamily="34" charset="0"/>
                <a:ea typeface="標楷體" panose="03000509000000000000" pitchFamily="65" charset="-120"/>
              </a:rPr>
              <a:t>；或</a:t>
            </a:r>
            <a:endParaRPr lang="en-US" altLang="zh-TW" sz="2400" dirty="0">
              <a:solidFill>
                <a:srgbClr val="000000"/>
              </a:solidFill>
              <a:latin typeface="Calibri" panose="020F0502020204030204" pitchFamily="34" charset="0"/>
              <a:ea typeface="標楷體" panose="03000509000000000000" pitchFamily="65" charset="-120"/>
            </a:endParaRPr>
          </a:p>
          <a:p>
            <a:pPr lvl="1">
              <a:defRPr/>
            </a:pPr>
            <a:r>
              <a:rPr lang="zh-TW" altLang="en-US" sz="2400" dirty="0">
                <a:solidFill>
                  <a:srgbClr val="000000"/>
                </a:solidFill>
                <a:latin typeface="Calibri" panose="020F0502020204030204" pitchFamily="34" charset="0"/>
                <a:ea typeface="標楷體" panose="03000509000000000000" pitchFamily="65" charset="-120"/>
              </a:rPr>
              <a:t>當次一</a:t>
            </a:r>
            <a:r>
              <a:rPr lang="zh-TW" altLang="en-US" sz="2400" dirty="0" smtClean="0">
                <a:solidFill>
                  <a:srgbClr val="000000"/>
                </a:solidFill>
                <a:latin typeface="Calibri" panose="020F0502020204030204" pitchFamily="34" charset="0"/>
                <a:ea typeface="標楷體" panose="03000509000000000000" pitchFamily="65" charset="-120"/>
              </a:rPr>
              <a:t>位數為</a:t>
            </a:r>
            <a:r>
              <a:rPr lang="en-US" altLang="zh-TW" sz="2400" dirty="0" smtClean="0">
                <a:solidFill>
                  <a:srgbClr val="000000"/>
                </a:solidFill>
                <a:latin typeface="Calibri" panose="020F0502020204030204" pitchFamily="34" charset="0"/>
                <a:ea typeface="標楷體" panose="03000509000000000000" pitchFamily="65" charset="-120"/>
              </a:rPr>
              <a:t>5</a:t>
            </a:r>
            <a:r>
              <a:rPr lang="zh-TW" altLang="en-US" sz="2400" dirty="0" smtClean="0">
                <a:solidFill>
                  <a:srgbClr val="000000"/>
                </a:solidFill>
                <a:latin typeface="Calibri" panose="020F0502020204030204" pitchFamily="34" charset="0"/>
                <a:ea typeface="標楷體" panose="03000509000000000000" pitchFamily="65" charset="-120"/>
              </a:rPr>
              <a:t>，且其後無其他數字或僅有零，且</a:t>
            </a:r>
            <a:r>
              <a:rPr lang="zh-TW" altLang="en-US" sz="2400" dirty="0" smtClean="0">
                <a:latin typeface="Calibri" panose="020F0502020204030204" pitchFamily="34" charset="0"/>
                <a:ea typeface="標楷體" panose="03000509000000000000" pitchFamily="65" charset="-120"/>
              </a:rPr>
              <a:t>所保留之最後一位為奇數</a:t>
            </a:r>
            <a:r>
              <a:rPr lang="en-US" altLang="zh-TW" sz="2400" dirty="0" smtClean="0">
                <a:latin typeface="Calibri" panose="020F0502020204030204" pitchFamily="34" charset="0"/>
                <a:ea typeface="標楷體" panose="03000509000000000000" pitchFamily="65" charset="-120"/>
              </a:rPr>
              <a:t>(1</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3</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7</a:t>
            </a:r>
            <a:r>
              <a:rPr lang="zh-TW" altLang="en-US" sz="2400" dirty="0" smtClean="0">
                <a:latin typeface="Calibri" panose="020F0502020204030204" pitchFamily="34" charset="0"/>
                <a:ea typeface="標楷體" panose="03000509000000000000" pitchFamily="65" charset="-120"/>
              </a:rPr>
              <a:t>或</a:t>
            </a:r>
            <a:r>
              <a:rPr lang="en-US" altLang="zh-TW" sz="2400" dirty="0" smtClean="0">
                <a:latin typeface="Calibri" panose="020F0502020204030204" pitchFamily="34" charset="0"/>
                <a:ea typeface="標楷體" panose="03000509000000000000" pitchFamily="65" charset="-120"/>
              </a:rPr>
              <a:t>9)</a:t>
            </a:r>
          </a:p>
          <a:p>
            <a:pPr lvl="1">
              <a:defRPr/>
            </a:pPr>
            <a:r>
              <a:rPr lang="zh-TW" altLang="en-US" sz="2400" dirty="0">
                <a:solidFill>
                  <a:srgbClr val="000000"/>
                </a:solidFill>
                <a:latin typeface="Calibri" panose="020F0502020204030204" pitchFamily="34" charset="0"/>
                <a:ea typeface="標楷體" panose="03000509000000000000" pitchFamily="65" charset="-120"/>
              </a:rPr>
              <a:t>當次一位數為</a:t>
            </a:r>
            <a:r>
              <a:rPr lang="en-US" altLang="zh-TW" sz="2400" dirty="0">
                <a:solidFill>
                  <a:srgbClr val="000000"/>
                </a:solidFill>
                <a:latin typeface="Calibri" panose="020F0502020204030204" pitchFamily="34" charset="0"/>
                <a:ea typeface="標楷體" panose="03000509000000000000" pitchFamily="65" charset="-120"/>
              </a:rPr>
              <a:t>5</a:t>
            </a:r>
            <a:r>
              <a:rPr lang="zh-TW" altLang="en-US" sz="2400" dirty="0" smtClean="0">
                <a:solidFill>
                  <a:srgbClr val="000000"/>
                </a:solidFill>
                <a:latin typeface="Calibri" panose="020F0502020204030204" pitchFamily="34" charset="0"/>
                <a:ea typeface="標楷體" panose="03000509000000000000" pitchFamily="65" charset="-120"/>
              </a:rPr>
              <a:t>，</a:t>
            </a:r>
            <a:r>
              <a:rPr lang="zh-TW" altLang="en-US" sz="2400" dirty="0">
                <a:solidFill>
                  <a:srgbClr val="000000"/>
                </a:solidFill>
                <a:latin typeface="Calibri" panose="020F0502020204030204" pitchFamily="34" charset="0"/>
                <a:ea typeface="標楷體" panose="03000509000000000000" pitchFamily="65" charset="-120"/>
              </a:rPr>
              <a:t>且</a:t>
            </a:r>
            <a:r>
              <a:rPr lang="zh-TW" altLang="en-US" sz="2400" dirty="0" smtClean="0">
                <a:solidFill>
                  <a:srgbClr val="000000"/>
                </a:solidFill>
                <a:latin typeface="Calibri" panose="020F0502020204030204" pitchFamily="34" charset="0"/>
                <a:ea typeface="標楷體" panose="03000509000000000000" pitchFamily="65" charset="-120"/>
              </a:rPr>
              <a:t>其後有任何數字，但非零時</a:t>
            </a:r>
            <a:endParaRPr lang="en-US" altLang="zh-TW" sz="2400" dirty="0" smtClean="0">
              <a:latin typeface="Calibri" panose="020F0502020204030204" pitchFamily="34" charset="0"/>
              <a:ea typeface="標楷體" panose="03000509000000000000" pitchFamily="65" charset="-120"/>
            </a:endParaRPr>
          </a:p>
          <a:p>
            <a:pPr marL="0" indent="0">
              <a:buFont typeface="Wingdings" pitchFamily="2" charset="2"/>
              <a:buNone/>
              <a:defRPr/>
            </a:pPr>
            <a:r>
              <a:rPr lang="zh-TW" altLang="en-US" sz="2400" dirty="0" smtClean="0">
                <a:latin typeface="Calibri" panose="020F0502020204030204" pitchFamily="34" charset="0"/>
                <a:ea typeface="標楷體" panose="03000509000000000000" pitchFamily="65" charset="-120"/>
              </a:rPr>
              <a:t>          例：修整至小數</a:t>
            </a:r>
            <a:r>
              <a:rPr lang="en-US" altLang="zh-TW" sz="2400" dirty="0" smtClean="0">
                <a:latin typeface="Calibri" panose="020F0502020204030204" pitchFamily="34" charset="0"/>
                <a:ea typeface="標楷體" panose="03000509000000000000" pitchFamily="65" charset="-120"/>
              </a:rPr>
              <a:t>1</a:t>
            </a:r>
            <a:r>
              <a:rPr lang="zh-TW" altLang="en-US" sz="2400" dirty="0" smtClean="0">
                <a:latin typeface="Calibri" panose="020F0502020204030204" pitchFamily="34" charset="0"/>
                <a:ea typeface="標楷體" panose="03000509000000000000" pitchFamily="65" charset="-120"/>
              </a:rPr>
              <a:t>位</a:t>
            </a:r>
            <a:endParaRPr lang="en-US" altLang="zh-TW" sz="2400" dirty="0" smtClean="0">
              <a:latin typeface="Calibri" panose="020F0502020204030204" pitchFamily="34" charset="0"/>
              <a:ea typeface="標楷體" panose="03000509000000000000" pitchFamily="65" charset="-120"/>
            </a:endParaRP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a:t>
            </a:r>
            <a:r>
              <a:rPr lang="en-US" altLang="zh-TW" dirty="0">
                <a:solidFill>
                  <a:srgbClr val="FF0000"/>
                </a:solidFill>
                <a:latin typeface="Calibri" panose="020F0502020204030204" pitchFamily="34" charset="0"/>
                <a:ea typeface="標楷體" panose="03000509000000000000" pitchFamily="65" charset="-120"/>
              </a:rPr>
              <a:t>6</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17</a:t>
            </a:r>
            <a:r>
              <a:rPr lang="zh-TW" altLang="en-US" sz="2400" dirty="0" smtClean="0">
                <a:latin typeface="Calibri" panose="020F0502020204030204" pitchFamily="34" charset="0"/>
                <a:ea typeface="標楷體" panose="03000509000000000000" pitchFamily="65" charset="-120"/>
              </a:rPr>
              <a:t> 、</a:t>
            </a:r>
            <a:r>
              <a:rPr lang="en-US" altLang="zh-TW" sz="2400" dirty="0">
                <a:solidFill>
                  <a:srgbClr val="000000"/>
                </a:solidFill>
                <a:latin typeface="Calibri" panose="020F0502020204030204" pitchFamily="34" charset="0"/>
                <a:ea typeface="標楷體" panose="03000509000000000000" pitchFamily="65" charset="-120"/>
              </a:rPr>
              <a:t> </a:t>
            </a:r>
            <a:r>
              <a:rPr lang="en-US" altLang="zh-TW" sz="2400" dirty="0" smtClean="0">
                <a:solidFill>
                  <a:srgbClr val="000000"/>
                </a:solidFill>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18</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19</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1</a:t>
            </a:r>
            <a:r>
              <a:rPr lang="en-US" altLang="zh-TW" sz="2400" dirty="0" smtClean="0">
                <a:latin typeface="Calibri" panose="020F0502020204030204" pitchFamily="34" charset="0"/>
                <a:ea typeface="標楷體" panose="03000509000000000000" pitchFamily="65" charset="-120"/>
              </a:rPr>
              <a:t>50</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FF0000"/>
                </a:solidFill>
                <a:latin typeface="Calibri" panose="020F0502020204030204" pitchFamily="34" charset="0"/>
                <a:ea typeface="標楷體" panose="03000509000000000000" pitchFamily="65" charset="-120"/>
              </a:rPr>
              <a:t>2</a:t>
            </a:r>
          </a:p>
          <a:p>
            <a:pPr marL="0" indent="0">
              <a:buFont typeface="Wingdings" pitchFamily="2" charset="2"/>
              <a:buNone/>
              <a:defRPr/>
            </a:pPr>
            <a:r>
              <a:rPr lang="zh-TW" altLang="en-US" sz="2400" dirty="0">
                <a:latin typeface="Calibri" panose="020F0502020204030204" pitchFamily="34" charset="0"/>
                <a:ea typeface="標楷體" panose="03000509000000000000" pitchFamily="65" charset="-120"/>
              </a:rPr>
              <a:t> </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3</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chemeClr val="accent1">
                    <a:lumMod val="75000"/>
                  </a:schemeClr>
                </a:solidFill>
                <a:latin typeface="Calibri" panose="020F0502020204030204" pitchFamily="34" charset="0"/>
                <a:ea typeface="標楷體" panose="03000509000000000000" pitchFamily="65" charset="-120"/>
              </a:rPr>
              <a:t>5</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B050"/>
                </a:solidFill>
                <a:latin typeface="Calibri" panose="020F0502020204030204" pitchFamily="34" charset="0"/>
                <a:ea typeface="標楷體" panose="03000509000000000000" pitchFamily="65" charset="-120"/>
              </a:rPr>
              <a:t>7</a:t>
            </a:r>
            <a:r>
              <a:rPr lang="en-US" altLang="zh-TW" sz="2400" dirty="0" smtClean="0">
                <a:latin typeface="Calibri" panose="020F0502020204030204" pitchFamily="34" charset="0"/>
                <a:ea typeface="標楷體" panose="03000509000000000000" pitchFamily="65" charset="-120"/>
              </a:rPr>
              <a:t>5</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4</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a:solidFill>
                  <a:schemeClr val="accent1">
                    <a:lumMod val="75000"/>
                  </a:schemeClr>
                </a:solidFill>
                <a:latin typeface="Calibri" panose="020F0502020204030204" pitchFamily="34" charset="0"/>
                <a:ea typeface="標楷體" panose="03000509000000000000" pitchFamily="65" charset="-120"/>
              </a:rPr>
              <a:t>6</a:t>
            </a:r>
            <a:r>
              <a:rPr lang="zh-TW" altLang="en-US" sz="2400" dirty="0" smtClean="0">
                <a:latin typeface="Calibri" panose="020F0502020204030204" pitchFamily="34" charset="0"/>
                <a:ea typeface="標楷體" panose="03000509000000000000" pitchFamily="65" charset="-120"/>
              </a:rPr>
              <a:t>、</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B050"/>
                </a:solidFill>
                <a:latin typeface="Calibri" panose="020F0502020204030204" pitchFamily="34" charset="0"/>
                <a:ea typeface="標楷體" panose="03000509000000000000" pitchFamily="65" charset="-120"/>
              </a:rPr>
              <a:t>8</a:t>
            </a:r>
          </a:p>
          <a:p>
            <a:pPr marL="0" indent="0">
              <a:buFont typeface="Wingdings" pitchFamily="2" charset="2"/>
              <a:buNone/>
              <a:defRPr/>
            </a:pPr>
            <a:r>
              <a:rPr lang="zh-TW" altLang="en-US" sz="2400" dirty="0">
                <a:solidFill>
                  <a:srgbClr val="663300"/>
                </a:solidFill>
                <a:latin typeface="Calibri" panose="020F0502020204030204" pitchFamily="34" charset="0"/>
                <a:ea typeface="標楷體" panose="03000509000000000000" pitchFamily="65" charset="-120"/>
              </a:rPr>
              <a:t> </a:t>
            </a:r>
            <a:r>
              <a:rPr lang="zh-TW" altLang="en-US" sz="2400" dirty="0" smtClean="0">
                <a:solidFill>
                  <a:srgbClr val="663300"/>
                </a:solidFill>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1</a:t>
            </a:r>
            <a:r>
              <a:rPr lang="en-US" altLang="zh-TW" sz="2400" dirty="0" smtClean="0">
                <a:latin typeface="Calibri" panose="020F0502020204030204" pitchFamily="34" charset="0"/>
                <a:ea typeface="標楷體" panose="03000509000000000000" pitchFamily="65" charset="-120"/>
              </a:rPr>
              <a:t>51</a:t>
            </a:r>
            <a:r>
              <a:rPr lang="zh-TW" altLang="en-US" sz="2400" dirty="0" smtClean="0">
                <a:latin typeface="Calibri" panose="020F0502020204030204" pitchFamily="34" charset="0"/>
                <a:ea typeface="標楷體" panose="03000509000000000000" pitchFamily="65" charset="-120"/>
              </a:rPr>
              <a:t>、</a:t>
            </a:r>
            <a:r>
              <a:rPr lang="en-US" altLang="zh-TW" sz="2400" u="sng" dirty="0" smtClean="0">
                <a:latin typeface="Calibri" panose="020F0502020204030204" pitchFamily="34" charset="0"/>
                <a:ea typeface="標楷體" panose="03000509000000000000" pitchFamily="65" charset="-120"/>
              </a:rPr>
              <a:t>1.</a:t>
            </a:r>
            <a:r>
              <a:rPr lang="en-US" altLang="zh-TW" sz="2400" u="sng" dirty="0">
                <a:solidFill>
                  <a:schemeClr val="accent1">
                    <a:lumMod val="75000"/>
                  </a:schemeClr>
                </a:solidFill>
                <a:latin typeface="Calibri" panose="020F0502020204030204" pitchFamily="34" charset="0"/>
                <a:ea typeface="標楷體" panose="03000509000000000000" pitchFamily="65" charset="-120"/>
              </a:rPr>
              <a:t>2</a:t>
            </a:r>
            <a:r>
              <a:rPr lang="en-US" altLang="zh-TW" sz="2400" u="sng" dirty="0" smtClean="0">
                <a:latin typeface="Calibri" panose="020F0502020204030204" pitchFamily="34" charset="0"/>
                <a:ea typeface="標楷體" panose="03000509000000000000" pitchFamily="65" charset="-120"/>
              </a:rPr>
              <a:t>51</a:t>
            </a:r>
            <a:r>
              <a:rPr lang="en-US" altLang="zh-TW" sz="2400" dirty="0" smtClean="0">
                <a:latin typeface="Calibri" panose="020F0502020204030204" pitchFamily="34" charset="0"/>
                <a:ea typeface="標楷體" panose="03000509000000000000" pitchFamily="65" charset="-120"/>
              </a:rPr>
              <a:t>...1.</a:t>
            </a:r>
            <a:r>
              <a:rPr lang="en-US" altLang="zh-TW" sz="2400" dirty="0">
                <a:solidFill>
                  <a:srgbClr val="00B050"/>
                </a:solidFill>
                <a:latin typeface="Calibri" panose="020F0502020204030204" pitchFamily="34" charset="0"/>
                <a:ea typeface="標楷體" panose="03000509000000000000" pitchFamily="65" charset="-120"/>
              </a:rPr>
              <a:t>9</a:t>
            </a:r>
            <a:r>
              <a:rPr lang="en-US" altLang="zh-TW" sz="2400" dirty="0" smtClean="0">
                <a:latin typeface="Calibri" panose="020F0502020204030204" pitchFamily="34" charset="0"/>
                <a:ea typeface="標楷體" panose="03000509000000000000" pitchFamily="65" charset="-120"/>
              </a:rPr>
              <a:t>51</a:t>
            </a:r>
            <a:r>
              <a:rPr lang="zh-TW" altLang="en-US" sz="2400" dirty="0" smtClean="0">
                <a:latin typeface="Calibri" panose="020F0502020204030204" pitchFamily="34" charset="0"/>
                <a:ea typeface="標楷體" panose="03000509000000000000" pitchFamily="65" charset="-120"/>
              </a:rPr>
              <a:t>              </a:t>
            </a:r>
            <a:r>
              <a:rPr lang="en-US" altLang="zh-TW" sz="2400" dirty="0" smtClean="0">
                <a:latin typeface="Calibri" panose="020F0502020204030204" pitchFamily="34" charset="0"/>
                <a:ea typeface="標楷體" panose="03000509000000000000" pitchFamily="65" charset="-120"/>
              </a:rPr>
              <a:t>1.</a:t>
            </a:r>
            <a:r>
              <a:rPr lang="en-US" altLang="zh-TW" sz="2400" dirty="0" smtClean="0">
                <a:solidFill>
                  <a:srgbClr val="0000FF"/>
                </a:solidFill>
                <a:latin typeface="Calibri" panose="020F0502020204030204" pitchFamily="34" charset="0"/>
                <a:ea typeface="標楷體" panose="03000509000000000000" pitchFamily="65" charset="-120"/>
              </a:rPr>
              <a:t>2</a:t>
            </a:r>
            <a:r>
              <a:rPr lang="zh-TW" altLang="en-US" sz="2400" dirty="0" smtClean="0">
                <a:latin typeface="Calibri" panose="020F0502020204030204" pitchFamily="34" charset="0"/>
                <a:ea typeface="標楷體" panose="03000509000000000000" pitchFamily="65" charset="-120"/>
              </a:rPr>
              <a:t>、</a:t>
            </a:r>
            <a:r>
              <a:rPr lang="en-US" altLang="zh-TW" sz="2400" u="sng" dirty="0" smtClean="0">
                <a:latin typeface="Calibri" panose="020F0502020204030204" pitchFamily="34" charset="0"/>
                <a:ea typeface="標楷體" panose="03000509000000000000" pitchFamily="65" charset="-120"/>
              </a:rPr>
              <a:t>1.</a:t>
            </a:r>
            <a:r>
              <a:rPr lang="en-US" altLang="zh-TW" sz="2400" u="sng" dirty="0">
                <a:solidFill>
                  <a:schemeClr val="accent1">
                    <a:lumMod val="75000"/>
                  </a:schemeClr>
                </a:solidFill>
                <a:latin typeface="Calibri" panose="020F0502020204030204" pitchFamily="34" charset="0"/>
                <a:ea typeface="標楷體" panose="03000509000000000000" pitchFamily="65" charset="-120"/>
              </a:rPr>
              <a:t>3</a:t>
            </a:r>
            <a:r>
              <a:rPr lang="en-US" altLang="zh-TW" sz="2400" dirty="0" smtClean="0">
                <a:latin typeface="Calibri" panose="020F0502020204030204" pitchFamily="34" charset="0"/>
                <a:ea typeface="標楷體" panose="03000509000000000000" pitchFamily="65" charset="-120"/>
              </a:rPr>
              <a:t>...</a:t>
            </a:r>
            <a:r>
              <a:rPr lang="en-US" altLang="zh-TW" sz="2400" dirty="0" smtClean="0">
                <a:solidFill>
                  <a:srgbClr val="00B050"/>
                </a:solidFill>
                <a:latin typeface="Calibri" panose="020F0502020204030204" pitchFamily="34" charset="0"/>
                <a:ea typeface="標楷體" panose="03000509000000000000" pitchFamily="65" charset="-120"/>
              </a:rPr>
              <a:t>2.</a:t>
            </a:r>
            <a:r>
              <a:rPr lang="en-US" altLang="zh-TW" sz="2400" dirty="0">
                <a:solidFill>
                  <a:srgbClr val="00B050"/>
                </a:solidFill>
                <a:latin typeface="Calibri" panose="020F0502020204030204" pitchFamily="34" charset="0"/>
                <a:ea typeface="標楷體" panose="03000509000000000000" pitchFamily="65" charset="-120"/>
              </a:rPr>
              <a:t>0</a:t>
            </a:r>
          </a:p>
          <a:p>
            <a:pPr marL="0" indent="0">
              <a:buFont typeface="Wingdings" pitchFamily="2" charset="2"/>
              <a:buNone/>
              <a:defRPr/>
            </a:pPr>
            <a:endParaRPr lang="en-US" altLang="zh-TW" sz="2400" dirty="0" smtClean="0">
              <a:latin typeface="Calibri" panose="020F0502020204030204" pitchFamily="34" charset="0"/>
              <a:ea typeface="標楷體" panose="03000509000000000000" pitchFamily="65" charset="-120"/>
            </a:endParaRPr>
          </a:p>
          <a:p>
            <a:pPr marL="0" indent="0">
              <a:buFont typeface="Wingdings" pitchFamily="2" charset="2"/>
              <a:buNone/>
              <a:defRPr/>
            </a:pPr>
            <a:endParaRPr lang="zh-TW" altLang="en-US" sz="2400" dirty="0">
              <a:latin typeface="Calibri" panose="020F0502020204030204" pitchFamily="34" charset="0"/>
              <a:ea typeface="標楷體" panose="03000509000000000000" pitchFamily="65" charset="-120"/>
            </a:endParaRPr>
          </a:p>
        </p:txBody>
      </p:sp>
      <p:sp>
        <p:nvSpPr>
          <p:cNvPr id="9"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t>64</a:t>
            </a:fld>
            <a:endParaRPr lang="zh-TW" altLang="en-US" dirty="0"/>
          </a:p>
        </p:txBody>
      </p:sp>
      <p:sp>
        <p:nvSpPr>
          <p:cNvPr id="11" name="標題 1"/>
          <p:cNvSpPr>
            <a:spLocks noGrp="1"/>
          </p:cNvSpPr>
          <p:nvPr>
            <p:ph type="title"/>
          </p:nvPr>
        </p:nvSpPr>
        <p:spPr>
          <a:xfrm>
            <a:off x="755576" y="557808"/>
            <a:ext cx="7467600" cy="1143000"/>
          </a:xfrm>
        </p:spPr>
        <p:txBody>
          <a:bodyPr>
            <a:noAutofit/>
          </a:bodyPr>
          <a:lstStyle/>
          <a:p>
            <a:pPr algn="ctr">
              <a:defRPr/>
            </a:pPr>
            <a:r>
              <a:rPr lang="en-US" altLang="zh-TW" sz="3600" b="1" dirty="0" smtClean="0">
                <a:solidFill>
                  <a:srgbClr val="7030A0"/>
                </a:solidFill>
                <a:latin typeface="Calibri" panose="020F0502020204030204" pitchFamily="34" charset="0"/>
                <a:ea typeface="標楷體" panose="03000509000000000000" pitchFamily="65" charset="-120"/>
              </a:rPr>
              <a:t>CNS2925</a:t>
            </a:r>
            <a:br>
              <a:rPr lang="en-US" altLang="zh-TW" sz="3600" b="1" dirty="0" smtClean="0">
                <a:solidFill>
                  <a:srgbClr val="7030A0"/>
                </a:solidFill>
                <a:latin typeface="Calibri" panose="020F0502020204030204" pitchFamily="34" charset="0"/>
                <a:ea typeface="標楷體" panose="03000509000000000000" pitchFamily="65" charset="-120"/>
              </a:rPr>
            </a:br>
            <a:r>
              <a:rPr lang="zh-TW" altLang="en-US" sz="3600" b="1" dirty="0" smtClean="0">
                <a:solidFill>
                  <a:srgbClr val="7030A0"/>
                </a:solidFill>
                <a:latin typeface="Calibri" panose="020F0502020204030204" pitchFamily="34" charset="0"/>
                <a:ea typeface="標楷體" panose="03000509000000000000" pitchFamily="65" charset="-120"/>
              </a:rPr>
              <a:t>「</a:t>
            </a:r>
            <a:r>
              <a:rPr lang="zh-TW" altLang="en-US" sz="3600" b="1" dirty="0">
                <a:solidFill>
                  <a:srgbClr val="7030A0"/>
                </a:solidFill>
                <a:latin typeface="Calibri" panose="020F0502020204030204" pitchFamily="34" charset="0"/>
                <a:ea typeface="標楷體" panose="03000509000000000000" pitchFamily="65" charset="-120"/>
              </a:rPr>
              <a:t>規定極限值之有效位數指示法」</a:t>
            </a:r>
          </a:p>
        </p:txBody>
      </p:sp>
      <p:sp>
        <p:nvSpPr>
          <p:cNvPr id="12" name="向右箭號 4"/>
          <p:cNvSpPr>
            <a:spLocks noChangeArrowheads="1"/>
          </p:cNvSpPr>
          <p:nvPr/>
        </p:nvSpPr>
        <p:spPr bwMode="auto">
          <a:xfrm>
            <a:off x="5580112" y="4391392"/>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13" name="向右箭號 4"/>
          <p:cNvSpPr>
            <a:spLocks noChangeArrowheads="1"/>
          </p:cNvSpPr>
          <p:nvPr/>
        </p:nvSpPr>
        <p:spPr bwMode="auto">
          <a:xfrm>
            <a:off x="3942216" y="4815886"/>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14" name="向右箭號 4"/>
          <p:cNvSpPr>
            <a:spLocks noChangeArrowheads="1"/>
          </p:cNvSpPr>
          <p:nvPr/>
        </p:nvSpPr>
        <p:spPr bwMode="auto">
          <a:xfrm>
            <a:off x="4649734" y="5257211"/>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sp>
        <p:nvSpPr>
          <p:cNvPr id="15" name="向右箭號 4"/>
          <p:cNvSpPr>
            <a:spLocks noChangeArrowheads="1"/>
          </p:cNvSpPr>
          <p:nvPr/>
        </p:nvSpPr>
        <p:spPr bwMode="auto">
          <a:xfrm>
            <a:off x="4991500" y="5733256"/>
            <a:ext cx="742950" cy="288925"/>
          </a:xfrm>
          <a:prstGeom prst="rightArrow">
            <a:avLst>
              <a:gd name="adj1" fmla="val 50000"/>
              <a:gd name="adj2" fmla="val 49869"/>
            </a:avLst>
          </a:prstGeom>
          <a:solidFill>
            <a:schemeClr val="tx1"/>
          </a:solidFill>
          <a:ln w="9525" algn="ctr">
            <a:solidFill>
              <a:schemeClr val="tx1"/>
            </a:solidFill>
            <a:miter lim="800000"/>
            <a:headEnd/>
            <a:tailEnd/>
          </a:ln>
          <a:effectLst/>
          <a:extLst/>
        </p:spPr>
        <p:txBody>
          <a:bodyPr wrap="none"/>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latin typeface="Times New Roman" pitchFamily="18" charset="0"/>
              <a:ea typeface="標楷體" pitchFamily="65" charset="-120"/>
            </a:endParaRPr>
          </a:p>
        </p:txBody>
      </p:sp>
      <p:pic>
        <p:nvPicPr>
          <p:cNvPr id="1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0664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E4979A09-F226-4398-8C1E-C25F9F85DA52}" type="slidenum">
              <a:rPr lang="zh-TW" altLang="en-US"/>
              <a:pPr>
                <a:defRPr/>
              </a:pPr>
              <a:t>65</a:t>
            </a:fld>
            <a:endParaRPr lang="en-US" altLang="zh-TW"/>
          </a:p>
        </p:txBody>
      </p:sp>
      <p:sp>
        <p:nvSpPr>
          <p:cNvPr id="62468" name="Rectangle 45"/>
          <p:cNvSpPr>
            <a:spLocks noChangeArrowheads="1"/>
          </p:cNvSpPr>
          <p:nvPr/>
        </p:nvSpPr>
        <p:spPr bwMode="auto">
          <a:xfrm>
            <a:off x="1763688" y="749082"/>
            <a:ext cx="5367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r>
              <a:rPr kumimoji="0" lang="zh-TW" altLang="en-US" sz="3600" b="1" cap="small" dirty="0">
                <a:solidFill>
                  <a:srgbClr val="7030A0"/>
                </a:solidFill>
                <a:latin typeface="Calibri" panose="020F0502020204030204" pitchFamily="34" charset="0"/>
                <a:ea typeface="標楷體" panose="03000509000000000000" pitchFamily="65" charset="-120"/>
                <a:cs typeface="+mj-cs"/>
              </a:rPr>
              <a:t>營養標示值誤差允許範圍 </a:t>
            </a:r>
          </a:p>
        </p:txBody>
      </p:sp>
      <p:graphicFrame>
        <p:nvGraphicFramePr>
          <p:cNvPr id="4" name="表格 3"/>
          <p:cNvGraphicFramePr>
            <a:graphicFrameLocks noGrp="1"/>
          </p:cNvGraphicFramePr>
          <p:nvPr>
            <p:extLst>
              <p:ext uri="{D42A27DB-BD31-4B8C-83A1-F6EECF244321}">
                <p14:modId xmlns:p14="http://schemas.microsoft.com/office/powerpoint/2010/main" val="955439294"/>
              </p:ext>
            </p:extLst>
          </p:nvPr>
        </p:nvGraphicFramePr>
        <p:xfrm>
          <a:off x="307075" y="1628800"/>
          <a:ext cx="8280400" cy="4100513"/>
        </p:xfrm>
        <a:graphic>
          <a:graphicData uri="http://schemas.openxmlformats.org/drawingml/2006/table">
            <a:tbl>
              <a:tblPr firstRow="1" firstCol="1" bandRow="1">
                <a:tableStyleId>{5C22544A-7EE6-4342-B048-85BDC9FD1C3A}</a:tableStyleId>
              </a:tblPr>
              <a:tblGrid>
                <a:gridCol w="2499743"/>
                <a:gridCol w="2968446"/>
                <a:gridCol w="2812211"/>
              </a:tblGrid>
              <a:tr h="504040">
                <a:tc gridSpan="2">
                  <a:txBody>
                    <a:bodyPr/>
                    <a:lstStyle/>
                    <a:p>
                      <a:pPr marL="289560" indent="-289560" algn="ctr">
                        <a:spcAft>
                          <a:spcPts val="0"/>
                        </a:spcAft>
                      </a:pPr>
                      <a:r>
                        <a:rPr lang="zh-TW" sz="2000" kern="100" dirty="0">
                          <a:effectLst/>
                          <a:latin typeface="Calibri" panose="020F0502020204030204" pitchFamily="34" charset="0"/>
                          <a:ea typeface="標楷體" panose="03000509000000000000" pitchFamily="65" charset="-120"/>
                          <a:cs typeface="Calibri" panose="020F0502020204030204" pitchFamily="34" charset="0"/>
                        </a:rPr>
                        <a:t>項目</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205"/>
                    </a:solidFill>
                  </a:tcPr>
                </a:tc>
                <a:tc hMerge="1">
                  <a:txBody>
                    <a:bodyPr/>
                    <a:lstStyle/>
                    <a:p>
                      <a:endParaRPr lang="zh-TW" altLang="en-US"/>
                    </a:p>
                  </a:txBody>
                  <a:tcPr/>
                </a:tc>
                <a:tc>
                  <a:txBody>
                    <a:bodyPr/>
                    <a:lstStyle/>
                    <a:p>
                      <a:pPr algn="ctr">
                        <a:spcAft>
                          <a:spcPts val="0"/>
                        </a:spcAft>
                      </a:pPr>
                      <a:r>
                        <a:rPr lang="zh-TW" sz="2000" kern="100" dirty="0">
                          <a:effectLst/>
                          <a:latin typeface="Calibri" panose="020F0502020204030204" pitchFamily="34" charset="0"/>
                          <a:ea typeface="標楷體" panose="03000509000000000000" pitchFamily="65" charset="-120"/>
                          <a:cs typeface="Calibri" panose="020F0502020204030204" pitchFamily="34" charset="0"/>
                        </a:rPr>
                        <a:t>誤差允許範圍</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205"/>
                    </a:solidFill>
                  </a:tcPr>
                </a:tc>
              </a:tr>
              <a:tr h="700773">
                <a:tc gridSpan="2">
                  <a:txBody>
                    <a:bodyPr/>
                    <a:lstStyle/>
                    <a:p>
                      <a:pPr algn="just">
                        <a:lnSpc>
                          <a:spcPts val="2000"/>
                        </a:lnSpc>
                        <a:spcAft>
                          <a:spcPts val="0"/>
                        </a:spcAft>
                      </a:pPr>
                      <a:r>
                        <a:rPr lang="zh-TW"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維生素</a:t>
                      </a:r>
                      <a:r>
                        <a:rPr lang="en-US"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A</a:t>
                      </a:r>
                      <a:r>
                        <a:rPr lang="zh-TW"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、維生素</a:t>
                      </a:r>
                      <a:r>
                        <a:rPr lang="en-US"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D</a:t>
                      </a:r>
                      <a:endParaRPr lang="zh-TW"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zh-TW" altLang="en-US"/>
                    </a:p>
                  </a:txBody>
                  <a:tcPr/>
                </a:tc>
                <a:tc>
                  <a:txBody>
                    <a:bodyPr/>
                    <a:lstStyle/>
                    <a:p>
                      <a:pPr algn="ctr">
                        <a:lnSpc>
                          <a:spcPts val="2000"/>
                        </a:lnSpc>
                        <a:spcAft>
                          <a:spcPts val="0"/>
                        </a:spcAft>
                      </a:pP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標示值之</a:t>
                      </a: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80</a:t>
                      </a: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a:t>
                      </a: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180</a:t>
                      </a: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22871">
                <a:tc gridSpan="2">
                  <a:txBody>
                    <a:bodyPr/>
                    <a:lstStyle/>
                    <a:p>
                      <a:pPr algn="just">
                        <a:lnSpc>
                          <a:spcPts val="2000"/>
                        </a:lnSpc>
                        <a:spcAft>
                          <a:spcPts val="0"/>
                        </a:spcAft>
                      </a:pPr>
                      <a:r>
                        <a:rPr lang="zh-TW"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維生素（不包括維生素</a:t>
                      </a:r>
                      <a:r>
                        <a:rPr lang="en-US"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A</a:t>
                      </a:r>
                      <a:r>
                        <a:rPr lang="zh-TW"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、維生素</a:t>
                      </a:r>
                      <a:r>
                        <a:rPr lang="en-US"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D</a:t>
                      </a:r>
                      <a:r>
                        <a:rPr lang="zh-TW"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a:t>
                      </a:r>
                    </a:p>
                    <a:p>
                      <a:pPr algn="just">
                        <a:lnSpc>
                          <a:spcPts val="2000"/>
                        </a:lnSpc>
                        <a:spcAft>
                          <a:spcPts val="0"/>
                        </a:spcAft>
                      </a:pPr>
                      <a:r>
                        <a:rPr lang="zh-TW"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礦物質（不包括鈉）</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indent="101600" algn="ctr">
                        <a:lnSpc>
                          <a:spcPts val="2000"/>
                        </a:lnSpc>
                        <a:spcAft>
                          <a:spcPts val="0"/>
                        </a:spcAft>
                      </a:pP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sym typeface="Symbol"/>
                        </a:rPr>
                        <a:t></a:t>
                      </a: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 </a:t>
                      </a: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標示值之</a:t>
                      </a: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80</a:t>
                      </a: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7120">
                <a:tc rowSpan="2">
                  <a:txBody>
                    <a:bodyPr/>
                    <a:lstStyle/>
                    <a:p>
                      <a:pPr algn="just">
                        <a:lnSpc>
                          <a:spcPts val="2000"/>
                        </a:lnSpc>
                        <a:spcAft>
                          <a:spcPts val="0"/>
                        </a:spcAft>
                      </a:pPr>
                      <a:r>
                        <a:rPr lang="zh-TW" sz="2000"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自願標示之營養素</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ts val="2000"/>
                        </a:lnSpc>
                        <a:spcAft>
                          <a:spcPts val="0"/>
                        </a:spcAft>
                      </a:pP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蛋白質、碳水化合物、熱量、脂肪、飽和脂肪、反式脂肪、膽固醇、鈉、糖</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indent="101600" algn="ctr">
                        <a:lnSpc>
                          <a:spcPts val="2000"/>
                        </a:lnSpc>
                        <a:spcAft>
                          <a:spcPts val="0"/>
                        </a:spcAft>
                      </a:pP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sym typeface="Symbol"/>
                        </a:rPr>
                        <a:t></a:t>
                      </a: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 </a:t>
                      </a: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標示值之</a:t>
                      </a: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120</a:t>
                      </a: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725709">
                <a:tc vMerge="1">
                  <a:txBody>
                    <a:bodyPr/>
                    <a:lstStyle/>
                    <a:p>
                      <a:endParaRPr lang="zh-TW" altLang="en-US"/>
                    </a:p>
                  </a:txBody>
                  <a:tcPr/>
                </a:tc>
                <a:tc>
                  <a:txBody>
                    <a:bodyPr/>
                    <a:lstStyle/>
                    <a:p>
                      <a:pPr>
                        <a:lnSpc>
                          <a:spcPts val="2000"/>
                        </a:lnSpc>
                        <a:spcAft>
                          <a:spcPts val="0"/>
                        </a:spcAft>
                      </a:pP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其他營養素</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indent="101600" algn="ctr">
                        <a:lnSpc>
                          <a:spcPts val="2000"/>
                        </a:lnSpc>
                        <a:spcAft>
                          <a:spcPts val="0"/>
                        </a:spcAft>
                      </a:pP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sym typeface="Symbol"/>
                        </a:rPr>
                        <a:t></a:t>
                      </a: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 </a:t>
                      </a: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標示值之</a:t>
                      </a:r>
                      <a:r>
                        <a:rPr lang="en-US"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80</a:t>
                      </a:r>
                      <a:r>
                        <a:rPr lang="zh-TW" sz="2000" b="1" kern="100" dirty="0">
                          <a:solidFill>
                            <a:schemeClr val="tx1"/>
                          </a:solidFill>
                          <a:effectLst/>
                          <a:latin typeface="Calibri" panose="020F0502020204030204" pitchFamily="34" charset="0"/>
                          <a:ea typeface="標楷體" panose="03000509000000000000" pitchFamily="65" charset="-120"/>
                          <a:cs typeface="Calibri" panose="020F0502020204030204" pitchFamily="34" charset="0"/>
                        </a:rPr>
                        <a:t>％</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pic>
        <p:nvPicPr>
          <p:cNvPr id="6"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08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8"/>
          <p:cNvSpPr txBox="1">
            <a:spLocks noChangeArrowheads="1"/>
          </p:cNvSpPr>
          <p:nvPr/>
        </p:nvSpPr>
        <p:spPr bwMode="auto">
          <a:xfrm>
            <a:off x="614728" y="766445"/>
            <a:ext cx="8032968" cy="646331"/>
          </a:xfrm>
          <a:prstGeom prst="rect">
            <a:avLst/>
          </a:prstGeom>
          <a:noFill/>
          <a:ln w="9525">
            <a:noFill/>
            <a:miter lim="800000"/>
            <a:headEnd/>
            <a:tailEnd/>
          </a:ln>
          <a:effectLs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kumimoji="0" lang="zh-TW" altLang="en-US" sz="3600" b="1" cap="small" dirty="0">
                <a:solidFill>
                  <a:srgbClr val="7030A0"/>
                </a:solidFill>
                <a:latin typeface="Calibri" panose="020F0502020204030204" pitchFamily="34" charset="0"/>
                <a:ea typeface="標楷體" panose="03000509000000000000" pitchFamily="65" charset="-120"/>
                <a:cs typeface="+mj-cs"/>
              </a:rPr>
              <a:t>須於包裝容器外表明顯處加註標示警語</a:t>
            </a:r>
          </a:p>
        </p:txBody>
      </p:sp>
      <p:sp>
        <p:nvSpPr>
          <p:cNvPr id="2" name="投影片編號版面配置區 1"/>
          <p:cNvSpPr>
            <a:spLocks noGrp="1"/>
          </p:cNvSpPr>
          <p:nvPr>
            <p:ph type="sldNum" sz="quarter" idx="12"/>
          </p:nvPr>
        </p:nvSpPr>
        <p:spPr/>
        <p:txBody>
          <a:bodyPr/>
          <a:lstStyle/>
          <a:p>
            <a:fld id="{5844BAF3-9A77-4149-9D35-6B2F21713807}" type="slidenum">
              <a:rPr lang="zh-TW" altLang="en-US" smtClean="0"/>
              <a:t>66</a:t>
            </a:fld>
            <a:endParaRPr lang="zh-TW" altLang="en-US"/>
          </a:p>
        </p:txBody>
      </p:sp>
      <p:sp>
        <p:nvSpPr>
          <p:cNvPr id="6" name="內容版面配置區 2"/>
          <p:cNvSpPr txBox="1">
            <a:spLocks/>
          </p:cNvSpPr>
          <p:nvPr/>
        </p:nvSpPr>
        <p:spPr>
          <a:xfrm>
            <a:off x="755576" y="1556792"/>
            <a:ext cx="7571184"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2900" indent="-342900">
              <a:buSzPct val="75000"/>
            </a:pPr>
            <a:r>
              <a:rPr lang="zh-TW" altLang="en-US" b="1" dirty="0">
                <a:latin typeface="Calibri" panose="020F0502020204030204" pitchFamily="34" charset="0"/>
                <a:ea typeface="標楷體" panose="03000509000000000000" pitchFamily="65" charset="-120"/>
              </a:rPr>
              <a:t>「</a:t>
            </a:r>
            <a:r>
              <a:rPr lang="zh-TW" altLang="en-US" b="1" dirty="0">
                <a:solidFill>
                  <a:srgbClr val="FF0000"/>
                </a:solidFill>
                <a:latin typeface="Calibri" panose="020F0502020204030204" pitchFamily="34" charset="0"/>
                <a:ea typeface="標楷體" panose="03000509000000000000" pitchFamily="65" charset="-120"/>
              </a:rPr>
              <a:t>一日請勿超過○顆</a:t>
            </a:r>
            <a:r>
              <a:rPr lang="en-US" altLang="zh-TW" b="1" dirty="0">
                <a:solidFill>
                  <a:srgbClr val="FF0000"/>
                </a:solidFill>
                <a:latin typeface="Calibri" panose="020F0502020204030204" pitchFamily="34" charset="0"/>
                <a:ea typeface="標楷體" panose="03000509000000000000" pitchFamily="65" charset="-120"/>
              </a:rPr>
              <a:t>(</a:t>
            </a:r>
            <a:r>
              <a:rPr lang="zh-TW" altLang="en-US" b="1" dirty="0">
                <a:solidFill>
                  <a:srgbClr val="FF0000"/>
                </a:solidFill>
                <a:latin typeface="Calibri" panose="020F0502020204030204" pitchFamily="34" charset="0"/>
                <a:ea typeface="標楷體" panose="03000509000000000000" pitchFamily="65" charset="-120"/>
              </a:rPr>
              <a:t>或錠、粒</a:t>
            </a:r>
            <a:r>
              <a:rPr lang="en-US" altLang="zh-TW" b="1" dirty="0">
                <a:solidFill>
                  <a:srgbClr val="FF0000"/>
                </a:solidFill>
                <a:latin typeface="Calibri" panose="020F0502020204030204" pitchFamily="34" charset="0"/>
                <a:ea typeface="標楷體" panose="03000509000000000000" pitchFamily="65" charset="-120"/>
              </a:rPr>
              <a:t>)</a:t>
            </a:r>
            <a:r>
              <a:rPr lang="zh-TW" altLang="en-US" b="1" dirty="0">
                <a:latin typeface="Calibri" panose="020F0502020204030204" pitchFamily="34" charset="0"/>
                <a:ea typeface="標楷體" panose="03000509000000000000" pitchFamily="65" charset="-120"/>
              </a:rPr>
              <a:t>」、「</a:t>
            </a:r>
            <a:r>
              <a:rPr lang="zh-TW" altLang="en-US" b="1" dirty="0">
                <a:solidFill>
                  <a:srgbClr val="FF0000"/>
                </a:solidFill>
                <a:latin typeface="Calibri" panose="020F0502020204030204" pitchFamily="34" charset="0"/>
                <a:ea typeface="標楷體" panose="03000509000000000000" pitchFamily="65" charset="-120"/>
              </a:rPr>
              <a:t>多食無益</a:t>
            </a:r>
            <a:r>
              <a:rPr lang="zh-TW" altLang="en-US" b="1" dirty="0">
                <a:latin typeface="Calibri" panose="020F0502020204030204" pitchFamily="34" charset="0"/>
                <a:ea typeface="標楷體" panose="03000509000000000000" pitchFamily="65" charset="-120"/>
              </a:rPr>
              <a:t>」</a:t>
            </a:r>
            <a:endParaRPr lang="en-US" altLang="zh-TW" b="1" dirty="0">
              <a:latin typeface="Calibri" panose="020F0502020204030204" pitchFamily="34" charset="0"/>
              <a:ea typeface="標楷體" panose="03000509000000000000" pitchFamily="65" charset="-120"/>
            </a:endParaRPr>
          </a:p>
          <a:p>
            <a:pPr marL="708660" lvl="1" indent="-342900">
              <a:buSzPct val="75000"/>
            </a:pPr>
            <a:r>
              <a:rPr lang="zh-TW" altLang="en-US" b="1" dirty="0" smtClean="0">
                <a:latin typeface="Calibri" panose="020F0502020204030204" pitchFamily="34" charset="0"/>
                <a:ea typeface="標楷體" panose="03000509000000000000" pitchFamily="65" charset="-120"/>
              </a:rPr>
              <a:t>以</a:t>
            </a:r>
            <a:r>
              <a:rPr lang="zh-TW" altLang="en-US" b="1" dirty="0">
                <a:latin typeface="Calibri" panose="020F0502020204030204" pitchFamily="34" charset="0"/>
                <a:ea typeface="標楷體" panose="03000509000000000000" pitchFamily="65" charset="-120"/>
              </a:rPr>
              <a:t>「食品添加物使用範圍及限量暨規格標準</a:t>
            </a:r>
            <a:r>
              <a:rPr lang="zh-TW" altLang="en-US" b="1" dirty="0" smtClean="0">
                <a:latin typeface="Calibri" panose="020F0502020204030204" pitchFamily="34" charset="0"/>
                <a:ea typeface="標楷體" panose="03000509000000000000" pitchFamily="65" charset="-120"/>
              </a:rPr>
              <a:t>」之限量標準，並以產品所含維生素、礦物質之含量換算之。</a:t>
            </a:r>
            <a:endParaRPr lang="en-US" altLang="zh-TW" b="1" dirty="0">
              <a:latin typeface="Calibri" panose="020F0502020204030204" pitchFamily="34" charset="0"/>
              <a:ea typeface="標楷體" panose="03000509000000000000" pitchFamily="65" charset="-120"/>
            </a:endParaRPr>
          </a:p>
          <a:p>
            <a:pPr lvl="1"/>
            <a:r>
              <a:rPr lang="zh-TW" altLang="en-US" b="1" dirty="0" smtClean="0">
                <a:latin typeface="Calibri" panose="020F0502020204030204" pitchFamily="34" charset="0"/>
                <a:ea typeface="標楷體" panose="03000509000000000000" pitchFamily="65" charset="-120"/>
              </a:rPr>
              <a:t>應於</a:t>
            </a:r>
            <a:r>
              <a:rPr lang="zh-TW" altLang="en-US" b="1" dirty="0">
                <a:latin typeface="Calibri" panose="020F0502020204030204" pitchFamily="34" charset="0"/>
                <a:ea typeface="標楷體" panose="03000509000000000000" pitchFamily="65" charset="-120"/>
              </a:rPr>
              <a:t>包裝容器外表明顯處加註</a:t>
            </a:r>
            <a:r>
              <a:rPr lang="zh-TW" altLang="en-US" b="1" dirty="0" smtClean="0">
                <a:latin typeface="Calibri" panose="020F0502020204030204" pitchFamily="34" charset="0"/>
                <a:ea typeface="標楷體" panose="03000509000000000000" pitchFamily="65" charset="-120"/>
              </a:rPr>
              <a:t>標示，不建議併於</a:t>
            </a:r>
            <a:r>
              <a:rPr lang="zh-TW" altLang="en-US" b="1" dirty="0">
                <a:latin typeface="Calibri" panose="020F0502020204030204" pitchFamily="34" charset="0"/>
                <a:ea typeface="標楷體" panose="03000509000000000000" pitchFamily="65" charset="-120"/>
              </a:rPr>
              <a:t>營養標示欄位</a:t>
            </a:r>
            <a:r>
              <a:rPr lang="zh-TW" altLang="en-US" b="1" dirty="0" smtClean="0">
                <a:latin typeface="Calibri" panose="020F0502020204030204" pitchFamily="34" charset="0"/>
                <a:ea typeface="標楷體" panose="03000509000000000000" pitchFamily="65" charset="-120"/>
              </a:rPr>
              <a:t>內</a:t>
            </a:r>
            <a:endParaRPr lang="en-US" altLang="zh-TW" b="1" dirty="0" smtClean="0">
              <a:latin typeface="Calibri" panose="020F0502020204030204" pitchFamily="34" charset="0"/>
              <a:ea typeface="標楷體" panose="03000509000000000000" pitchFamily="65" charset="-120"/>
            </a:endParaRPr>
          </a:p>
          <a:p>
            <a:pPr marL="365760" lvl="1" indent="0">
              <a:buNone/>
            </a:pPr>
            <a:endParaRPr lang="en-US" altLang="zh-TW" b="1" dirty="0">
              <a:latin typeface="Calibri" panose="020F0502020204030204" pitchFamily="34" charset="0"/>
              <a:ea typeface="標楷體" panose="03000509000000000000" pitchFamily="65" charset="-120"/>
            </a:endParaRPr>
          </a:p>
          <a:p>
            <a:pPr marL="365760" lvl="1" indent="0">
              <a:buNone/>
            </a:pPr>
            <a:endParaRPr lang="en-US" altLang="zh-TW" b="1" dirty="0" smtClean="0">
              <a:latin typeface="Calibri" panose="020F0502020204030204" pitchFamily="34" charset="0"/>
              <a:ea typeface="標楷體" panose="03000509000000000000" pitchFamily="65" charset="-120"/>
            </a:endParaRPr>
          </a:p>
          <a:p>
            <a:pPr marL="365760" lvl="1" indent="0">
              <a:buNone/>
            </a:pPr>
            <a:endParaRPr lang="en-US" altLang="zh-TW" b="1" dirty="0" smtClean="0">
              <a:latin typeface="Calibri" panose="020F0502020204030204" pitchFamily="34" charset="0"/>
              <a:ea typeface="標楷體" panose="03000509000000000000" pitchFamily="65" charset="-120"/>
            </a:endParaRPr>
          </a:p>
          <a:p>
            <a:pPr marL="365760" lvl="1" indent="0">
              <a:buNone/>
            </a:pPr>
            <a:endParaRPr lang="en-US" altLang="zh-TW" b="1" dirty="0" smtClean="0">
              <a:latin typeface="Calibri" panose="020F0502020204030204" pitchFamily="34" charset="0"/>
              <a:ea typeface="標楷體" panose="03000509000000000000" pitchFamily="65" charset="-120"/>
            </a:endParaRPr>
          </a:p>
          <a:p>
            <a:r>
              <a:rPr lang="zh-TW" altLang="en-US" b="1" dirty="0" smtClean="0">
                <a:latin typeface="Calibri" panose="020F0502020204030204" pitchFamily="34" charset="0"/>
                <a:ea typeface="標楷體" panose="03000509000000000000" pitchFamily="65" charset="-120"/>
              </a:rPr>
              <a:t>配合</a:t>
            </a:r>
            <a:r>
              <a:rPr lang="zh-TW" altLang="en-US" b="1" dirty="0">
                <a:latin typeface="Calibri" panose="020F0502020204030204" pitchFamily="34" charset="0"/>
                <a:ea typeface="標楷體" panose="03000509000000000000" pitchFamily="65" charset="-120"/>
              </a:rPr>
              <a:t>市售包裝食品營養宣稱規範之修正，開放</a:t>
            </a:r>
            <a:r>
              <a:rPr lang="zh-TW" altLang="en-US" b="1" dirty="0">
                <a:solidFill>
                  <a:srgbClr val="FF0000"/>
                </a:solidFill>
                <a:latin typeface="Calibri" panose="020F0502020204030204" pitchFamily="34" charset="0"/>
                <a:ea typeface="標楷體" panose="03000509000000000000" pitchFamily="65" charset="-120"/>
              </a:rPr>
              <a:t>宣稱 </a:t>
            </a:r>
            <a:r>
              <a:rPr lang="en-US" altLang="zh-TW" b="1" dirty="0">
                <a:solidFill>
                  <a:srgbClr val="FF0000"/>
                </a:solidFill>
                <a:latin typeface="Calibri" panose="020F0502020204030204" pitchFamily="34" charset="0"/>
                <a:ea typeface="標楷體" panose="03000509000000000000" pitchFamily="65" charset="-120"/>
              </a:rPr>
              <a:t>(</a:t>
            </a:r>
            <a:r>
              <a:rPr lang="zh-TW" altLang="en-US" b="1" dirty="0">
                <a:solidFill>
                  <a:srgbClr val="FF0000"/>
                </a:solidFill>
                <a:latin typeface="Calibri" panose="020F0502020204030204" pitchFamily="34" charset="0"/>
                <a:ea typeface="標楷體" panose="03000509000000000000" pitchFamily="65" charset="-120"/>
              </a:rPr>
              <a:t>高、富含、含、含有</a:t>
            </a:r>
            <a:r>
              <a:rPr lang="en-US" altLang="zh-TW" b="1" dirty="0">
                <a:solidFill>
                  <a:srgbClr val="FF0000"/>
                </a:solidFill>
                <a:latin typeface="Calibri" panose="020F0502020204030204" pitchFamily="34" charset="0"/>
                <a:ea typeface="標楷體" panose="03000509000000000000" pitchFamily="65" charset="-120"/>
              </a:rPr>
              <a:t>….)</a:t>
            </a:r>
            <a:r>
              <a:rPr lang="zh-TW" altLang="en-US" b="1" dirty="0">
                <a:solidFill>
                  <a:srgbClr val="FF0000"/>
                </a:solidFill>
                <a:latin typeface="Calibri" panose="020F0502020204030204" pitchFamily="34" charset="0"/>
                <a:ea typeface="標楷體" panose="03000509000000000000" pitchFamily="65" charset="-120"/>
              </a:rPr>
              <a:t>規範</a:t>
            </a:r>
            <a:r>
              <a:rPr lang="zh-TW" altLang="en-US" b="1" dirty="0" smtClean="0">
                <a:solidFill>
                  <a:srgbClr val="FF0000"/>
                </a:solidFill>
                <a:latin typeface="Calibri" panose="020F0502020204030204" pitchFamily="34" charset="0"/>
                <a:ea typeface="標楷體" panose="03000509000000000000" pitchFamily="65" charset="-120"/>
              </a:rPr>
              <a:t>。</a:t>
            </a:r>
            <a:endParaRPr lang="en-US" altLang="zh-TW" b="1" dirty="0" smtClean="0">
              <a:solidFill>
                <a:srgbClr val="FF0000"/>
              </a:solidFill>
              <a:latin typeface="Calibri" panose="020F0502020204030204" pitchFamily="34" charset="0"/>
              <a:ea typeface="標楷體" panose="03000509000000000000" pitchFamily="65" charset="-120"/>
            </a:endParaRPr>
          </a:p>
        </p:txBody>
      </p:sp>
      <p:sp>
        <p:nvSpPr>
          <p:cNvPr id="7" name="Text Box 78"/>
          <p:cNvSpPr txBox="1">
            <a:spLocks noChangeArrowheads="1"/>
          </p:cNvSpPr>
          <p:nvPr/>
        </p:nvSpPr>
        <p:spPr bwMode="auto">
          <a:xfrm>
            <a:off x="611336" y="4293096"/>
            <a:ext cx="2031325" cy="646331"/>
          </a:xfrm>
          <a:prstGeom prst="rect">
            <a:avLst/>
          </a:prstGeom>
          <a:noFill/>
          <a:ln w="9525">
            <a:noFill/>
            <a:miter lim="800000"/>
            <a:headEnd/>
            <a:tailEnd/>
          </a:ln>
          <a:effectLs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kumimoji="0" lang="zh-TW" altLang="en-US" sz="3600" b="1" cap="small" dirty="0" smtClean="0">
                <a:solidFill>
                  <a:srgbClr val="7030A0"/>
                </a:solidFill>
                <a:latin typeface="Calibri" panose="020F0502020204030204" pitchFamily="34" charset="0"/>
                <a:ea typeface="標楷體" panose="03000509000000000000" pitchFamily="65" charset="-120"/>
                <a:cs typeface="+mj-cs"/>
              </a:rPr>
              <a:t>開放宣稱</a:t>
            </a:r>
            <a:endParaRPr kumimoji="0" lang="zh-TW" altLang="en-US" sz="3600" b="1" cap="small" dirty="0">
              <a:solidFill>
                <a:srgbClr val="7030A0"/>
              </a:solidFill>
              <a:latin typeface="Calibri" panose="020F0502020204030204" pitchFamily="34" charset="0"/>
              <a:ea typeface="標楷體" panose="03000509000000000000" pitchFamily="65" charset="-120"/>
              <a:cs typeface="+mj-cs"/>
            </a:endParaRPr>
          </a:p>
        </p:txBody>
      </p:sp>
      <p:pic>
        <p:nvPicPr>
          <p:cNvPr id="9" name="Picture 7" descr="fda_log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60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ea typeface="標楷體" pitchFamily="65" charset="-120"/>
              </a:rPr>
              <a:t>新法  </a:t>
            </a:r>
            <a:r>
              <a:rPr lang="en-US" altLang="zh-TW" sz="2800" b="1" dirty="0" smtClean="0">
                <a:ea typeface="標楷體" pitchFamily="65" charset="-120"/>
              </a:rPr>
              <a:t>vs. </a:t>
            </a:r>
            <a:r>
              <a:rPr lang="zh-TW" altLang="en-US" sz="2800" b="1" dirty="0" smtClean="0">
                <a:ea typeface="標楷體" pitchFamily="65" charset="-120"/>
              </a:rPr>
              <a:t>舊法</a:t>
            </a:r>
            <a:endParaRPr lang="zh-TW" altLang="en-US" sz="2800" b="1" dirty="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55312806"/>
              </p:ext>
            </p:extLst>
          </p:nvPr>
        </p:nvGraphicFramePr>
        <p:xfrm>
          <a:off x="251520" y="1600200"/>
          <a:ext cx="8568952" cy="4358640"/>
        </p:xfrm>
        <a:graphic>
          <a:graphicData uri="http://schemas.openxmlformats.org/drawingml/2006/table">
            <a:tbl>
              <a:tblPr firstRow="1" bandRow="1">
                <a:tableStyleId>{5C22544A-7EE6-4342-B048-85BDC9FD1C3A}</a:tableStyleId>
              </a:tblPr>
              <a:tblGrid>
                <a:gridCol w="1080120"/>
                <a:gridCol w="3744416"/>
                <a:gridCol w="3744416"/>
              </a:tblGrid>
              <a:tr h="370840">
                <a:tc>
                  <a:txBody>
                    <a:bodyPr/>
                    <a:lstStyle/>
                    <a:p>
                      <a:endParaRPr lang="zh-TW" altLang="en-US" sz="2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solidFill>
                            <a:sysClr val="windowText" lastClr="000000"/>
                          </a:solidFill>
                          <a:latin typeface="標楷體" pitchFamily="65" charset="-120"/>
                          <a:ea typeface="標楷體" pitchFamily="65" charset="-120"/>
                        </a:rPr>
                        <a:t>新法</a:t>
                      </a:r>
                      <a:endParaRPr lang="zh-TW" altLang="en-US" sz="2800" b="1" dirty="0">
                        <a:solidFill>
                          <a:sysClr val="windowText" lastClr="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solidFill>
                            <a:sysClr val="windowText" lastClr="000000"/>
                          </a:solidFill>
                          <a:latin typeface="標楷體" pitchFamily="65" charset="-120"/>
                          <a:ea typeface="標楷體" pitchFamily="65" charset="-120"/>
                        </a:rPr>
                        <a:t>舊法</a:t>
                      </a:r>
                      <a:endParaRPr lang="zh-TW" altLang="en-US" sz="2800" b="1" dirty="0">
                        <a:solidFill>
                          <a:sysClr val="windowText" lastClr="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TW" altLang="en-US" sz="2400" b="1" dirty="0" smtClean="0">
                          <a:latin typeface="標楷體" pitchFamily="65" charset="-120"/>
                          <a:ea typeface="標楷體" pitchFamily="65" charset="-120"/>
                        </a:rPr>
                        <a:t>適用範圍</a:t>
                      </a:r>
                      <a:endParaRPr lang="zh-TW" altLang="en-US" sz="24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TW" altLang="en-US" sz="2400" dirty="0" smtClean="0">
                          <a:latin typeface="標楷體" pitchFamily="65" charset="-120"/>
                          <a:ea typeface="標楷體" pitchFamily="65" charset="-120"/>
                        </a:rPr>
                        <a:t>同舊法</a:t>
                      </a:r>
                      <a:endParaRPr lang="zh-TW" altLang="en-US" sz="2400"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latin typeface="標楷體" pitchFamily="65" charset="-120"/>
                          <a:ea typeface="標楷體" pitchFamily="65" charset="-120"/>
                          <a:cs typeface="+mn-cs"/>
                        </a:rPr>
                        <a:t>以營養添加劑作為維生素</a:t>
                      </a:r>
                      <a:endParaRPr lang="en-US" altLang="zh-TW" sz="2400"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latin typeface="標楷體" pitchFamily="65" charset="-120"/>
                          <a:ea typeface="標楷體" pitchFamily="65" charset="-120"/>
                          <a:cs typeface="+mn-cs"/>
                        </a:rPr>
                        <a:t>礦物質來源</a:t>
                      </a:r>
                      <a:r>
                        <a:rPr lang="zh-TW" altLang="en-US" sz="2400" kern="1200" dirty="0" smtClean="0">
                          <a:solidFill>
                            <a:schemeClr val="dk1"/>
                          </a:solidFill>
                          <a:latin typeface="標楷體" pitchFamily="65" charset="-120"/>
                          <a:ea typeface="標楷體" pitchFamily="65" charset="-120"/>
                          <a:cs typeface="+mn-cs"/>
                        </a:rPr>
                        <a:t>之</a:t>
                      </a:r>
                      <a:r>
                        <a:rPr lang="zh-TW" altLang="zh-TW" sz="2400" kern="1200" dirty="0" smtClean="0">
                          <a:solidFill>
                            <a:schemeClr val="dk1"/>
                          </a:solidFill>
                          <a:latin typeface="標楷體" pitchFamily="65" charset="-120"/>
                          <a:ea typeface="標楷體" pitchFamily="65" charset="-120"/>
                          <a:cs typeface="+mn-cs"/>
                        </a:rPr>
                        <a:t>錠狀、膠囊狀食品</a:t>
                      </a:r>
                      <a:endParaRPr lang="zh-TW" altLang="en-US" sz="2400" dirty="0" smtClean="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gn="ctr"/>
                      <a:r>
                        <a:rPr lang="zh-TW" altLang="en-US" sz="2400" b="1" dirty="0" smtClean="0">
                          <a:latin typeface="標楷體" pitchFamily="65" charset="-120"/>
                          <a:ea typeface="標楷體" pitchFamily="65" charset="-120"/>
                        </a:rPr>
                        <a:t>標示內容</a:t>
                      </a:r>
                      <a:endParaRPr lang="zh-TW" altLang="en-US" sz="24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一</a:t>
                      </a:r>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「營養標示」之標題</a:t>
                      </a:r>
                    </a:p>
                    <a:p>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二</a:t>
                      </a:r>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各項維生素含量</a:t>
                      </a:r>
                    </a:p>
                    <a:p>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三</a:t>
                      </a:r>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各項礦物質含量</a:t>
                      </a:r>
                    </a:p>
                    <a:p>
                      <a:r>
                        <a:rPr lang="en-US" altLang="zh-TW" sz="2400" b="1" kern="1200" dirty="0" smtClean="0">
                          <a:solidFill>
                            <a:srgbClr val="CC00CC"/>
                          </a:solidFill>
                          <a:latin typeface="標楷體" pitchFamily="65" charset="-120"/>
                          <a:ea typeface="標楷體" pitchFamily="65" charset="-120"/>
                          <a:cs typeface="+mn-cs"/>
                        </a:rPr>
                        <a:t>(</a:t>
                      </a:r>
                      <a:r>
                        <a:rPr lang="zh-TW" altLang="zh-TW" sz="2400" b="1" kern="1200" dirty="0" smtClean="0">
                          <a:solidFill>
                            <a:srgbClr val="CC00CC"/>
                          </a:solidFill>
                          <a:latin typeface="標楷體" pitchFamily="65" charset="-120"/>
                          <a:ea typeface="標楷體" pitchFamily="65" charset="-120"/>
                          <a:cs typeface="+mn-cs"/>
                        </a:rPr>
                        <a:t>四</a:t>
                      </a:r>
                      <a:r>
                        <a:rPr lang="en-US" altLang="zh-TW" sz="2400" b="1" kern="1200" dirty="0" smtClean="0">
                          <a:solidFill>
                            <a:srgbClr val="CC00CC"/>
                          </a:solidFill>
                          <a:latin typeface="標楷體" pitchFamily="65" charset="-120"/>
                          <a:ea typeface="標楷體" pitchFamily="65" charset="-120"/>
                          <a:cs typeface="+mn-cs"/>
                        </a:rPr>
                        <a:t>)</a:t>
                      </a:r>
                      <a:r>
                        <a:rPr lang="zh-TW" altLang="zh-TW" sz="2400" b="1" kern="1200" dirty="0" smtClean="0">
                          <a:solidFill>
                            <a:srgbClr val="CC00CC"/>
                          </a:solidFill>
                          <a:latin typeface="標楷體" pitchFamily="65" charset="-120"/>
                          <a:ea typeface="標楷體" pitchFamily="65" charset="-120"/>
                          <a:cs typeface="+mn-cs"/>
                        </a:rPr>
                        <a:t>出現於營養宣稱中之</a:t>
                      </a:r>
                      <a:endParaRPr lang="en-US" altLang="zh-TW" sz="2400" b="1" kern="1200" dirty="0" smtClean="0">
                        <a:solidFill>
                          <a:srgbClr val="CC00CC"/>
                        </a:solidFill>
                        <a:latin typeface="標楷體" pitchFamily="65" charset="-120"/>
                        <a:ea typeface="標楷體" pitchFamily="65" charset="-120"/>
                        <a:cs typeface="+mn-cs"/>
                      </a:endParaRPr>
                    </a:p>
                    <a:p>
                      <a:r>
                        <a:rPr lang="en-US" altLang="zh-TW" sz="2400" b="1" kern="1200" dirty="0" smtClean="0">
                          <a:solidFill>
                            <a:srgbClr val="CC00CC"/>
                          </a:solidFill>
                          <a:latin typeface="標楷體" pitchFamily="65" charset="-120"/>
                          <a:ea typeface="標楷體" pitchFamily="65" charset="-120"/>
                          <a:cs typeface="+mn-cs"/>
                        </a:rPr>
                        <a:t>    </a:t>
                      </a:r>
                      <a:r>
                        <a:rPr lang="zh-TW" altLang="zh-TW" sz="2400" b="1" kern="1200" dirty="0" smtClean="0">
                          <a:solidFill>
                            <a:srgbClr val="CC00CC"/>
                          </a:solidFill>
                          <a:latin typeface="標楷體" pitchFamily="65" charset="-120"/>
                          <a:ea typeface="標楷體" pitchFamily="65" charset="-120"/>
                          <a:cs typeface="+mn-cs"/>
                        </a:rPr>
                        <a:t>其他營養素含量</a:t>
                      </a:r>
                    </a:p>
                    <a:p>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五</a:t>
                      </a:r>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廠商自願標示之其他</a:t>
                      </a:r>
                      <a:endParaRPr lang="en-US" altLang="zh-TW" sz="2400" kern="1200" dirty="0" smtClean="0">
                        <a:solidFill>
                          <a:schemeClr val="dk1"/>
                        </a:solidFill>
                        <a:latin typeface="標楷體" pitchFamily="65" charset="-120"/>
                        <a:ea typeface="標楷體" pitchFamily="65" charset="-120"/>
                        <a:cs typeface="+mn-cs"/>
                      </a:endParaRPr>
                    </a:p>
                    <a:p>
                      <a:r>
                        <a:rPr lang="en-US" altLang="zh-TW" sz="2400" kern="1200" dirty="0" smtClean="0">
                          <a:solidFill>
                            <a:schemeClr val="dk1"/>
                          </a:solidFill>
                          <a:latin typeface="標楷體" pitchFamily="65" charset="-120"/>
                          <a:ea typeface="標楷體" pitchFamily="65" charset="-120"/>
                          <a:cs typeface="+mn-cs"/>
                        </a:rPr>
                        <a:t>    </a:t>
                      </a:r>
                      <a:r>
                        <a:rPr lang="zh-TW" altLang="zh-TW" sz="2400" kern="1200" dirty="0" smtClean="0">
                          <a:solidFill>
                            <a:schemeClr val="dk1"/>
                          </a:solidFill>
                          <a:latin typeface="標楷體" pitchFamily="65" charset="-120"/>
                          <a:ea typeface="標楷體" pitchFamily="65" charset="-120"/>
                          <a:cs typeface="+mn-cs"/>
                        </a:rPr>
                        <a:t>營養素含量</a:t>
                      </a:r>
                      <a:endParaRPr lang="zh-TW" altLang="en-US" sz="2400"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一</a:t>
                      </a:r>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「營養標示」之標題</a:t>
                      </a:r>
                    </a:p>
                    <a:p>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二</a:t>
                      </a:r>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各項維生素含量</a:t>
                      </a:r>
                    </a:p>
                    <a:p>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三</a:t>
                      </a:r>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各項礦物質含量</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smtClean="0">
                          <a:solidFill>
                            <a:schemeClr val="dk1"/>
                          </a:solidFill>
                          <a:latin typeface="標楷體" pitchFamily="65" charset="-120"/>
                          <a:ea typeface="標楷體" pitchFamily="65" charset="-120"/>
                          <a:cs typeface="+mn-cs"/>
                        </a:rPr>
                        <a:t>(</a:t>
                      </a:r>
                      <a:r>
                        <a:rPr lang="zh-TW" altLang="en-US" sz="2400" kern="1200" dirty="0" smtClean="0">
                          <a:solidFill>
                            <a:schemeClr val="dk1"/>
                          </a:solidFill>
                          <a:latin typeface="標楷體" pitchFamily="65" charset="-120"/>
                          <a:ea typeface="標楷體" pitchFamily="65" charset="-120"/>
                          <a:cs typeface="+mn-cs"/>
                        </a:rPr>
                        <a:t>四</a:t>
                      </a:r>
                      <a:r>
                        <a:rPr lang="en-US" altLang="zh-TW" sz="2400" kern="1200" dirty="0" smtClean="0">
                          <a:solidFill>
                            <a:schemeClr val="dk1"/>
                          </a:solidFill>
                          <a:latin typeface="標楷體" pitchFamily="65" charset="-120"/>
                          <a:ea typeface="標楷體" pitchFamily="65" charset="-120"/>
                          <a:cs typeface="+mn-cs"/>
                        </a:rPr>
                        <a:t>)</a:t>
                      </a:r>
                      <a:r>
                        <a:rPr lang="zh-TW" altLang="zh-TW" sz="2400" kern="1200" dirty="0" smtClean="0">
                          <a:solidFill>
                            <a:schemeClr val="dk1"/>
                          </a:solidFill>
                          <a:latin typeface="標楷體" pitchFamily="65" charset="-120"/>
                          <a:ea typeface="標楷體" pitchFamily="65" charset="-120"/>
                          <a:cs typeface="+mn-cs"/>
                        </a:rPr>
                        <a:t>廠商自願標示之其他營養素含量</a:t>
                      </a:r>
                      <a:endParaRPr lang="zh-TW" altLang="en-US" sz="2400" dirty="0" smtClean="0">
                        <a:latin typeface="標楷體" pitchFamily="65" charset="-120"/>
                        <a:ea typeface="標楷體" pitchFamily="65" charset="-120"/>
                      </a:endParaRPr>
                    </a:p>
                    <a:p>
                      <a:endParaRPr lang="zh-TW" altLang="en-US" sz="2400" dirty="0">
                        <a:latin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6" name="投影片編號版面配置區 5"/>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67</a:t>
            </a:fld>
            <a:endParaRPr lang="zh-TW" altLang="en-US" dirty="0"/>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357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ea typeface="標楷體" pitchFamily="65" charset="-120"/>
              </a:rPr>
              <a:t>新法  </a:t>
            </a:r>
            <a:r>
              <a:rPr lang="en-US" altLang="zh-TW" sz="2800" b="1" dirty="0" smtClean="0">
                <a:ea typeface="標楷體" pitchFamily="65" charset="-120"/>
              </a:rPr>
              <a:t>vs. </a:t>
            </a:r>
            <a:r>
              <a:rPr lang="zh-TW" altLang="en-US" sz="2800" b="1" dirty="0" smtClean="0">
                <a:ea typeface="標楷體" pitchFamily="65" charset="-120"/>
              </a:rPr>
              <a:t>舊法（續）</a:t>
            </a:r>
            <a:endParaRPr lang="zh-TW" altLang="en-US" sz="2800" b="1" dirty="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44125390"/>
              </p:ext>
            </p:extLst>
          </p:nvPr>
        </p:nvGraphicFramePr>
        <p:xfrm>
          <a:off x="251520" y="1484784"/>
          <a:ext cx="8640960" cy="4668708"/>
        </p:xfrm>
        <a:graphic>
          <a:graphicData uri="http://schemas.openxmlformats.org/drawingml/2006/table">
            <a:tbl>
              <a:tblPr firstRow="1" bandRow="1">
                <a:tableStyleId>{5C22544A-7EE6-4342-B048-85BDC9FD1C3A}</a:tableStyleId>
              </a:tblPr>
              <a:tblGrid>
                <a:gridCol w="792088"/>
                <a:gridCol w="3960440"/>
                <a:gridCol w="3888432"/>
              </a:tblGrid>
              <a:tr h="360040">
                <a:tc>
                  <a:txBody>
                    <a:bodyPr/>
                    <a:lstStyle/>
                    <a:p>
                      <a:endParaRPr lang="zh-TW" altLang="en-US" sz="225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50" b="1" dirty="0" smtClean="0">
                          <a:solidFill>
                            <a:sysClr val="windowText" lastClr="000000"/>
                          </a:solidFill>
                          <a:latin typeface="標楷體" pitchFamily="65" charset="-120"/>
                          <a:ea typeface="標楷體" pitchFamily="65" charset="-120"/>
                        </a:rPr>
                        <a:t>新法</a:t>
                      </a:r>
                      <a:endParaRPr lang="zh-TW" altLang="en-US" sz="2250" b="1" dirty="0">
                        <a:solidFill>
                          <a:sysClr val="windowText" lastClr="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50" b="1" dirty="0" smtClean="0">
                          <a:solidFill>
                            <a:sysClr val="windowText" lastClr="000000"/>
                          </a:solidFill>
                          <a:latin typeface="標楷體" pitchFamily="65" charset="-120"/>
                          <a:ea typeface="標楷體" pitchFamily="65" charset="-120"/>
                        </a:rPr>
                        <a:t>舊法</a:t>
                      </a:r>
                      <a:endParaRPr lang="zh-TW" altLang="en-US" sz="2250" b="1" dirty="0">
                        <a:solidFill>
                          <a:sysClr val="windowText" lastClr="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4368">
                <a:tc>
                  <a:txBody>
                    <a:bodyPr/>
                    <a:lstStyle/>
                    <a:p>
                      <a:pPr algn="ctr"/>
                      <a:r>
                        <a:rPr lang="zh-TW" altLang="en-US" sz="2250" b="1" dirty="0" smtClean="0">
                          <a:latin typeface="標楷體" pitchFamily="65" charset="-120"/>
                          <a:ea typeface="標楷體" pitchFamily="65" charset="-120"/>
                        </a:rPr>
                        <a:t>含量標示</a:t>
                      </a:r>
                      <a:endParaRPr lang="en-US" altLang="zh-TW" sz="2250" b="1" dirty="0" smtClean="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42900" indent="-342900" algn="l">
                        <a:buFont typeface="Arial" pitchFamily="34" charset="0"/>
                        <a:buChar char="•"/>
                      </a:pPr>
                      <a:r>
                        <a:rPr lang="zh-TW" altLang="zh-TW" sz="2250" kern="1200" dirty="0" smtClean="0">
                          <a:solidFill>
                            <a:schemeClr val="dk1"/>
                          </a:solidFill>
                          <a:latin typeface="標楷體" pitchFamily="65" charset="-120"/>
                          <a:ea typeface="標楷體" pitchFamily="65" charset="-120"/>
                          <a:cs typeface="+mn-cs"/>
                        </a:rPr>
                        <a:t>應以</a:t>
                      </a:r>
                      <a:r>
                        <a:rPr lang="zh-TW" altLang="zh-TW" sz="2250" b="1" u="sng" kern="1200" dirty="0" smtClean="0">
                          <a:solidFill>
                            <a:srgbClr val="CC00CC"/>
                          </a:solidFill>
                          <a:latin typeface="標楷體" pitchFamily="65" charset="-120"/>
                          <a:ea typeface="標楷體" pitchFamily="65" charset="-120"/>
                          <a:cs typeface="+mn-cs"/>
                        </a:rPr>
                        <a:t>一次建議食用量</a:t>
                      </a:r>
                      <a:r>
                        <a:rPr lang="zh-TW" altLang="zh-TW" sz="2250" kern="1200" dirty="0" smtClean="0">
                          <a:solidFill>
                            <a:schemeClr val="dk1"/>
                          </a:solidFill>
                          <a:latin typeface="標楷體" pitchFamily="65" charset="-120"/>
                          <a:ea typeface="標楷體" pitchFamily="65" charset="-120"/>
                          <a:cs typeface="+mn-cs"/>
                        </a:rPr>
                        <a:t>（須為整數）為單位標示含量，標示</a:t>
                      </a:r>
                      <a:r>
                        <a:rPr lang="zh-TW" altLang="zh-TW" sz="2250" b="1" u="sng" kern="1200" dirty="0" smtClean="0">
                          <a:solidFill>
                            <a:srgbClr val="CC00CC"/>
                          </a:solidFill>
                          <a:latin typeface="標楷體" pitchFamily="65" charset="-120"/>
                          <a:ea typeface="標楷體" pitchFamily="65" charset="-120"/>
                          <a:cs typeface="+mn-cs"/>
                        </a:rPr>
                        <a:t>「每一份量（或每份）」</a:t>
                      </a:r>
                      <a:r>
                        <a:rPr lang="zh-TW" altLang="zh-TW" sz="2250" kern="1200" dirty="0" smtClean="0">
                          <a:solidFill>
                            <a:schemeClr val="dk1"/>
                          </a:solidFill>
                          <a:latin typeface="標楷體" pitchFamily="65" charset="-120"/>
                          <a:ea typeface="標楷體" pitchFamily="65" charset="-120"/>
                          <a:cs typeface="+mn-cs"/>
                        </a:rPr>
                        <a:t>及其所提供「每日參考值百分比」，</a:t>
                      </a:r>
                      <a:r>
                        <a:rPr lang="zh-TW" altLang="zh-TW" sz="2250" b="1" u="sng" kern="1200" dirty="0" smtClean="0">
                          <a:solidFill>
                            <a:srgbClr val="CC00CC"/>
                          </a:solidFill>
                          <a:latin typeface="標楷體" pitchFamily="65" charset="-120"/>
                          <a:ea typeface="標楷體" pitchFamily="65" charset="-120"/>
                          <a:cs typeface="+mn-cs"/>
                        </a:rPr>
                        <a:t>並加註該產品每包裝所含之份數</a:t>
                      </a:r>
                      <a:r>
                        <a:rPr lang="zh-TW" altLang="en-US" sz="2250" b="1" u="sng" kern="1200" dirty="0" smtClean="0">
                          <a:solidFill>
                            <a:srgbClr val="CC00CC"/>
                          </a:solidFill>
                          <a:latin typeface="標楷體" pitchFamily="65" charset="-120"/>
                          <a:ea typeface="標楷體" pitchFamily="65" charset="-120"/>
                          <a:cs typeface="+mn-cs"/>
                        </a:rPr>
                        <a:t>；</a:t>
                      </a:r>
                      <a:endParaRPr lang="en-US" altLang="zh-TW" sz="2250" kern="1200" dirty="0" smtClean="0">
                        <a:solidFill>
                          <a:srgbClr val="CC00CC"/>
                        </a:solidFill>
                        <a:latin typeface="標楷體" pitchFamily="65" charset="-120"/>
                        <a:ea typeface="標楷體" pitchFamily="65" charset="-120"/>
                        <a:cs typeface="+mn-cs"/>
                      </a:endParaRPr>
                    </a:p>
                    <a:p>
                      <a:pPr marL="342900" indent="-342900" algn="l">
                        <a:buFont typeface="Arial" pitchFamily="34" charset="0"/>
                        <a:buChar char="•"/>
                      </a:pPr>
                      <a:r>
                        <a:rPr lang="zh-TW" altLang="en-US" sz="2250" kern="1200" dirty="0" smtClean="0">
                          <a:solidFill>
                            <a:schemeClr val="dk1"/>
                          </a:solidFill>
                          <a:latin typeface="標楷體" pitchFamily="65" charset="-120"/>
                          <a:ea typeface="標楷體" pitchFamily="65" charset="-120"/>
                          <a:cs typeface="+mn-cs"/>
                        </a:rPr>
                        <a:t>未訂定</a:t>
                      </a:r>
                      <a:r>
                        <a:rPr lang="zh-TW" altLang="en-US" sz="2250" b="1" u="sng" kern="1200" dirty="0" smtClean="0">
                          <a:solidFill>
                            <a:srgbClr val="CC00CC"/>
                          </a:solidFill>
                          <a:latin typeface="標楷體" pitchFamily="65" charset="-120"/>
                          <a:ea typeface="標楷體" pitchFamily="65" charset="-120"/>
                          <a:cs typeface="+mn-cs"/>
                        </a:rPr>
                        <a:t>「每日參考值」</a:t>
                      </a:r>
                      <a:r>
                        <a:rPr lang="zh-TW" altLang="en-US" sz="2250" kern="1200" dirty="0" smtClean="0">
                          <a:solidFill>
                            <a:schemeClr val="dk1"/>
                          </a:solidFill>
                          <a:latin typeface="標楷體" pitchFamily="65" charset="-120"/>
                          <a:ea typeface="標楷體" pitchFamily="65" charset="-120"/>
                          <a:cs typeface="+mn-cs"/>
                        </a:rPr>
                        <a:t>之營養素，應於每日參考值百分比處加註「*」符號，並註明</a:t>
                      </a:r>
                      <a:r>
                        <a:rPr lang="zh-TW" altLang="en-US" sz="2250" b="1" u="sng" kern="1200" dirty="0" smtClean="0">
                          <a:solidFill>
                            <a:srgbClr val="CC00CC"/>
                          </a:solidFill>
                          <a:latin typeface="標楷體" pitchFamily="65" charset="-120"/>
                          <a:ea typeface="標楷體" pitchFamily="65" charset="-120"/>
                          <a:cs typeface="+mn-cs"/>
                        </a:rPr>
                        <a:t>「*參考值未訂定」</a:t>
                      </a:r>
                      <a:r>
                        <a:rPr lang="zh-TW" altLang="en-US" sz="2250" kern="1200" dirty="0" smtClean="0">
                          <a:solidFill>
                            <a:schemeClr val="dk1"/>
                          </a:solidFill>
                          <a:latin typeface="標楷體" pitchFamily="65" charset="-120"/>
                          <a:ea typeface="標楷體" pitchFamily="65" charset="-120"/>
                          <a:cs typeface="+mn-cs"/>
                        </a:rPr>
                        <a:t>字樣。</a:t>
                      </a:r>
                      <a:endParaRPr lang="zh-TW" altLang="en-US" sz="2250" kern="1200" dirty="0">
                        <a:solidFill>
                          <a:schemeClr val="dk1"/>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buFont typeface="Arial" panose="020B0604020202020204" pitchFamily="34" charset="0"/>
                        <a:buChar char="•"/>
                      </a:pPr>
                      <a:r>
                        <a:rPr lang="zh-TW" altLang="en-US" sz="2250" kern="1200" baseline="0" dirty="0" smtClean="0">
                          <a:solidFill>
                            <a:schemeClr val="dk1"/>
                          </a:solidFill>
                          <a:latin typeface="標楷體" pitchFamily="65" charset="-120"/>
                          <a:ea typeface="標楷體" pitchFamily="65" charset="-120"/>
                          <a:cs typeface="+mn-cs"/>
                        </a:rPr>
                        <a:t>應以</a:t>
                      </a:r>
                      <a:r>
                        <a:rPr lang="zh-TW" altLang="en-US" sz="2250" b="1" u="sng" kern="1200" baseline="0" dirty="0" smtClean="0">
                          <a:solidFill>
                            <a:srgbClr val="CC00CC"/>
                          </a:solidFill>
                          <a:latin typeface="標楷體" pitchFamily="65" charset="-120"/>
                          <a:ea typeface="標楷體" pitchFamily="65" charset="-120"/>
                          <a:cs typeface="+mn-cs"/>
                        </a:rPr>
                        <a:t>每顆（或錠、粒）</a:t>
                      </a:r>
                      <a:r>
                        <a:rPr lang="zh-TW" altLang="en-US" sz="2250" kern="1200" baseline="0" dirty="0" smtClean="0">
                          <a:solidFill>
                            <a:schemeClr val="dk1"/>
                          </a:solidFill>
                          <a:latin typeface="標楷體" pitchFamily="65" charset="-120"/>
                          <a:ea typeface="標楷體" pitchFamily="65" charset="-120"/>
                          <a:cs typeface="+mn-cs"/>
                        </a:rPr>
                        <a:t>為單位標示含量，</a:t>
                      </a:r>
                      <a:r>
                        <a:rPr lang="zh-TW" altLang="en-US" sz="2250" b="1" u="sng" kern="1200" baseline="0" dirty="0" smtClean="0">
                          <a:solidFill>
                            <a:srgbClr val="CC00CC"/>
                          </a:solidFill>
                          <a:latin typeface="標楷體" pitchFamily="65" charset="-120"/>
                          <a:ea typeface="標楷體" pitchFamily="65" charset="-120"/>
                          <a:cs typeface="+mn-cs"/>
                        </a:rPr>
                        <a:t>並加註該產品每包裝所含之顆（或錠、粒）數</a:t>
                      </a:r>
                      <a:r>
                        <a:rPr lang="zh-TW" altLang="en-US" sz="2250" kern="1200" baseline="0" dirty="0" smtClean="0">
                          <a:solidFill>
                            <a:schemeClr val="dk1"/>
                          </a:solidFill>
                          <a:latin typeface="標楷體" pitchFamily="65" charset="-120"/>
                          <a:ea typeface="標楷體" pitchFamily="65" charset="-120"/>
                          <a:cs typeface="+mn-cs"/>
                        </a:rPr>
                        <a:t>及</a:t>
                      </a:r>
                      <a:r>
                        <a:rPr lang="zh-TW" altLang="en-US" sz="2250" b="1" kern="1200" baseline="0" dirty="0" smtClean="0">
                          <a:solidFill>
                            <a:srgbClr val="CC00CC"/>
                          </a:solidFill>
                          <a:latin typeface="標楷體" pitchFamily="65" charset="-120"/>
                          <a:ea typeface="標楷體" pitchFamily="65" charset="-120"/>
                          <a:cs typeface="+mn-cs"/>
                        </a:rPr>
                        <a:t>每顆（或錠、粒）</a:t>
                      </a:r>
                      <a:r>
                        <a:rPr lang="zh-TW" altLang="en-US" sz="2250" kern="1200" baseline="0" dirty="0" smtClean="0">
                          <a:solidFill>
                            <a:schemeClr val="dk1"/>
                          </a:solidFill>
                          <a:latin typeface="標楷體" pitchFamily="65" charset="-120"/>
                          <a:ea typeface="標楷體" pitchFamily="65" charset="-120"/>
                          <a:cs typeface="+mn-cs"/>
                        </a:rPr>
                        <a:t>所提供每日基準值百分比；</a:t>
                      </a:r>
                      <a:endParaRPr lang="en-US" altLang="zh-TW" sz="2250" kern="1200" baseline="0" dirty="0" smtClean="0">
                        <a:solidFill>
                          <a:schemeClr val="dk1"/>
                        </a:solidFill>
                        <a:latin typeface="標楷體" pitchFamily="65" charset="-120"/>
                        <a:ea typeface="標楷體" pitchFamily="65" charset="-120"/>
                        <a:cs typeface="+mn-cs"/>
                      </a:endParaRPr>
                    </a:p>
                    <a:p>
                      <a:pPr marL="342900" indent="-342900">
                        <a:buFont typeface="Arial" panose="020B0604020202020204" pitchFamily="34" charset="0"/>
                        <a:buChar char="•"/>
                      </a:pPr>
                      <a:r>
                        <a:rPr lang="zh-TW" altLang="en-US" sz="2250" kern="1200" baseline="0" dirty="0" smtClean="0">
                          <a:solidFill>
                            <a:schemeClr val="dk1"/>
                          </a:solidFill>
                          <a:latin typeface="標楷體" pitchFamily="65" charset="-120"/>
                          <a:ea typeface="標楷體" pitchFamily="65" charset="-120"/>
                          <a:cs typeface="+mn-cs"/>
                        </a:rPr>
                        <a:t>未訂定每日基準值之成分，應於每日基準值百分比加註</a:t>
                      </a:r>
                      <a:r>
                        <a:rPr lang="zh-TW" altLang="en-US" sz="2250" kern="1200" dirty="0" smtClean="0">
                          <a:solidFill>
                            <a:schemeClr val="dk1"/>
                          </a:solidFill>
                          <a:latin typeface="標楷體" pitchFamily="65" charset="-120"/>
                          <a:ea typeface="標楷體" pitchFamily="65" charset="-120"/>
                          <a:cs typeface="+mn-cs"/>
                        </a:rPr>
                        <a:t>「*」符號，並註明</a:t>
                      </a:r>
                      <a:r>
                        <a:rPr lang="zh-TW" altLang="en-US" sz="2250" b="1" u="sng" kern="1200" dirty="0" smtClean="0">
                          <a:solidFill>
                            <a:srgbClr val="CC00CC"/>
                          </a:solidFill>
                          <a:latin typeface="標楷體" pitchFamily="65" charset="-120"/>
                          <a:ea typeface="標楷體" pitchFamily="65" charset="-120"/>
                          <a:cs typeface="+mn-cs"/>
                        </a:rPr>
                        <a:t>「*基準值尚未訂定」</a:t>
                      </a:r>
                      <a:r>
                        <a:rPr lang="zh-TW" altLang="en-US" sz="2250" kern="1200" baseline="0" dirty="0" smtClean="0">
                          <a:solidFill>
                            <a:schemeClr val="dk1"/>
                          </a:solidFill>
                          <a:latin typeface="標楷體" pitchFamily="65" charset="-120"/>
                          <a:ea typeface="標楷體" pitchFamily="65" charset="-120"/>
                          <a:cs typeface="+mn-cs"/>
                        </a:rPr>
                        <a:t>字樣。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5" name="投影片編號版面配置區 4"/>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68</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077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ea typeface="標楷體" pitchFamily="65" charset="-120"/>
              </a:rPr>
              <a:t>新法  </a:t>
            </a:r>
            <a:r>
              <a:rPr lang="en-US" altLang="zh-TW" sz="2800" b="1" dirty="0" smtClean="0">
                <a:ea typeface="標楷體" pitchFamily="65" charset="-120"/>
              </a:rPr>
              <a:t>vs. </a:t>
            </a:r>
            <a:r>
              <a:rPr lang="zh-TW" altLang="en-US" sz="2800" b="1" dirty="0" smtClean="0">
                <a:ea typeface="標楷體" pitchFamily="65" charset="-120"/>
              </a:rPr>
              <a:t>舊法（續）</a:t>
            </a:r>
            <a:endParaRPr lang="zh-TW" altLang="en-US" sz="2800" b="1" dirty="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841862"/>
              </p:ext>
            </p:extLst>
          </p:nvPr>
        </p:nvGraphicFramePr>
        <p:xfrm>
          <a:off x="323528" y="1484784"/>
          <a:ext cx="8496944" cy="4578484"/>
        </p:xfrm>
        <a:graphic>
          <a:graphicData uri="http://schemas.openxmlformats.org/drawingml/2006/table">
            <a:tbl>
              <a:tblPr firstRow="1" bandRow="1">
                <a:tableStyleId>{5C22544A-7EE6-4342-B048-85BDC9FD1C3A}</a:tableStyleId>
              </a:tblPr>
              <a:tblGrid>
                <a:gridCol w="792088"/>
                <a:gridCol w="4104456"/>
                <a:gridCol w="3600400"/>
              </a:tblGrid>
              <a:tr h="327208">
                <a:tc>
                  <a:txBody>
                    <a:bodyPr/>
                    <a:lstStyle/>
                    <a:p>
                      <a:endParaRPr lang="zh-TW" altLang="en-US" sz="225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50" b="1" dirty="0" smtClean="0">
                          <a:solidFill>
                            <a:sysClr val="windowText" lastClr="000000"/>
                          </a:solidFill>
                          <a:latin typeface="標楷體" pitchFamily="65" charset="-120"/>
                          <a:ea typeface="標楷體" pitchFamily="65" charset="-120"/>
                        </a:rPr>
                        <a:t>新法</a:t>
                      </a:r>
                      <a:endParaRPr lang="zh-TW" altLang="en-US" sz="2250" b="1" dirty="0">
                        <a:solidFill>
                          <a:sysClr val="windowText" lastClr="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50" b="1" dirty="0" smtClean="0">
                          <a:solidFill>
                            <a:sysClr val="windowText" lastClr="000000"/>
                          </a:solidFill>
                          <a:latin typeface="標楷體" pitchFamily="65" charset="-120"/>
                          <a:ea typeface="標楷體" pitchFamily="65" charset="-120"/>
                        </a:rPr>
                        <a:t>舊法</a:t>
                      </a:r>
                      <a:endParaRPr lang="zh-TW" altLang="en-US" sz="2250" b="1" dirty="0">
                        <a:solidFill>
                          <a:sysClr val="windowText" lastClr="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4144">
                <a:tc>
                  <a:txBody>
                    <a:bodyPr/>
                    <a:lstStyle/>
                    <a:p>
                      <a:pPr algn="ctr"/>
                      <a:r>
                        <a:rPr lang="zh-TW" altLang="en-US" sz="2250" b="1" dirty="0" smtClean="0">
                          <a:latin typeface="標楷體" pitchFamily="65" charset="-120"/>
                          <a:ea typeface="標楷體" pitchFamily="65" charset="-120"/>
                        </a:rPr>
                        <a:t>數據修整方式</a:t>
                      </a:r>
                      <a:endParaRPr lang="en-US" altLang="zh-TW" sz="2250" b="1" dirty="0" smtClean="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altLang="zh-TW" sz="2250" kern="1200" dirty="0" smtClean="0">
                          <a:solidFill>
                            <a:schemeClr val="dk1"/>
                          </a:solidFill>
                          <a:latin typeface="標楷體" pitchFamily="65" charset="-120"/>
                          <a:ea typeface="標楷體" pitchFamily="65" charset="-120"/>
                          <a:cs typeface="+mn-cs"/>
                        </a:rPr>
                        <a:t>(</a:t>
                      </a:r>
                      <a:r>
                        <a:rPr lang="zh-TW" altLang="en-US" sz="2250" kern="1200" dirty="0" smtClean="0">
                          <a:solidFill>
                            <a:schemeClr val="dk1"/>
                          </a:solidFill>
                          <a:latin typeface="標楷體" pitchFamily="65" charset="-120"/>
                          <a:ea typeface="標楷體" pitchFamily="65" charset="-120"/>
                          <a:cs typeface="+mn-cs"/>
                        </a:rPr>
                        <a:t>一</a:t>
                      </a:r>
                      <a:r>
                        <a:rPr lang="en-US" altLang="zh-TW" sz="2250" kern="1200" dirty="0" smtClean="0">
                          <a:solidFill>
                            <a:schemeClr val="dk1"/>
                          </a:solidFill>
                          <a:latin typeface="標楷體" pitchFamily="65" charset="-120"/>
                          <a:ea typeface="標楷體" pitchFamily="65" charset="-120"/>
                          <a:cs typeface="+mn-cs"/>
                        </a:rPr>
                        <a:t>)</a:t>
                      </a:r>
                      <a:r>
                        <a:rPr lang="zh-TW" altLang="en-US" sz="2250" kern="1200" dirty="0" smtClean="0">
                          <a:solidFill>
                            <a:schemeClr val="dk1"/>
                          </a:solidFill>
                          <a:latin typeface="標楷體" pitchFamily="65" charset="-120"/>
                          <a:ea typeface="標楷體" pitchFamily="65" charset="-120"/>
                          <a:cs typeface="+mn-cs"/>
                        </a:rPr>
                        <a:t>每包裝所含之份數、每日參考值百分比，以整數標示。</a:t>
                      </a:r>
                      <a:endParaRPr lang="en-US" altLang="zh-TW" sz="2250" kern="1200" dirty="0" smtClean="0">
                        <a:solidFill>
                          <a:schemeClr val="dk1"/>
                        </a:solidFill>
                        <a:latin typeface="標楷體" pitchFamily="65" charset="-120"/>
                        <a:ea typeface="標楷體" pitchFamily="65" charset="-120"/>
                        <a:cs typeface="+mn-cs"/>
                      </a:endParaRPr>
                    </a:p>
                    <a:p>
                      <a:r>
                        <a:rPr lang="en-US" altLang="zh-TW" sz="2250" kern="1200" dirty="0" smtClean="0">
                          <a:solidFill>
                            <a:schemeClr val="dk1"/>
                          </a:solidFill>
                          <a:latin typeface="標楷體" pitchFamily="65" charset="-120"/>
                          <a:ea typeface="標楷體" pitchFamily="65" charset="-120"/>
                          <a:cs typeface="+mn-cs"/>
                        </a:rPr>
                        <a:t>(</a:t>
                      </a:r>
                      <a:r>
                        <a:rPr lang="zh-TW" altLang="zh-TW" sz="2250" kern="1200" dirty="0" smtClean="0">
                          <a:solidFill>
                            <a:schemeClr val="dk1"/>
                          </a:solidFill>
                          <a:latin typeface="標楷體" pitchFamily="65" charset="-120"/>
                          <a:ea typeface="標楷體" pitchFamily="65" charset="-120"/>
                          <a:cs typeface="+mn-cs"/>
                        </a:rPr>
                        <a:t>二</a:t>
                      </a:r>
                      <a:r>
                        <a:rPr lang="en-US" altLang="zh-TW" sz="2250" kern="1200" dirty="0" smtClean="0">
                          <a:solidFill>
                            <a:schemeClr val="dk1"/>
                          </a:solidFill>
                          <a:latin typeface="標楷體" pitchFamily="65" charset="-120"/>
                          <a:ea typeface="標楷體" pitchFamily="65" charset="-120"/>
                          <a:cs typeface="+mn-cs"/>
                        </a:rPr>
                        <a:t>)</a:t>
                      </a:r>
                      <a:r>
                        <a:rPr lang="zh-TW" altLang="zh-TW" sz="2250" kern="1200" dirty="0" smtClean="0">
                          <a:solidFill>
                            <a:schemeClr val="dk1"/>
                          </a:solidFill>
                          <a:latin typeface="標楷體" pitchFamily="65" charset="-120"/>
                          <a:ea typeface="標楷體" pitchFamily="65" charset="-120"/>
                          <a:cs typeface="+mn-cs"/>
                        </a:rPr>
                        <a:t>維生素、礦物質含量以有效數字不超過三位為原則。</a:t>
                      </a:r>
                    </a:p>
                    <a:p>
                      <a:r>
                        <a:rPr lang="en-US" altLang="zh-TW" sz="2250" kern="1200" dirty="0" smtClean="0">
                          <a:solidFill>
                            <a:schemeClr val="dk1"/>
                          </a:solidFill>
                          <a:latin typeface="標楷體" pitchFamily="65" charset="-120"/>
                          <a:ea typeface="標楷體" pitchFamily="65" charset="-120"/>
                          <a:cs typeface="+mn-cs"/>
                        </a:rPr>
                        <a:t>(</a:t>
                      </a:r>
                      <a:r>
                        <a:rPr lang="zh-TW" altLang="zh-TW" sz="2250" kern="1200" dirty="0" smtClean="0">
                          <a:solidFill>
                            <a:schemeClr val="dk1"/>
                          </a:solidFill>
                          <a:latin typeface="標楷體" pitchFamily="65" charset="-120"/>
                          <a:ea typeface="標楷體" pitchFamily="65" charset="-120"/>
                          <a:cs typeface="+mn-cs"/>
                        </a:rPr>
                        <a:t>三</a:t>
                      </a:r>
                      <a:r>
                        <a:rPr lang="en-US" altLang="zh-TW" sz="2250" kern="1200" dirty="0" smtClean="0">
                          <a:solidFill>
                            <a:schemeClr val="dk1"/>
                          </a:solidFill>
                          <a:latin typeface="標楷體" pitchFamily="65" charset="-120"/>
                          <a:ea typeface="標楷體" pitchFamily="65" charset="-120"/>
                          <a:cs typeface="+mn-cs"/>
                        </a:rPr>
                        <a:t>)</a:t>
                      </a:r>
                      <a:r>
                        <a:rPr lang="zh-TW" altLang="zh-TW" sz="2250" b="1" u="sng" kern="1200" dirty="0" smtClean="0">
                          <a:solidFill>
                            <a:srgbClr val="CC00CC"/>
                          </a:solidFill>
                          <a:latin typeface="標楷體" pitchFamily="65" charset="-120"/>
                          <a:ea typeface="標楷體" pitchFamily="65" charset="-120"/>
                          <a:cs typeface="+mn-cs"/>
                        </a:rPr>
                        <a:t>宣稱或其他營養素以整數或至小數點後一位標示</a:t>
                      </a:r>
                      <a:r>
                        <a:rPr lang="zh-TW" altLang="zh-TW" sz="2250" kern="1200" dirty="0" smtClean="0">
                          <a:solidFill>
                            <a:schemeClr val="dk1"/>
                          </a:solidFill>
                          <a:latin typeface="標楷體" pitchFamily="65" charset="-120"/>
                          <a:ea typeface="標楷體" pitchFamily="65" charset="-120"/>
                          <a:cs typeface="+mn-cs"/>
                        </a:rPr>
                        <a:t>。</a:t>
                      </a:r>
                    </a:p>
                    <a:p>
                      <a:r>
                        <a:rPr lang="en-US" altLang="zh-TW" sz="2250" kern="1200" dirty="0" smtClean="0">
                          <a:solidFill>
                            <a:schemeClr val="dk1"/>
                          </a:solidFill>
                          <a:latin typeface="標楷體" pitchFamily="65" charset="-120"/>
                          <a:ea typeface="標楷體" pitchFamily="65" charset="-120"/>
                          <a:cs typeface="+mn-cs"/>
                        </a:rPr>
                        <a:t>(</a:t>
                      </a:r>
                      <a:r>
                        <a:rPr lang="zh-TW" altLang="zh-TW" sz="2250" kern="1200" dirty="0" smtClean="0">
                          <a:solidFill>
                            <a:schemeClr val="dk1"/>
                          </a:solidFill>
                          <a:latin typeface="標楷體" pitchFamily="65" charset="-120"/>
                          <a:ea typeface="標楷體" pitchFamily="65" charset="-120"/>
                          <a:cs typeface="+mn-cs"/>
                        </a:rPr>
                        <a:t>四</a:t>
                      </a:r>
                      <a:r>
                        <a:rPr lang="en-US" altLang="zh-TW" sz="2250" kern="1200" dirty="0" smtClean="0">
                          <a:solidFill>
                            <a:schemeClr val="dk1"/>
                          </a:solidFill>
                          <a:latin typeface="標楷體" pitchFamily="65" charset="-120"/>
                          <a:ea typeface="標楷體" pitchFamily="65" charset="-120"/>
                          <a:cs typeface="+mn-cs"/>
                        </a:rPr>
                        <a:t>)</a:t>
                      </a:r>
                      <a:r>
                        <a:rPr lang="zh-TW" altLang="zh-TW" sz="2250" kern="1200" dirty="0" smtClean="0">
                          <a:solidFill>
                            <a:schemeClr val="dk1"/>
                          </a:solidFill>
                          <a:latin typeface="標楷體" pitchFamily="65" charset="-120"/>
                          <a:ea typeface="標楷體" pitchFamily="65" charset="-120"/>
                          <a:cs typeface="+mn-cs"/>
                        </a:rPr>
                        <a:t>數據修整應參照中華民國國家標</a:t>
                      </a:r>
                      <a:r>
                        <a:rPr lang="en-US" altLang="zh-TW" sz="2250" kern="1200" dirty="0" smtClean="0">
                          <a:solidFill>
                            <a:schemeClr val="dk1"/>
                          </a:solidFill>
                          <a:latin typeface="標楷體" pitchFamily="65" charset="-120"/>
                          <a:ea typeface="標楷體" pitchFamily="65" charset="-120"/>
                          <a:cs typeface="+mn-cs"/>
                        </a:rPr>
                        <a:t>CNS2925</a:t>
                      </a:r>
                      <a:r>
                        <a:rPr lang="zh-TW" altLang="zh-TW" sz="2250" kern="1200" dirty="0" smtClean="0">
                          <a:solidFill>
                            <a:schemeClr val="dk1"/>
                          </a:solidFill>
                          <a:latin typeface="標楷體" pitchFamily="65" charset="-120"/>
                          <a:ea typeface="標楷體" pitchFamily="65" charset="-120"/>
                          <a:cs typeface="+mn-cs"/>
                        </a:rPr>
                        <a:t>「規定極限值之有效位數指示法」規定。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50" kern="1200" baseline="0" dirty="0" smtClean="0">
                          <a:solidFill>
                            <a:schemeClr val="dk1"/>
                          </a:solidFill>
                          <a:latin typeface="標楷體" pitchFamily="65" charset="-120"/>
                          <a:ea typeface="標楷體" pitchFamily="65" charset="-120"/>
                          <a:cs typeface="+mn-cs"/>
                        </a:rPr>
                        <a:t>每包裝所含之</a:t>
                      </a:r>
                      <a:r>
                        <a:rPr lang="zh-TW" altLang="en-US" sz="2250" b="1" u="sng" kern="1200" baseline="0" dirty="0" smtClean="0">
                          <a:solidFill>
                            <a:srgbClr val="CC00CC"/>
                          </a:solidFill>
                          <a:latin typeface="標楷體" pitchFamily="65" charset="-120"/>
                          <a:ea typeface="標楷體" pitchFamily="65" charset="-120"/>
                          <a:cs typeface="+mn-cs"/>
                        </a:rPr>
                        <a:t>顆（或錠、粒）數</a:t>
                      </a:r>
                      <a:r>
                        <a:rPr lang="zh-TW" altLang="en-US" sz="2250" kern="1200" baseline="0" dirty="0" smtClean="0">
                          <a:solidFill>
                            <a:schemeClr val="dk1"/>
                          </a:solidFill>
                          <a:latin typeface="標楷體" pitchFamily="65" charset="-120"/>
                          <a:ea typeface="標楷體" pitchFamily="65" charset="-120"/>
                          <a:cs typeface="+mn-cs"/>
                        </a:rPr>
                        <a:t>、每日基準值百分比以整數表示。</a:t>
                      </a:r>
                      <a:endParaRPr lang="en-US" altLang="zh-TW" sz="2250"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50" kern="1200" baseline="0" dirty="0" smtClean="0">
                          <a:solidFill>
                            <a:schemeClr val="dk1"/>
                          </a:solidFill>
                          <a:latin typeface="標楷體" pitchFamily="65" charset="-120"/>
                          <a:ea typeface="標楷體" pitchFamily="65" charset="-120"/>
                          <a:cs typeface="+mn-cs"/>
                        </a:rPr>
                        <a:t>維生素、礦物質及其他成分含量以有效數字不超過三位為原則。</a:t>
                      </a:r>
                      <a:endParaRPr lang="zh-TW" altLang="en-US" sz="2250" dirty="0" smtClean="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4294967295"/>
          </p:nvPr>
        </p:nvSpPr>
        <p:spPr>
          <a:xfrm>
            <a:off x="6553200" y="6265118"/>
            <a:ext cx="2133600" cy="476250"/>
          </a:xfrm>
          <a:prstGeom prst="rect">
            <a:avLst/>
          </a:prstGeom>
        </p:spPr>
        <p:txBody>
          <a:bodyPr/>
          <a:lstStyle/>
          <a:p>
            <a:fld id="{8B30A49B-F890-436F-9C5E-98B6420EC7E3}" type="slidenum">
              <a:rPr lang="zh-TW" altLang="en-US" smtClean="0"/>
              <a:pPr/>
              <a:t>69</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055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矩形 4"/>
          <p:cNvSpPr>
            <a:spLocks noChangeArrowheads="1"/>
          </p:cNvSpPr>
          <p:nvPr/>
        </p:nvSpPr>
        <p:spPr bwMode="auto">
          <a:xfrm>
            <a:off x="1363567" y="2210088"/>
            <a:ext cx="7312889" cy="1938992"/>
          </a:xfrm>
          <a:prstGeom prst="rect">
            <a:avLst/>
          </a:prstGeom>
          <a:noFill/>
          <a:extLst/>
        </p:spPr>
        <p:txBody>
          <a:bodyPr vert="horz" wrap="square" rtlCol="0" anchor="b">
            <a:spAutoFit/>
          </a:bodyPr>
          <a:lstStyle/>
          <a:p>
            <a:pPr algn="ctr"/>
            <a:r>
              <a:rPr lang="zh-TW" altLang="en-US" sz="3600" b="1" cap="small" dirty="0">
                <a:solidFill>
                  <a:srgbClr val="006600"/>
                </a:solidFill>
                <a:latin typeface="標楷體" panose="03000509000000000000" pitchFamily="65" charset="-120"/>
                <a:ea typeface="標楷體" panose="03000509000000000000" pitchFamily="65" charset="-120"/>
              </a:rPr>
              <a:t>得免營養標示之包裝食品規定</a:t>
            </a:r>
            <a:endParaRPr lang="en-US" altLang="zh-TW" sz="3600" b="1" cap="small" dirty="0">
              <a:solidFill>
                <a:srgbClr val="006600"/>
              </a:solidFill>
              <a:latin typeface="標楷體" panose="03000509000000000000" pitchFamily="65" charset="-120"/>
              <a:ea typeface="標楷體" panose="03000509000000000000" pitchFamily="65" charset="-120"/>
            </a:endParaRPr>
          </a:p>
          <a:p>
            <a:pPr algn="ctr"/>
            <a:endParaRPr lang="en-US" altLang="zh-TW" sz="3600" b="1" cap="small" dirty="0">
              <a:solidFill>
                <a:srgbClr val="006600"/>
              </a:solidFill>
              <a:latin typeface="標楷體" panose="03000509000000000000" pitchFamily="65" charset="-120"/>
              <a:ea typeface="標楷體" panose="03000509000000000000" pitchFamily="65" charset="-120"/>
            </a:endParaRPr>
          </a:p>
          <a:p>
            <a:pPr algn="ctr"/>
            <a:r>
              <a:rPr lang="zh-TW" altLang="en-US" b="1" cap="small" dirty="0">
                <a:solidFill>
                  <a:srgbClr val="002060"/>
                </a:solidFill>
                <a:latin typeface="Calibri" panose="020F0502020204030204" pitchFamily="34" charset="0"/>
                <a:ea typeface="標楷體" panose="03000509000000000000" pitchFamily="65" charset="-120"/>
              </a:rPr>
              <a:t>修訂</a:t>
            </a:r>
            <a:r>
              <a:rPr lang="en-US" altLang="zh-TW" b="1" cap="small" dirty="0">
                <a:solidFill>
                  <a:srgbClr val="002060"/>
                </a:solidFill>
                <a:latin typeface="Calibri" panose="020F0502020204030204" pitchFamily="34" charset="0"/>
                <a:ea typeface="標楷體" panose="03000509000000000000" pitchFamily="65" charset="-120"/>
              </a:rPr>
              <a:t>101</a:t>
            </a:r>
            <a:r>
              <a:rPr lang="zh-TW" altLang="en-US" b="1" cap="small" dirty="0">
                <a:solidFill>
                  <a:srgbClr val="002060"/>
                </a:solidFill>
                <a:latin typeface="Calibri" panose="020F0502020204030204" pitchFamily="34" charset="0"/>
                <a:ea typeface="標楷體" panose="03000509000000000000" pitchFamily="65" charset="-120"/>
              </a:rPr>
              <a:t>年</a:t>
            </a:r>
            <a:r>
              <a:rPr lang="en-US" altLang="zh-TW" b="1" cap="small" dirty="0">
                <a:solidFill>
                  <a:srgbClr val="002060"/>
                </a:solidFill>
                <a:latin typeface="Calibri" panose="020F0502020204030204" pitchFamily="34" charset="0"/>
                <a:ea typeface="標楷體" panose="03000509000000000000" pitchFamily="65" charset="-120"/>
              </a:rPr>
              <a:t>8</a:t>
            </a:r>
            <a:r>
              <a:rPr lang="zh-TW" altLang="en-US" b="1" cap="small" dirty="0">
                <a:solidFill>
                  <a:srgbClr val="002060"/>
                </a:solidFill>
                <a:latin typeface="Calibri" panose="020F0502020204030204" pitchFamily="34" charset="0"/>
                <a:ea typeface="標楷體" panose="03000509000000000000" pitchFamily="65" charset="-120"/>
              </a:rPr>
              <a:t>月</a:t>
            </a:r>
            <a:r>
              <a:rPr lang="en-US" altLang="zh-TW" b="1" cap="small" dirty="0">
                <a:solidFill>
                  <a:srgbClr val="002060"/>
                </a:solidFill>
                <a:latin typeface="Calibri" panose="020F0502020204030204" pitchFamily="34" charset="0"/>
                <a:ea typeface="標楷體" panose="03000509000000000000" pitchFamily="65" charset="-120"/>
              </a:rPr>
              <a:t>9</a:t>
            </a:r>
            <a:r>
              <a:rPr lang="zh-TW" altLang="en-US" b="1" cap="small" dirty="0">
                <a:solidFill>
                  <a:srgbClr val="002060"/>
                </a:solidFill>
                <a:latin typeface="Calibri" panose="020F0502020204030204" pitchFamily="34" charset="0"/>
                <a:ea typeface="標楷體" panose="03000509000000000000" pitchFamily="65" charset="-120"/>
              </a:rPr>
              <a:t>日公告</a:t>
            </a:r>
            <a:endParaRPr lang="en-US" altLang="zh-TW" b="1" cap="small" dirty="0">
              <a:solidFill>
                <a:srgbClr val="002060"/>
              </a:solidFill>
              <a:latin typeface="Calibri" panose="020F0502020204030204" pitchFamily="34" charset="0"/>
              <a:ea typeface="標楷體" panose="03000509000000000000" pitchFamily="65" charset="-120"/>
            </a:endParaRPr>
          </a:p>
          <a:p>
            <a:pPr algn="ctr"/>
            <a:r>
              <a:rPr lang="zh-TW" altLang="en-US" b="1" cap="small" dirty="0">
                <a:solidFill>
                  <a:srgbClr val="002060"/>
                </a:solidFill>
                <a:latin typeface="Calibri" panose="020F0502020204030204" pitchFamily="34" charset="0"/>
                <a:ea typeface="標楷體" panose="03000509000000000000" pitchFamily="65" charset="-120"/>
              </a:rPr>
              <a:t>「應標示營養成分及含量之食品類別」</a:t>
            </a:r>
          </a:p>
        </p:txBody>
      </p:sp>
    </p:spTree>
    <p:extLst>
      <p:ext uri="{BB962C8B-B14F-4D97-AF65-F5344CB8AC3E}">
        <p14:creationId xmlns:p14="http://schemas.microsoft.com/office/powerpoint/2010/main" val="24966509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ea typeface="標楷體" pitchFamily="65" charset="-120"/>
              </a:rPr>
              <a:t>新法  </a:t>
            </a:r>
            <a:r>
              <a:rPr lang="en-US" altLang="zh-TW" sz="2800" b="1" dirty="0" smtClean="0">
                <a:ea typeface="標楷體" pitchFamily="65" charset="-120"/>
              </a:rPr>
              <a:t>vs. </a:t>
            </a:r>
            <a:r>
              <a:rPr lang="zh-TW" altLang="en-US" sz="2800" b="1" dirty="0" smtClean="0">
                <a:ea typeface="標楷體" pitchFamily="65" charset="-120"/>
              </a:rPr>
              <a:t>舊法（續）</a:t>
            </a:r>
            <a:endParaRPr lang="zh-TW" altLang="en-US" sz="2800" b="1" dirty="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26405710"/>
              </p:ext>
            </p:extLst>
          </p:nvPr>
        </p:nvGraphicFramePr>
        <p:xfrm>
          <a:off x="323528" y="1556792"/>
          <a:ext cx="8568952" cy="3688080"/>
        </p:xfrm>
        <a:graphic>
          <a:graphicData uri="http://schemas.openxmlformats.org/drawingml/2006/table">
            <a:tbl>
              <a:tblPr firstRow="1" bandRow="1">
                <a:tableStyleId>{5C22544A-7EE6-4342-B048-85BDC9FD1C3A}</a:tableStyleId>
              </a:tblPr>
              <a:tblGrid>
                <a:gridCol w="1368152"/>
                <a:gridCol w="3600400"/>
                <a:gridCol w="3600400"/>
              </a:tblGrid>
              <a:tr h="441836">
                <a:tc>
                  <a:txBody>
                    <a:bodyPr/>
                    <a:lstStyle/>
                    <a:p>
                      <a:endParaRPr lang="zh-TW" altLang="en-US" sz="28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solidFill>
                            <a:sysClr val="windowText" lastClr="000000"/>
                          </a:solidFill>
                          <a:latin typeface="標楷體" pitchFamily="65" charset="-120"/>
                          <a:ea typeface="標楷體" pitchFamily="65" charset="-120"/>
                        </a:rPr>
                        <a:t>新法</a:t>
                      </a:r>
                      <a:endParaRPr lang="zh-TW" altLang="en-US" sz="2800" b="1" dirty="0">
                        <a:solidFill>
                          <a:sysClr val="windowText" lastClr="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solidFill>
                            <a:sysClr val="windowText" lastClr="000000"/>
                          </a:solidFill>
                          <a:latin typeface="標楷體" pitchFamily="65" charset="-120"/>
                          <a:ea typeface="標楷體" pitchFamily="65" charset="-120"/>
                        </a:rPr>
                        <a:t>舊法</a:t>
                      </a:r>
                      <a:endParaRPr lang="zh-TW" altLang="en-US" sz="2800" b="1" dirty="0">
                        <a:solidFill>
                          <a:sysClr val="windowText" lastClr="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7227">
                <a:tc>
                  <a:txBody>
                    <a:bodyPr/>
                    <a:lstStyle/>
                    <a:p>
                      <a:pPr algn="ctr"/>
                      <a:r>
                        <a:rPr lang="zh-TW" altLang="en-US" sz="2800" b="1" dirty="0" smtClean="0">
                          <a:latin typeface="標楷體" pitchFamily="65" charset="-120"/>
                          <a:ea typeface="標楷體" pitchFamily="65" charset="-120"/>
                        </a:rPr>
                        <a:t>標示值</a:t>
                      </a:r>
                      <a:endParaRPr lang="en-US" altLang="zh-TW" sz="2800" b="1" dirty="0" smtClean="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zh-TW" altLang="en-US" sz="2800" b="1" kern="1200" dirty="0" smtClean="0">
                          <a:solidFill>
                            <a:srgbClr val="CC00CC"/>
                          </a:solidFill>
                          <a:latin typeface="標楷體" pitchFamily="65" charset="-120"/>
                          <a:ea typeface="標楷體" pitchFamily="65" charset="-120"/>
                          <a:cs typeface="+mn-cs"/>
                        </a:rPr>
                        <a:t>有</a:t>
                      </a:r>
                      <a:r>
                        <a:rPr lang="zh-TW" altLang="en-US" sz="2800" kern="1200" dirty="0" smtClean="0">
                          <a:solidFill>
                            <a:schemeClr val="dk1"/>
                          </a:solidFill>
                          <a:latin typeface="標楷體" pitchFamily="65" charset="-120"/>
                          <a:ea typeface="標楷體" pitchFamily="65" charset="-120"/>
                          <a:cs typeface="+mn-cs"/>
                        </a:rPr>
                        <a:t>設立標示允許誤差值</a:t>
                      </a:r>
                      <a:endParaRPr lang="zh-TW" altLang="zh-TW" sz="2800" kern="1200" dirty="0" smtClean="0">
                        <a:solidFill>
                          <a:schemeClr val="dk1"/>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itchFamily="65" charset="-120"/>
                          <a:ea typeface="標楷體" pitchFamily="65" charset="-120"/>
                        </a:rPr>
                        <a:t>無</a:t>
                      </a:r>
                      <a:r>
                        <a:rPr lang="zh-TW" altLang="en-US" sz="2800" kern="1200" dirty="0" smtClean="0">
                          <a:solidFill>
                            <a:schemeClr val="dk1"/>
                          </a:solidFill>
                          <a:latin typeface="標楷體" pitchFamily="65" charset="-120"/>
                          <a:ea typeface="標楷體" pitchFamily="65" charset="-120"/>
                          <a:cs typeface="+mn-cs"/>
                        </a:rPr>
                        <a:t>設立標示允許誤差值</a:t>
                      </a:r>
                      <a:endParaRPr lang="zh-TW" altLang="zh-TW" sz="2800" kern="1200" dirty="0" smtClean="0">
                        <a:solidFill>
                          <a:schemeClr val="dk1"/>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757227">
                <a:tc>
                  <a:txBody>
                    <a:bodyPr/>
                    <a:lstStyle/>
                    <a:p>
                      <a:pPr algn="ctr"/>
                      <a:r>
                        <a:rPr lang="zh-TW" altLang="en-US" sz="2800" b="1" dirty="0" smtClean="0">
                          <a:latin typeface="標楷體" pitchFamily="65" charset="-120"/>
                          <a:ea typeface="標楷體" pitchFamily="65" charset="-120"/>
                        </a:rPr>
                        <a:t>警語</a:t>
                      </a:r>
                      <a:endParaRPr lang="en-US" altLang="zh-TW" sz="2800" b="1" dirty="0" smtClean="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zh-TW" altLang="zh-TW" sz="2800" kern="1200" dirty="0" smtClean="0">
                          <a:solidFill>
                            <a:schemeClr val="dk1"/>
                          </a:solidFill>
                          <a:latin typeface="標楷體" pitchFamily="65" charset="-120"/>
                          <a:ea typeface="標楷體" pitchFamily="65" charset="-120"/>
                          <a:cs typeface="+mn-cs"/>
                        </a:rPr>
                        <a:t>包裝容器外表明顯處加註標示「一日請勿超過</a:t>
                      </a:r>
                      <a:r>
                        <a:rPr lang="en-US" altLang="zh-TW" sz="2800" kern="1200" dirty="0" smtClean="0">
                          <a:solidFill>
                            <a:schemeClr val="dk1"/>
                          </a:solidFill>
                          <a:latin typeface="標楷體" pitchFamily="65" charset="-120"/>
                          <a:ea typeface="標楷體" pitchFamily="65" charset="-120"/>
                          <a:cs typeface="+mn-cs"/>
                          <a:sym typeface="Wingdings 2"/>
                        </a:rPr>
                        <a:t></a:t>
                      </a:r>
                      <a:r>
                        <a:rPr lang="zh-TW" altLang="zh-TW" sz="2800" kern="1200" dirty="0" smtClean="0">
                          <a:solidFill>
                            <a:schemeClr val="dk1"/>
                          </a:solidFill>
                          <a:latin typeface="標楷體" pitchFamily="65" charset="-120"/>
                          <a:ea typeface="標楷體" pitchFamily="65" charset="-120"/>
                          <a:cs typeface="+mn-cs"/>
                        </a:rPr>
                        <a:t>顆（或錠、粒）」及</a:t>
                      </a:r>
                      <a:r>
                        <a:rPr lang="zh-TW" altLang="zh-TW" sz="2800" b="1" kern="1200" dirty="0" smtClean="0">
                          <a:solidFill>
                            <a:srgbClr val="CC00CC"/>
                          </a:solidFill>
                          <a:latin typeface="標楷體" pitchFamily="65" charset="-120"/>
                          <a:ea typeface="標楷體" pitchFamily="65" charset="-120"/>
                          <a:cs typeface="+mn-cs"/>
                        </a:rPr>
                        <a:t>「多食無益」</a:t>
                      </a:r>
                      <a:r>
                        <a:rPr lang="zh-TW" altLang="zh-TW" sz="2800" kern="1200" dirty="0" smtClean="0">
                          <a:solidFill>
                            <a:schemeClr val="dk1"/>
                          </a:solidFill>
                          <a:latin typeface="標楷體" pitchFamily="65" charset="-120"/>
                          <a:ea typeface="標楷體" pitchFamily="65" charset="-120"/>
                          <a:cs typeface="+mn-cs"/>
                        </a:rPr>
                        <a:t>之警語</a:t>
                      </a:r>
                      <a:r>
                        <a:rPr lang="zh-TW" altLang="en-US" sz="2800" kern="1200" dirty="0" smtClean="0">
                          <a:solidFill>
                            <a:schemeClr val="dk1"/>
                          </a:solidFill>
                          <a:latin typeface="標楷體" pitchFamily="65" charset="-120"/>
                          <a:ea typeface="標楷體" pitchFamily="65" charset="-120"/>
                          <a:cs typeface="+mn-cs"/>
                        </a:rPr>
                        <a:t>。</a:t>
                      </a:r>
                      <a:endParaRPr lang="zh-TW" altLang="zh-TW" sz="2800" kern="1200" dirty="0" smtClean="0">
                        <a:solidFill>
                          <a:schemeClr val="dk1"/>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zh-TW" altLang="en-US" sz="2800" kern="1200" baseline="0" dirty="0" smtClean="0">
                          <a:solidFill>
                            <a:schemeClr val="dk1"/>
                          </a:solidFill>
                          <a:latin typeface="標楷體" pitchFamily="65" charset="-120"/>
                          <a:ea typeface="標楷體" pitchFamily="65" charset="-120"/>
                          <a:cs typeface="+mn-cs"/>
                        </a:rPr>
                        <a:t>需於明顯處加註標示「一日請勿超過○顆（或錠、粒）」之警語。</a:t>
                      </a:r>
                      <a:endParaRPr lang="zh-TW" altLang="zh-TW" sz="2800" kern="1200" dirty="0" smtClean="0">
                        <a:solidFill>
                          <a:schemeClr val="dk1"/>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5" name="投影片編號版面配置區 4"/>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70</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70</a:t>
            </a:fld>
            <a:endParaRPr lang="zh-TW" altLang="en-US" dirty="0">
              <a:latin typeface="Calibri" panose="020F0502020204030204" pitchFamily="34" charset="0"/>
            </a:endParaRPr>
          </a:p>
        </p:txBody>
      </p:sp>
    </p:spTree>
    <p:extLst>
      <p:ext uri="{BB962C8B-B14F-4D97-AF65-F5344CB8AC3E}">
        <p14:creationId xmlns:p14="http://schemas.microsoft.com/office/powerpoint/2010/main" val="11745352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7384"/>
            <a:ext cx="7467600" cy="1143000"/>
          </a:xfrm>
        </p:spPr>
        <p:txBody>
          <a:bodyPr>
            <a:normAutofit/>
          </a:bodyPr>
          <a:lstStyle/>
          <a:p>
            <a:pPr algn="ctr"/>
            <a:r>
              <a:rPr lang="zh-TW" altLang="en-US" sz="3600" b="1" dirty="0">
                <a:solidFill>
                  <a:srgbClr val="7030A0"/>
                </a:solidFill>
                <a:latin typeface="Calibri" panose="020F0502020204030204" pitchFamily="34" charset="0"/>
                <a:ea typeface="標楷體" panose="03000509000000000000" pitchFamily="65" charset="-120"/>
              </a:rPr>
              <a:t>相關</a:t>
            </a:r>
            <a:r>
              <a:rPr lang="en-US" altLang="zh-TW" sz="3600" b="1" dirty="0">
                <a:solidFill>
                  <a:srgbClr val="7030A0"/>
                </a:solidFill>
                <a:latin typeface="Calibri" panose="020F0502020204030204" pitchFamily="34" charset="0"/>
                <a:ea typeface="標楷體" panose="03000509000000000000" pitchFamily="65" charset="-120"/>
              </a:rPr>
              <a:t>Q&amp;A</a:t>
            </a:r>
          </a:p>
        </p:txBody>
      </p:sp>
      <p:sp>
        <p:nvSpPr>
          <p:cNvPr id="3" name="內容版面配置區 2"/>
          <p:cNvSpPr>
            <a:spLocks noGrp="1"/>
          </p:cNvSpPr>
          <p:nvPr>
            <p:ph idx="1"/>
          </p:nvPr>
        </p:nvSpPr>
        <p:spPr>
          <a:xfrm>
            <a:off x="395536" y="1268760"/>
            <a:ext cx="8435280" cy="5184576"/>
          </a:xfrm>
        </p:spPr>
        <p:txBody>
          <a:bodyPr>
            <a:normAutofit fontScale="92500"/>
          </a:bodyPr>
          <a:lstStyle/>
          <a:p>
            <a:pPr>
              <a:buNone/>
            </a:pPr>
            <a:r>
              <a:rPr lang="en-US" altLang="zh-TW" dirty="0" smtClean="0">
                <a:latin typeface="Calibri" panose="020F0502020204030204" pitchFamily="34" charset="0"/>
                <a:ea typeface="標楷體" pitchFamily="65" charset="-120"/>
              </a:rPr>
              <a:t>1.</a:t>
            </a:r>
            <a:r>
              <a:rPr lang="zh-TW" altLang="zh-TW" dirty="0" smtClean="0">
                <a:latin typeface="Calibri" panose="020F0502020204030204" pitchFamily="34" charset="0"/>
                <a:ea typeface="標楷體" pitchFamily="65" charset="-120"/>
              </a:rPr>
              <a:t>維生素、礦物質類之發泡錠產品</a:t>
            </a:r>
            <a:r>
              <a:rPr lang="zh-TW" altLang="en-US" dirty="0" smtClean="0">
                <a:latin typeface="Calibri" panose="020F0502020204030204" pitchFamily="34" charset="0"/>
                <a:ea typeface="標楷體" pitchFamily="65" charset="-120"/>
              </a:rPr>
              <a:t>、維生素</a:t>
            </a:r>
            <a:r>
              <a:rPr lang="en-US" altLang="zh-TW" dirty="0" smtClean="0">
                <a:latin typeface="Calibri" panose="020F0502020204030204" pitchFamily="34" charset="0"/>
                <a:ea typeface="標楷體" pitchFamily="65" charset="-120"/>
              </a:rPr>
              <a:t>C</a:t>
            </a:r>
            <a:r>
              <a:rPr lang="zh-TW" altLang="en-US" dirty="0" smtClean="0">
                <a:latin typeface="Calibri" panose="020F0502020204030204" pitchFamily="34" charset="0"/>
                <a:ea typeface="標楷體" pitchFamily="65" charset="-120"/>
              </a:rPr>
              <a:t>片產品</a:t>
            </a:r>
            <a:r>
              <a:rPr lang="zh-TW" altLang="zh-TW" dirty="0" smtClean="0">
                <a:latin typeface="Calibri" panose="020F0502020204030204" pitchFamily="34" charset="0"/>
                <a:ea typeface="標楷體" pitchFamily="65" charset="-120"/>
              </a:rPr>
              <a:t>是否要</a:t>
            </a:r>
            <a:r>
              <a:rPr lang="zh-TW" altLang="zh-TW" dirty="0">
                <a:latin typeface="Calibri" panose="020F0502020204030204" pitchFamily="34" charset="0"/>
                <a:ea typeface="標楷體" pitchFamily="65" charset="-120"/>
              </a:rPr>
              <a:t>符合「包裝維生素礦物質類之錠狀膠囊狀食品營養標示應遵行事項」 </a:t>
            </a:r>
            <a:r>
              <a:rPr lang="zh-TW" altLang="en-US" dirty="0" smtClean="0">
                <a:latin typeface="Calibri" panose="020F0502020204030204" pitchFamily="34" charset="0"/>
                <a:ea typeface="標楷體" pitchFamily="65" charset="-120"/>
              </a:rPr>
              <a:t>？</a:t>
            </a:r>
            <a:endParaRPr lang="en-US" altLang="zh-TW" dirty="0" smtClean="0">
              <a:latin typeface="Calibri" panose="020F0502020204030204" pitchFamily="34" charset="0"/>
              <a:ea typeface="標楷體" pitchFamily="65" charset="-120"/>
            </a:endParaRPr>
          </a:p>
          <a:p>
            <a:pPr>
              <a:buNone/>
            </a:pPr>
            <a:r>
              <a:rPr lang="en-US" altLang="zh-TW" dirty="0" smtClean="0">
                <a:latin typeface="Calibri" panose="020F0502020204030204" pitchFamily="34" charset="0"/>
                <a:ea typeface="標楷體" pitchFamily="65" charset="-120"/>
              </a:rPr>
              <a:t>  </a:t>
            </a:r>
            <a:r>
              <a:rPr lang="zh-TW" altLang="en-US" dirty="0" smtClean="0">
                <a:latin typeface="Calibri" panose="020F0502020204030204" pitchFamily="34" charset="0"/>
                <a:ea typeface="標楷體" pitchFamily="65" charset="-120"/>
              </a:rPr>
              <a:t>  </a:t>
            </a:r>
            <a:r>
              <a:rPr lang="en-US" altLang="zh-TW" b="1" u="sng" dirty="0" smtClean="0">
                <a:latin typeface="Calibri" panose="020F0502020204030204" pitchFamily="34" charset="0"/>
                <a:ea typeface="標楷體" pitchFamily="65" charset="-120"/>
              </a:rPr>
              <a:t>ANS:</a:t>
            </a:r>
            <a:r>
              <a:rPr lang="zh-TW" altLang="en-US" b="1" u="sng" dirty="0" smtClean="0">
                <a:latin typeface="Calibri" panose="020F0502020204030204" pitchFamily="34" charset="0"/>
                <a:ea typeface="標楷體" pitchFamily="65" charset="-120"/>
              </a:rPr>
              <a:t>是</a:t>
            </a:r>
            <a:endParaRPr lang="en-US" altLang="zh-TW" b="1" u="sng" dirty="0" smtClean="0">
              <a:latin typeface="Calibri" panose="020F0502020204030204" pitchFamily="34" charset="0"/>
              <a:ea typeface="標楷體" pitchFamily="65" charset="-120"/>
            </a:endParaRPr>
          </a:p>
          <a:p>
            <a:pPr>
              <a:buNone/>
            </a:pPr>
            <a:endParaRPr lang="en-US" altLang="zh-TW" b="1" u="sng" dirty="0" smtClean="0">
              <a:latin typeface="Calibri" panose="020F0502020204030204" pitchFamily="34" charset="0"/>
              <a:ea typeface="標楷體" pitchFamily="65" charset="-120"/>
            </a:endParaRPr>
          </a:p>
          <a:p>
            <a:pPr>
              <a:buNone/>
            </a:pPr>
            <a:r>
              <a:rPr lang="en-US" altLang="zh-TW" dirty="0" smtClean="0">
                <a:latin typeface="Calibri" panose="020F0502020204030204" pitchFamily="34" charset="0"/>
                <a:ea typeface="標楷體" pitchFamily="65" charset="-120"/>
              </a:rPr>
              <a:t>2.</a:t>
            </a:r>
            <a:r>
              <a:rPr lang="zh-TW" altLang="zh-TW" dirty="0">
                <a:latin typeface="Calibri" panose="020F0502020204030204" pitchFamily="34" charset="0"/>
                <a:ea typeface="標楷體" pitchFamily="65" charset="-120"/>
              </a:rPr>
              <a:t>如果包裝維生素礦物質類之錠狀膠囊狀食品的</a:t>
            </a:r>
            <a:r>
              <a:rPr lang="zh-TW" altLang="zh-TW" dirty="0" smtClean="0">
                <a:latin typeface="Calibri" panose="020F0502020204030204" pitchFamily="34" charset="0"/>
                <a:ea typeface="標楷體" pitchFamily="65" charset="-120"/>
              </a:rPr>
              <a:t>製造日期在</a:t>
            </a:r>
            <a:r>
              <a:rPr lang="en-US" altLang="zh-TW" dirty="0" smtClean="0">
                <a:latin typeface="Calibri" panose="020F0502020204030204" pitchFamily="34" charset="0"/>
                <a:ea typeface="標楷體" pitchFamily="65" charset="-120"/>
              </a:rPr>
              <a:t>105</a:t>
            </a:r>
            <a:r>
              <a:rPr lang="zh-TW" altLang="zh-TW" dirty="0" smtClean="0">
                <a:latin typeface="Calibri" panose="020F0502020204030204" pitchFamily="34" charset="0"/>
                <a:ea typeface="標楷體" pitchFamily="65" charset="-120"/>
              </a:rPr>
              <a:t>年</a:t>
            </a:r>
            <a:r>
              <a:rPr lang="en-US" altLang="zh-TW" dirty="0" smtClean="0">
                <a:latin typeface="Calibri" panose="020F0502020204030204" pitchFamily="34" charset="0"/>
                <a:ea typeface="標楷體" pitchFamily="65" charset="-120"/>
              </a:rPr>
              <a:t>1</a:t>
            </a:r>
            <a:r>
              <a:rPr lang="zh-TW" altLang="zh-TW" dirty="0" smtClean="0">
                <a:latin typeface="Calibri" panose="020F0502020204030204" pitchFamily="34" charset="0"/>
                <a:ea typeface="標楷體" pitchFamily="65" charset="-120"/>
              </a:rPr>
              <a:t>月</a:t>
            </a:r>
            <a:r>
              <a:rPr lang="en-US" altLang="zh-TW" dirty="0" smtClean="0">
                <a:latin typeface="Calibri" panose="020F0502020204030204" pitchFamily="34" charset="0"/>
                <a:ea typeface="標楷體" pitchFamily="65" charset="-120"/>
              </a:rPr>
              <a:t>1</a:t>
            </a:r>
            <a:r>
              <a:rPr lang="zh-TW" altLang="zh-TW" dirty="0" smtClean="0">
                <a:latin typeface="Calibri" panose="020F0502020204030204" pitchFamily="34" charset="0"/>
                <a:ea typeface="標楷體" pitchFamily="65" charset="-120"/>
              </a:rPr>
              <a:t>日以前，且標示舊營養標示格式，應該如何處理？</a:t>
            </a:r>
            <a:endParaRPr lang="en-US" altLang="zh-TW" dirty="0" smtClean="0">
              <a:latin typeface="Calibri" panose="020F0502020204030204" pitchFamily="34" charset="0"/>
              <a:ea typeface="標楷體" pitchFamily="65" charset="-120"/>
            </a:endParaRPr>
          </a:p>
          <a:p>
            <a:pPr>
              <a:buNone/>
            </a:pPr>
            <a:r>
              <a:rPr lang="en-US" altLang="zh-TW" dirty="0" smtClean="0">
                <a:latin typeface="Calibri" panose="020F0502020204030204" pitchFamily="34" charset="0"/>
                <a:ea typeface="標楷體" pitchFamily="65" charset="-120"/>
              </a:rPr>
              <a:t>  </a:t>
            </a:r>
            <a:r>
              <a:rPr lang="zh-TW" altLang="en-US" dirty="0" smtClean="0">
                <a:latin typeface="Calibri" panose="020F0502020204030204" pitchFamily="34" charset="0"/>
                <a:ea typeface="標楷體" pitchFamily="65" charset="-120"/>
              </a:rPr>
              <a:t>  </a:t>
            </a:r>
            <a:r>
              <a:rPr lang="en-US" altLang="zh-TW" b="1" u="sng" dirty="0" smtClean="0">
                <a:latin typeface="Calibri" panose="020F0502020204030204" pitchFamily="34" charset="0"/>
                <a:ea typeface="標楷體" pitchFamily="65" charset="-120"/>
              </a:rPr>
              <a:t>ANS:</a:t>
            </a:r>
            <a:r>
              <a:rPr lang="zh-TW" altLang="zh-TW" b="1" u="sng" dirty="0" smtClean="0">
                <a:latin typeface="Calibri" panose="020F0502020204030204" pitchFamily="34" charset="0"/>
                <a:ea typeface="標楷體" pitchFamily="65" charset="-120"/>
              </a:rPr>
              <a:t>可繼續使用至有效日期止。</a:t>
            </a:r>
            <a:endParaRPr lang="en-US" altLang="zh-TW" b="1" u="sng" dirty="0" smtClean="0">
              <a:latin typeface="Calibri" panose="020F0502020204030204" pitchFamily="34" charset="0"/>
              <a:ea typeface="標楷體" pitchFamily="65" charset="-120"/>
            </a:endParaRPr>
          </a:p>
          <a:p>
            <a:pPr>
              <a:buNone/>
            </a:pPr>
            <a:endParaRPr lang="en-US" altLang="zh-TW" b="1" u="sng" dirty="0" smtClean="0">
              <a:latin typeface="Calibri" panose="020F0502020204030204" pitchFamily="34" charset="0"/>
              <a:ea typeface="標楷體" pitchFamily="65" charset="-120"/>
            </a:endParaRPr>
          </a:p>
          <a:p>
            <a:pPr>
              <a:buNone/>
            </a:pPr>
            <a:r>
              <a:rPr lang="en-US" altLang="zh-TW" dirty="0" smtClean="0">
                <a:latin typeface="Calibri" panose="020F0502020204030204" pitchFamily="34" charset="0"/>
                <a:ea typeface="標楷體" pitchFamily="65" charset="-120"/>
              </a:rPr>
              <a:t>3.</a:t>
            </a:r>
            <a:r>
              <a:rPr lang="zh-TW" altLang="zh-TW" dirty="0" smtClean="0">
                <a:latin typeface="Calibri" panose="020F0502020204030204" pitchFamily="34" charset="0"/>
                <a:ea typeface="標楷體" pitchFamily="65" charset="-120"/>
              </a:rPr>
              <a:t>產品的營養標示一定要完全依照「包裝維生素礦物質類之錠狀膠囊狀食品營養標示應遵行事項」來標示嗎</a:t>
            </a:r>
            <a:r>
              <a:rPr lang="en-US" altLang="zh-TW" dirty="0" smtClean="0">
                <a:latin typeface="Calibri" panose="020F0502020204030204" pitchFamily="34" charset="0"/>
                <a:ea typeface="標楷體" pitchFamily="65" charset="-120"/>
              </a:rPr>
              <a:t>?</a:t>
            </a:r>
            <a:r>
              <a:rPr lang="zh-TW" altLang="zh-TW" dirty="0" smtClean="0">
                <a:latin typeface="Calibri" panose="020F0502020204030204" pitchFamily="34" charset="0"/>
                <a:ea typeface="標楷體" pitchFamily="65" charset="-120"/>
              </a:rPr>
              <a:t>連表格、格式、格線、標示項目的順序、縮排、排版方式都要完完全全依照該規定所提供的內容標示嗎</a:t>
            </a:r>
            <a:r>
              <a:rPr lang="en-US" altLang="zh-TW" dirty="0" smtClean="0">
                <a:latin typeface="Calibri" panose="020F0502020204030204" pitchFamily="34" charset="0"/>
                <a:ea typeface="標楷體" pitchFamily="65" charset="-120"/>
              </a:rPr>
              <a:t>?</a:t>
            </a:r>
          </a:p>
          <a:p>
            <a:pPr>
              <a:buNone/>
            </a:pPr>
            <a:r>
              <a:rPr lang="en-US" altLang="zh-TW" dirty="0" smtClean="0">
                <a:latin typeface="Calibri" panose="020F0502020204030204" pitchFamily="34" charset="0"/>
                <a:ea typeface="標楷體" pitchFamily="65" charset="-120"/>
              </a:rPr>
              <a:t>  </a:t>
            </a:r>
            <a:r>
              <a:rPr lang="zh-TW" altLang="en-US" dirty="0" smtClean="0">
                <a:latin typeface="Calibri" panose="020F0502020204030204" pitchFamily="34" charset="0"/>
                <a:ea typeface="標楷體" pitchFamily="65" charset="-120"/>
              </a:rPr>
              <a:t>  </a:t>
            </a:r>
            <a:r>
              <a:rPr lang="en-US" altLang="zh-TW" b="1" u="sng" dirty="0" smtClean="0">
                <a:latin typeface="Calibri" panose="020F0502020204030204" pitchFamily="34" charset="0"/>
                <a:ea typeface="標楷體" pitchFamily="65" charset="-120"/>
              </a:rPr>
              <a:t>ANS:</a:t>
            </a:r>
            <a:r>
              <a:rPr lang="zh-TW" altLang="zh-TW" b="1" u="sng" dirty="0" smtClean="0">
                <a:latin typeface="Calibri" panose="020F0502020204030204" pitchFamily="34" charset="0"/>
                <a:ea typeface="標楷體" pitchFamily="65" charset="-120"/>
              </a:rPr>
              <a:t>是的。均須依照</a:t>
            </a:r>
            <a:r>
              <a:rPr lang="zh-TW" altLang="en-US" b="1" u="sng" dirty="0" smtClean="0">
                <a:latin typeface="Calibri" panose="020F0502020204030204" pitchFamily="34" charset="0"/>
                <a:ea typeface="標楷體" pitchFamily="65" charset="-120"/>
              </a:rPr>
              <a:t>本規定</a:t>
            </a:r>
            <a:r>
              <a:rPr lang="zh-TW" altLang="zh-TW" b="1" u="sng" dirty="0" smtClean="0">
                <a:latin typeface="Calibri" panose="020F0502020204030204" pitchFamily="34" charset="0"/>
                <a:ea typeface="標楷體" pitchFamily="65" charset="-120"/>
              </a:rPr>
              <a:t>標示</a:t>
            </a:r>
            <a:r>
              <a:rPr lang="zh-TW" altLang="en-US" b="1" u="sng" dirty="0" smtClean="0">
                <a:latin typeface="Calibri" panose="020F0502020204030204" pitchFamily="34" charset="0"/>
                <a:ea typeface="標楷體" pitchFamily="65" charset="-120"/>
              </a:rPr>
              <a:t>。</a:t>
            </a:r>
            <a:endParaRPr lang="en-US" altLang="zh-TW" b="1" u="sng" dirty="0" smtClean="0">
              <a:latin typeface="Calibri" panose="020F0502020204030204" pitchFamily="34" charset="0"/>
              <a:ea typeface="標楷體" pitchFamily="65" charset="-120"/>
            </a:endParaRPr>
          </a:p>
          <a:p>
            <a:pPr>
              <a:buNone/>
            </a:pPr>
            <a:endParaRPr lang="zh-TW" altLang="zh-TW" dirty="0" smtClean="0">
              <a:latin typeface="Calibri" panose="020F0502020204030204" pitchFamily="34" charset="0"/>
              <a:ea typeface="標楷體" pitchFamily="65" charset="-120"/>
            </a:endParaRPr>
          </a:p>
          <a:p>
            <a:pPr>
              <a:buNone/>
            </a:pPr>
            <a:endParaRPr lang="zh-TW" altLang="zh-TW" dirty="0" smtClean="0">
              <a:latin typeface="Calibri" panose="020F0502020204030204" pitchFamily="34" charset="0"/>
              <a:ea typeface="標楷體" pitchFamily="65" charset="-120"/>
            </a:endParaRPr>
          </a:p>
          <a:p>
            <a:pPr>
              <a:buNone/>
            </a:pPr>
            <a:endParaRPr lang="en-US" altLang="zh-TW" dirty="0" smtClean="0">
              <a:latin typeface="Calibri" panose="020F0502020204030204" pitchFamily="34" charset="0"/>
              <a:ea typeface="標楷體" pitchFamily="65" charset="-120"/>
            </a:endParaRPr>
          </a:p>
        </p:txBody>
      </p:sp>
      <p:sp>
        <p:nvSpPr>
          <p:cNvPr id="4" name="投影片編號版面配置區 3"/>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71</a:t>
            </a:fld>
            <a:endParaRPr lang="zh-TW" altLang="en-US" dirty="0"/>
          </a:p>
        </p:txBody>
      </p:sp>
      <p:sp>
        <p:nvSpPr>
          <p:cNvPr id="5"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71</a:t>
            </a:fld>
            <a:endParaRPr lang="zh-TW" altLang="en-US" dirty="0">
              <a:latin typeface="Calibri" panose="020F0502020204030204" pitchFamily="34" charset="0"/>
            </a:endParaRPr>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7net.com.tw/mdz_file/item/22/02/03/1101/11010004314G_char_5_110823115604.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831" b="16684"/>
          <a:stretch/>
        </p:blipFill>
        <p:spPr bwMode="auto">
          <a:xfrm>
            <a:off x="6012160" y="1988840"/>
            <a:ext cx="1238922" cy="873249"/>
          </a:xfrm>
          <a:prstGeom prst="rect">
            <a:avLst/>
          </a:prstGeom>
          <a:noFill/>
          <a:extLst>
            <a:ext uri="{909E8E84-426E-40DD-AFC4-6F175D3DCCD1}">
              <a14:hiddenFill xmlns:a14="http://schemas.microsoft.com/office/drawing/2010/main">
                <a:solidFill>
                  <a:srgbClr val="FFFFFF"/>
                </a:solidFill>
              </a14:hiddenFill>
            </a:ext>
          </a:extLst>
        </p:spPr>
      </p:pic>
      <p:sp>
        <p:nvSpPr>
          <p:cNvPr id="7" name="橢圓 6"/>
          <p:cNvSpPr/>
          <p:nvPr/>
        </p:nvSpPr>
        <p:spPr>
          <a:xfrm>
            <a:off x="6516216" y="2425464"/>
            <a:ext cx="216024" cy="13944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8" name="Picture 4" descr="http://img.pcstore.com.tw/~prod/M00771075_big.jpg?pimg=static&amp;P=1384938904">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689" b="27705"/>
          <a:stretch/>
        </p:blipFill>
        <p:spPr bwMode="auto">
          <a:xfrm>
            <a:off x="3995936" y="2035893"/>
            <a:ext cx="1481065" cy="77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588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32"/>
            <a:ext cx="7467600" cy="1143000"/>
          </a:xfrm>
        </p:spPr>
        <p:txBody>
          <a:bodyPr>
            <a:normAutofit/>
          </a:bodyPr>
          <a:lstStyle/>
          <a:p>
            <a:pPr algn="ctr"/>
            <a:r>
              <a:rPr lang="zh-TW" altLang="en-US" sz="3600" b="1" dirty="0">
                <a:solidFill>
                  <a:srgbClr val="7030A0"/>
                </a:solidFill>
                <a:latin typeface="Calibri" panose="020F0502020204030204" pitchFamily="34" charset="0"/>
                <a:ea typeface="標楷體" panose="03000509000000000000" pitchFamily="65" charset="-120"/>
              </a:rPr>
              <a:t>相關</a:t>
            </a:r>
            <a:r>
              <a:rPr lang="en-US" altLang="zh-TW" sz="3600" b="1" dirty="0">
                <a:solidFill>
                  <a:srgbClr val="7030A0"/>
                </a:solidFill>
                <a:latin typeface="Calibri" panose="020F0502020204030204" pitchFamily="34" charset="0"/>
                <a:ea typeface="標楷體" panose="03000509000000000000" pitchFamily="65" charset="-120"/>
              </a:rPr>
              <a:t>Q&amp;A(</a:t>
            </a:r>
            <a:r>
              <a:rPr lang="zh-TW" altLang="en-US" sz="3600" b="1" dirty="0">
                <a:solidFill>
                  <a:srgbClr val="7030A0"/>
                </a:solidFill>
                <a:latin typeface="Calibri" panose="020F0502020204030204" pitchFamily="34" charset="0"/>
                <a:ea typeface="標楷體" panose="03000509000000000000" pitchFamily="65" charset="-120"/>
              </a:rPr>
              <a:t>續</a:t>
            </a:r>
            <a:r>
              <a:rPr lang="en-US" altLang="zh-TW" sz="3600" b="1" dirty="0">
                <a:solidFill>
                  <a:srgbClr val="7030A0"/>
                </a:solidFill>
                <a:latin typeface="Calibri" panose="020F0502020204030204" pitchFamily="34" charset="0"/>
                <a:ea typeface="標楷體" panose="03000509000000000000" pitchFamily="65" charset="-120"/>
              </a:rPr>
              <a:t>)</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3" name="內容版面配置區 2"/>
          <p:cNvSpPr>
            <a:spLocks noGrp="1"/>
          </p:cNvSpPr>
          <p:nvPr>
            <p:ph idx="1"/>
          </p:nvPr>
        </p:nvSpPr>
        <p:spPr>
          <a:xfrm>
            <a:off x="251520" y="1412776"/>
            <a:ext cx="8424936" cy="5184576"/>
          </a:xfrm>
        </p:spPr>
        <p:txBody>
          <a:bodyPr>
            <a:normAutofit/>
          </a:bodyPr>
          <a:lstStyle/>
          <a:p>
            <a:pPr>
              <a:buNone/>
            </a:pPr>
            <a:r>
              <a:rPr lang="en-US" altLang="zh-TW" dirty="0" smtClean="0">
                <a:ea typeface="標楷體" pitchFamily="65" charset="-120"/>
              </a:rPr>
              <a:t>4.</a:t>
            </a:r>
            <a:r>
              <a:rPr lang="zh-TW" altLang="zh-TW" dirty="0" smtClean="0">
                <a:ea typeface="標楷體" pitchFamily="65" charset="-120"/>
              </a:rPr>
              <a:t>請問營養標示中『維生素</a:t>
            </a:r>
            <a:r>
              <a:rPr lang="en-US" altLang="zh-TW" dirty="0" smtClean="0">
                <a:ea typeface="標楷體" pitchFamily="65" charset="-120"/>
              </a:rPr>
              <a:t>C</a:t>
            </a:r>
            <a:r>
              <a:rPr lang="zh-TW" altLang="zh-TW" dirty="0" smtClean="0">
                <a:ea typeface="標楷體" pitchFamily="65" charset="-120"/>
              </a:rPr>
              <a:t>』是否可以直接以『</a:t>
            </a:r>
            <a:r>
              <a:rPr lang="en-US" altLang="zh-TW" dirty="0" err="1" smtClean="0">
                <a:ea typeface="標楷體" pitchFamily="65" charset="-120"/>
              </a:rPr>
              <a:t>Vit</a:t>
            </a:r>
            <a:r>
              <a:rPr lang="en-US" altLang="zh-TW" dirty="0" smtClean="0">
                <a:ea typeface="標楷體" pitchFamily="65" charset="-120"/>
              </a:rPr>
              <a:t> C</a:t>
            </a:r>
            <a:r>
              <a:rPr lang="zh-TW" altLang="zh-TW" dirty="0" smtClean="0">
                <a:ea typeface="標楷體" pitchFamily="65" charset="-120"/>
              </a:rPr>
              <a:t>』表示？</a:t>
            </a:r>
            <a:endParaRPr lang="en-US" altLang="zh-TW" dirty="0" smtClean="0">
              <a:ea typeface="標楷體" pitchFamily="65" charset="-120"/>
            </a:endParaRPr>
          </a:p>
          <a:p>
            <a:pPr>
              <a:buNone/>
            </a:pPr>
            <a:r>
              <a:rPr lang="en-US" altLang="zh-TW" dirty="0" smtClean="0">
                <a:ea typeface="標楷體" pitchFamily="65" charset="-120"/>
              </a:rPr>
              <a:t>  </a:t>
            </a:r>
            <a:r>
              <a:rPr lang="zh-TW" altLang="en-US" dirty="0" smtClean="0">
                <a:ea typeface="標楷體" pitchFamily="65" charset="-120"/>
              </a:rPr>
              <a:t>  </a:t>
            </a:r>
            <a:r>
              <a:rPr lang="en-US" altLang="zh-TW" b="1" u="sng" dirty="0" smtClean="0">
                <a:ea typeface="標楷體" pitchFamily="65" charset="-120"/>
              </a:rPr>
              <a:t>ANS:</a:t>
            </a:r>
            <a:r>
              <a:rPr lang="zh-TW" altLang="zh-TW" b="1" u="sng" dirty="0" smtClean="0">
                <a:ea typeface="標楷體" pitchFamily="65" charset="-120"/>
              </a:rPr>
              <a:t>不可，「維生素」三字要以中文表示。</a:t>
            </a:r>
            <a:endParaRPr lang="en-US" altLang="zh-TW" b="1" u="sng" dirty="0" smtClean="0">
              <a:ea typeface="標楷體" pitchFamily="65" charset="-120"/>
            </a:endParaRPr>
          </a:p>
          <a:p>
            <a:pPr>
              <a:buNone/>
            </a:pPr>
            <a:endParaRPr lang="en-US" altLang="zh-TW" dirty="0" smtClean="0">
              <a:ea typeface="標楷體" pitchFamily="65" charset="-120"/>
            </a:endParaRPr>
          </a:p>
          <a:p>
            <a:pPr>
              <a:buNone/>
            </a:pPr>
            <a:r>
              <a:rPr lang="en-US" altLang="zh-TW" dirty="0" smtClean="0">
                <a:ea typeface="標楷體" pitchFamily="65" charset="-120"/>
              </a:rPr>
              <a:t>5.</a:t>
            </a:r>
            <a:r>
              <a:rPr lang="zh-TW" altLang="zh-TW" dirty="0" smtClean="0">
                <a:ea typeface="標楷體" pitchFamily="65" charset="-120"/>
              </a:rPr>
              <a:t>份量值可以自己訂定嗎</a:t>
            </a:r>
            <a:r>
              <a:rPr lang="en-US" altLang="zh-TW" dirty="0" smtClean="0">
                <a:ea typeface="標楷體" pitchFamily="65" charset="-120"/>
              </a:rPr>
              <a:t>?</a:t>
            </a:r>
          </a:p>
          <a:p>
            <a:pPr>
              <a:buNone/>
            </a:pPr>
            <a:r>
              <a:rPr lang="en-US" altLang="zh-TW" b="1" dirty="0" smtClean="0">
                <a:ea typeface="標楷體" pitchFamily="65" charset="-120"/>
              </a:rPr>
              <a:t>  </a:t>
            </a:r>
            <a:r>
              <a:rPr lang="zh-TW" altLang="en-US" b="1" dirty="0" smtClean="0">
                <a:ea typeface="標楷體" pitchFamily="65" charset="-120"/>
              </a:rPr>
              <a:t>  </a:t>
            </a:r>
            <a:r>
              <a:rPr lang="en-US" altLang="zh-TW" b="1" u="sng" dirty="0" smtClean="0">
                <a:ea typeface="標楷體" pitchFamily="65" charset="-120"/>
              </a:rPr>
              <a:t>ANS:</a:t>
            </a:r>
            <a:r>
              <a:rPr lang="zh-TW" altLang="zh-TW" b="1" u="sng" dirty="0" smtClean="0">
                <a:ea typeface="標楷體" pitchFamily="65" charset="-120"/>
              </a:rPr>
              <a:t>包裝維生素、礦物質類之錠狀、膠囊狀食品，每一份</a:t>
            </a:r>
            <a:endParaRPr lang="en-US" altLang="zh-TW" b="1" u="sng" dirty="0" smtClean="0">
              <a:ea typeface="標楷體" pitchFamily="65" charset="-120"/>
            </a:endParaRPr>
          </a:p>
          <a:p>
            <a:pPr>
              <a:buNone/>
            </a:pPr>
            <a:r>
              <a:rPr lang="zh-TW" altLang="en-US" b="1" dirty="0">
                <a:ea typeface="標楷體" pitchFamily="65" charset="-120"/>
              </a:rPr>
              <a:t> </a:t>
            </a:r>
            <a:r>
              <a:rPr lang="zh-TW" altLang="en-US" b="1" dirty="0" smtClean="0">
                <a:ea typeface="標楷體" pitchFamily="65" charset="-120"/>
              </a:rPr>
              <a:t>             </a:t>
            </a:r>
            <a:r>
              <a:rPr lang="zh-TW" altLang="zh-TW" b="1" u="sng" dirty="0" smtClean="0">
                <a:ea typeface="標楷體" pitchFamily="65" charset="-120"/>
              </a:rPr>
              <a:t>量應以一次建議食用量</a:t>
            </a:r>
            <a:r>
              <a:rPr lang="en-US" altLang="zh-TW" b="1" u="sng" dirty="0" smtClean="0">
                <a:ea typeface="標楷體" pitchFamily="65" charset="-120"/>
              </a:rPr>
              <a:t>(</a:t>
            </a:r>
            <a:r>
              <a:rPr lang="zh-TW" altLang="zh-TW" b="1" u="sng" dirty="0" smtClean="0">
                <a:ea typeface="標楷體" pitchFamily="65" charset="-120"/>
              </a:rPr>
              <a:t>須為整數</a:t>
            </a:r>
            <a:r>
              <a:rPr lang="en-US" altLang="zh-TW" b="1" u="sng" dirty="0" smtClean="0">
                <a:ea typeface="標楷體" pitchFamily="65" charset="-120"/>
              </a:rPr>
              <a:t>)</a:t>
            </a:r>
            <a:r>
              <a:rPr lang="zh-TW" altLang="zh-TW" b="1" u="sng" dirty="0" smtClean="0">
                <a:ea typeface="標楷體" pitchFamily="65" charset="-120"/>
              </a:rPr>
              <a:t>為單位標示含量。</a:t>
            </a:r>
          </a:p>
          <a:p>
            <a:pPr>
              <a:buNone/>
            </a:pPr>
            <a:endParaRPr lang="zh-TW" altLang="zh-TW" dirty="0" smtClean="0">
              <a:ea typeface="標楷體" pitchFamily="65" charset="-120"/>
            </a:endParaRPr>
          </a:p>
          <a:p>
            <a:pPr marL="0" indent="0" algn="just">
              <a:lnSpc>
                <a:spcPts val="2200"/>
              </a:lnSpc>
              <a:spcAft>
                <a:spcPts val="0"/>
              </a:spcAft>
              <a:buNone/>
            </a:pPr>
            <a:r>
              <a:rPr lang="en-US" altLang="zh-TW" dirty="0" smtClean="0">
                <a:ea typeface="標楷體" pitchFamily="65" charset="-120"/>
              </a:rPr>
              <a:t>6.</a:t>
            </a:r>
            <a:r>
              <a:rPr lang="zh-TW" altLang="zh-TW" kern="100" dirty="0">
                <a:latin typeface="Times New Roman"/>
                <a:ea typeface="標楷體"/>
              </a:rPr>
              <a:t>營養素含量是否可用「</a:t>
            </a:r>
            <a:r>
              <a:rPr lang="en-US" altLang="zh-TW" kern="100" dirty="0">
                <a:latin typeface="Times New Roman"/>
                <a:ea typeface="標楷體"/>
              </a:rPr>
              <a:t>10~15</a:t>
            </a:r>
            <a:r>
              <a:rPr lang="zh-TW" altLang="zh-TW" kern="100" dirty="0">
                <a:latin typeface="Times New Roman"/>
                <a:ea typeface="標楷體"/>
              </a:rPr>
              <a:t>公克」或是「</a:t>
            </a:r>
            <a:r>
              <a:rPr lang="en-US" altLang="zh-TW" kern="100" dirty="0">
                <a:latin typeface="Times New Roman"/>
                <a:ea typeface="標楷體"/>
              </a:rPr>
              <a:t>10</a:t>
            </a:r>
            <a:r>
              <a:rPr lang="en-US" altLang="zh-TW" kern="100" dirty="0">
                <a:latin typeface="Times New Roman"/>
                <a:ea typeface="標楷體"/>
                <a:sym typeface="Symbol"/>
              </a:rPr>
              <a:t></a:t>
            </a:r>
            <a:r>
              <a:rPr lang="en-US" altLang="zh-TW" kern="100" dirty="0">
                <a:latin typeface="Times New Roman"/>
                <a:ea typeface="標楷體"/>
              </a:rPr>
              <a:t>5</a:t>
            </a:r>
            <a:r>
              <a:rPr lang="zh-TW" altLang="zh-TW" kern="100" dirty="0">
                <a:latin typeface="Times New Roman"/>
                <a:ea typeface="標楷體"/>
              </a:rPr>
              <a:t>公克</a:t>
            </a:r>
            <a:r>
              <a:rPr lang="zh-TW" altLang="zh-TW" kern="100" dirty="0" smtClean="0">
                <a:latin typeface="Times New Roman"/>
                <a:ea typeface="標楷體"/>
              </a:rPr>
              <a:t>」或是</a:t>
            </a:r>
            <a:endParaRPr lang="en-US" altLang="zh-TW" kern="100" dirty="0" smtClean="0">
              <a:latin typeface="Times New Roman"/>
              <a:ea typeface="標楷體"/>
            </a:endParaRPr>
          </a:p>
          <a:p>
            <a:pPr marL="0" indent="0" algn="just">
              <a:lnSpc>
                <a:spcPts val="2200"/>
              </a:lnSpc>
              <a:spcAft>
                <a:spcPts val="0"/>
              </a:spcAft>
              <a:buNone/>
            </a:pPr>
            <a:r>
              <a:rPr lang="zh-TW" altLang="en-US" kern="100" dirty="0">
                <a:latin typeface="Times New Roman"/>
                <a:ea typeface="標楷體"/>
              </a:rPr>
              <a:t> </a:t>
            </a:r>
            <a:r>
              <a:rPr lang="zh-TW" altLang="en-US" kern="100" dirty="0" smtClean="0">
                <a:latin typeface="Times New Roman"/>
                <a:ea typeface="標楷體"/>
              </a:rPr>
              <a:t> </a:t>
            </a:r>
            <a:r>
              <a:rPr lang="zh-TW" altLang="zh-TW" kern="100" dirty="0" smtClean="0">
                <a:latin typeface="Times New Roman"/>
                <a:ea typeface="標楷體"/>
              </a:rPr>
              <a:t>「</a:t>
            </a:r>
            <a:r>
              <a:rPr lang="en-US" altLang="zh-TW" kern="100" dirty="0" smtClean="0">
                <a:latin typeface="Times New Roman"/>
                <a:ea typeface="標楷體"/>
                <a:sym typeface="Symbol"/>
              </a:rPr>
              <a:t></a:t>
            </a:r>
            <a:r>
              <a:rPr lang="en-US" altLang="zh-TW" kern="100" dirty="0" smtClean="0">
                <a:latin typeface="Times New Roman"/>
                <a:ea typeface="標楷體"/>
              </a:rPr>
              <a:t> </a:t>
            </a:r>
            <a:r>
              <a:rPr lang="en-US" altLang="zh-TW" kern="100" dirty="0">
                <a:latin typeface="Times New Roman"/>
                <a:ea typeface="標楷體"/>
              </a:rPr>
              <a:t>10</a:t>
            </a:r>
            <a:r>
              <a:rPr lang="zh-TW" altLang="zh-TW" kern="100" dirty="0">
                <a:latin typeface="Times New Roman"/>
                <a:ea typeface="標楷體"/>
              </a:rPr>
              <a:t>公克」的方式來表示？</a:t>
            </a:r>
            <a:endParaRPr lang="zh-TW" altLang="zh-TW" sz="1800" kern="100" dirty="0">
              <a:latin typeface="Times New Roman"/>
            </a:endParaRPr>
          </a:p>
          <a:p>
            <a:pPr marL="0" indent="0">
              <a:buNone/>
            </a:pPr>
            <a:r>
              <a:rPr lang="zh-TW" altLang="en-US" b="1" dirty="0" smtClean="0">
                <a:ea typeface="標楷體" pitchFamily="65" charset="-120"/>
              </a:rPr>
              <a:t>    </a:t>
            </a:r>
            <a:r>
              <a:rPr lang="en-US" altLang="zh-TW" b="1" u="sng" dirty="0" smtClean="0">
                <a:ea typeface="標楷體" pitchFamily="65" charset="-120"/>
              </a:rPr>
              <a:t>ANS</a:t>
            </a:r>
            <a:r>
              <a:rPr lang="en-US" altLang="zh-TW" b="1" u="sng" dirty="0">
                <a:ea typeface="標楷體" pitchFamily="65" charset="-120"/>
              </a:rPr>
              <a:t>:</a:t>
            </a:r>
            <a:r>
              <a:rPr lang="zh-TW" altLang="zh-TW" b="1" u="sng" kern="100" dirty="0" smtClean="0">
                <a:latin typeface="Times New Roman"/>
                <a:ea typeface="標楷體"/>
                <a:cs typeface="Times New Roman"/>
              </a:rPr>
              <a:t>不</a:t>
            </a:r>
            <a:r>
              <a:rPr lang="zh-TW" altLang="zh-TW" b="1" u="sng" kern="100" dirty="0">
                <a:latin typeface="Times New Roman"/>
                <a:ea typeface="標楷體"/>
                <a:cs typeface="Times New Roman"/>
              </a:rPr>
              <a:t>可以。</a:t>
            </a:r>
            <a:endParaRPr lang="zh-TW" altLang="zh-TW" b="1" u="sng" dirty="0" smtClean="0">
              <a:ea typeface="標楷體" pitchFamily="65" charset="-120"/>
            </a:endParaRPr>
          </a:p>
          <a:p>
            <a:pPr>
              <a:buNone/>
            </a:pPr>
            <a:endParaRPr lang="zh-TW" altLang="zh-TW" dirty="0" smtClean="0">
              <a:ea typeface="標楷體" pitchFamily="65" charset="-120"/>
            </a:endParaRPr>
          </a:p>
          <a:p>
            <a:pPr>
              <a:buNone/>
            </a:pPr>
            <a:endParaRPr lang="zh-TW" altLang="zh-TW" dirty="0" smtClean="0">
              <a:ea typeface="標楷體" pitchFamily="65" charset="-120"/>
            </a:endParaRPr>
          </a:p>
          <a:p>
            <a:pPr>
              <a:buNone/>
            </a:pPr>
            <a:endParaRPr lang="zh-TW" altLang="zh-TW" dirty="0" smtClean="0">
              <a:ea typeface="標楷體" pitchFamily="65" charset="-120"/>
            </a:endParaRPr>
          </a:p>
          <a:p>
            <a:pPr>
              <a:buNone/>
            </a:pPr>
            <a:endParaRPr lang="zh-TW" altLang="zh-TW" dirty="0" smtClean="0">
              <a:ea typeface="標楷體" pitchFamily="65" charset="-120"/>
            </a:endParaRPr>
          </a:p>
          <a:p>
            <a:pPr>
              <a:buNone/>
            </a:pPr>
            <a:endParaRPr lang="en-US" altLang="zh-TW" dirty="0" smtClean="0">
              <a:ea typeface="標楷體" pitchFamily="65" charset="-120"/>
            </a:endParaRPr>
          </a:p>
        </p:txBody>
      </p:sp>
      <p:sp>
        <p:nvSpPr>
          <p:cNvPr id="4" name="投影片編號版面配置區 3"/>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72</a:t>
            </a:fld>
            <a:endParaRPr lang="zh-TW" altLang="en-US" dirty="0"/>
          </a:p>
        </p:txBody>
      </p:sp>
      <p:sp>
        <p:nvSpPr>
          <p:cNvPr id="5"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72</a:t>
            </a:fld>
            <a:endParaRPr lang="zh-TW" altLang="en-US" dirty="0">
              <a:latin typeface="Calibri" panose="020F0502020204030204" pitchFamily="34" charset="0"/>
            </a:endParaRPr>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0562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3600" b="1" dirty="0">
                <a:solidFill>
                  <a:srgbClr val="7030A0"/>
                </a:solidFill>
                <a:latin typeface="Calibri" panose="020F0502020204030204" pitchFamily="34" charset="0"/>
                <a:ea typeface="標楷體" panose="03000509000000000000" pitchFamily="65" charset="-120"/>
              </a:rPr>
              <a:t>相關</a:t>
            </a:r>
            <a:r>
              <a:rPr lang="en-US" altLang="zh-TW" sz="3600" b="1" dirty="0">
                <a:solidFill>
                  <a:srgbClr val="7030A0"/>
                </a:solidFill>
                <a:latin typeface="Calibri" panose="020F0502020204030204" pitchFamily="34" charset="0"/>
                <a:ea typeface="標楷體" panose="03000509000000000000" pitchFamily="65" charset="-120"/>
              </a:rPr>
              <a:t>Q&amp;A(</a:t>
            </a:r>
            <a:r>
              <a:rPr lang="zh-TW" altLang="en-US" sz="3600" b="1" dirty="0">
                <a:solidFill>
                  <a:srgbClr val="7030A0"/>
                </a:solidFill>
                <a:latin typeface="Calibri" panose="020F0502020204030204" pitchFamily="34" charset="0"/>
                <a:ea typeface="標楷體" panose="03000509000000000000" pitchFamily="65" charset="-120"/>
              </a:rPr>
              <a:t>續</a:t>
            </a:r>
            <a:r>
              <a:rPr lang="en-US" altLang="zh-TW" sz="3600" b="1" dirty="0">
                <a:solidFill>
                  <a:srgbClr val="7030A0"/>
                </a:solidFill>
                <a:latin typeface="Calibri" panose="020F0502020204030204" pitchFamily="34" charset="0"/>
                <a:ea typeface="標楷體" panose="03000509000000000000" pitchFamily="65" charset="-120"/>
              </a:rPr>
              <a:t>)</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3" name="內容版面配置區 2"/>
          <p:cNvSpPr>
            <a:spLocks noGrp="1"/>
          </p:cNvSpPr>
          <p:nvPr>
            <p:ph idx="1"/>
          </p:nvPr>
        </p:nvSpPr>
        <p:spPr>
          <a:xfrm>
            <a:off x="457200" y="1600200"/>
            <a:ext cx="8075240" cy="4873752"/>
          </a:xfrm>
        </p:spPr>
        <p:txBody>
          <a:bodyPr/>
          <a:lstStyle/>
          <a:p>
            <a:pPr>
              <a:buNone/>
            </a:pPr>
            <a:r>
              <a:rPr lang="en-US" altLang="zh-TW" dirty="0" smtClean="0"/>
              <a:t>7.</a:t>
            </a:r>
            <a:r>
              <a:rPr lang="zh-TW" altLang="zh-TW" dirty="0" smtClean="0">
                <a:ea typeface="標楷體" pitchFamily="65" charset="-120"/>
              </a:rPr>
              <a:t>若要標示碳水化合物、脂肪、蛋白質等含量，其位置為何？</a:t>
            </a:r>
            <a:endParaRPr lang="en-US" altLang="zh-TW" dirty="0" smtClean="0">
              <a:ea typeface="標楷體" pitchFamily="65" charset="-120"/>
            </a:endParaRPr>
          </a:p>
          <a:p>
            <a:pPr>
              <a:buNone/>
            </a:pPr>
            <a:r>
              <a:rPr lang="en-US" altLang="zh-TW" dirty="0" smtClean="0">
                <a:ea typeface="標楷體" pitchFamily="65" charset="-120"/>
              </a:rPr>
              <a:t>  </a:t>
            </a:r>
            <a:r>
              <a:rPr lang="zh-TW" altLang="en-US" dirty="0" smtClean="0">
                <a:ea typeface="標楷體" pitchFamily="65" charset="-120"/>
              </a:rPr>
              <a:t>  </a:t>
            </a:r>
            <a:r>
              <a:rPr lang="en-US" altLang="zh-TW" b="1" u="sng" dirty="0" smtClean="0">
                <a:ea typeface="標楷體" pitchFamily="65" charset="-120"/>
              </a:rPr>
              <a:t>ANS:</a:t>
            </a:r>
            <a:r>
              <a:rPr lang="zh-TW" altLang="zh-TW" u="sng" dirty="0" smtClean="0">
                <a:ea typeface="標楷體" pitchFamily="65" charset="-120"/>
              </a:rPr>
              <a:t>包裝維生素、礦物質類之錠狀、膠囊狀食品，無須</a:t>
            </a:r>
            <a:endParaRPr lang="en-US" altLang="zh-TW" u="sng" dirty="0" smtClean="0">
              <a:ea typeface="標楷體" pitchFamily="65" charset="-120"/>
            </a:endParaRPr>
          </a:p>
          <a:p>
            <a:pPr>
              <a:buNone/>
            </a:pPr>
            <a:r>
              <a:rPr lang="zh-TW" altLang="en-US" dirty="0">
                <a:ea typeface="標楷體" pitchFamily="65" charset="-120"/>
              </a:rPr>
              <a:t> </a:t>
            </a:r>
            <a:r>
              <a:rPr lang="zh-TW" altLang="en-US" dirty="0" smtClean="0">
                <a:ea typeface="標楷體" pitchFamily="65" charset="-120"/>
              </a:rPr>
              <a:t>            </a:t>
            </a:r>
            <a:r>
              <a:rPr lang="zh-TW" altLang="zh-TW" u="sng" dirty="0" smtClean="0">
                <a:ea typeface="標楷體" pitchFamily="65" charset="-120"/>
              </a:rPr>
              <a:t>標示碳水化合物、糖、脂肪、飽和脂肪、反式脂肪、</a:t>
            </a:r>
            <a:endParaRPr lang="en-US" altLang="zh-TW" u="sng" dirty="0" smtClean="0">
              <a:ea typeface="標楷體" pitchFamily="65" charset="-120"/>
            </a:endParaRPr>
          </a:p>
          <a:p>
            <a:pPr>
              <a:buNone/>
            </a:pPr>
            <a:r>
              <a:rPr lang="zh-TW" altLang="en-US" dirty="0">
                <a:ea typeface="標楷體" pitchFamily="65" charset="-120"/>
              </a:rPr>
              <a:t> </a:t>
            </a:r>
            <a:r>
              <a:rPr lang="zh-TW" altLang="en-US" dirty="0" smtClean="0">
                <a:ea typeface="標楷體" pitchFamily="65" charset="-120"/>
              </a:rPr>
              <a:t>            </a:t>
            </a:r>
            <a:r>
              <a:rPr lang="zh-TW" altLang="zh-TW" u="sng" dirty="0" smtClean="0">
                <a:ea typeface="標楷體" pitchFamily="65" charset="-120"/>
              </a:rPr>
              <a:t>蛋白質等含量，</a:t>
            </a:r>
            <a:r>
              <a:rPr lang="zh-TW" altLang="zh-TW" b="1" u="sng" dirty="0" smtClean="0">
                <a:ea typeface="標楷體" pitchFamily="65" charset="-120"/>
              </a:rPr>
              <a:t>如欲自願標示，則得列於礦物</a:t>
            </a:r>
            <a:endParaRPr lang="en-US" altLang="zh-TW" b="1" u="sng" dirty="0" smtClean="0">
              <a:ea typeface="標楷體" pitchFamily="65" charset="-120"/>
            </a:endParaRPr>
          </a:p>
          <a:p>
            <a:pPr>
              <a:buNone/>
            </a:pPr>
            <a:r>
              <a:rPr lang="zh-TW" altLang="en-US" b="1" dirty="0">
                <a:ea typeface="標楷體" pitchFamily="65" charset="-120"/>
              </a:rPr>
              <a:t> </a:t>
            </a:r>
            <a:r>
              <a:rPr lang="zh-TW" altLang="en-US" b="1" dirty="0" smtClean="0">
                <a:ea typeface="標楷體" pitchFamily="65" charset="-120"/>
              </a:rPr>
              <a:t>            </a:t>
            </a:r>
            <a:r>
              <a:rPr lang="zh-TW" altLang="zh-TW" b="1" u="sng" dirty="0" smtClean="0">
                <a:ea typeface="標楷體" pitchFamily="65" charset="-120"/>
              </a:rPr>
              <a:t>質之後標示</a:t>
            </a:r>
            <a:r>
              <a:rPr lang="zh-TW" altLang="zh-TW" u="sng" dirty="0" smtClean="0">
                <a:ea typeface="標楷體" pitchFamily="65" charset="-120"/>
              </a:rPr>
              <a:t>。</a:t>
            </a:r>
          </a:p>
          <a:p>
            <a:pPr>
              <a:buNone/>
            </a:pPr>
            <a:endParaRPr lang="zh-TW" altLang="zh-TW" dirty="0" smtClean="0">
              <a:ea typeface="標楷體" pitchFamily="65" charset="-120"/>
            </a:endParaRPr>
          </a:p>
          <a:p>
            <a:pPr>
              <a:buNone/>
            </a:pPr>
            <a:endParaRPr lang="zh-TW" altLang="en-US" dirty="0"/>
          </a:p>
        </p:txBody>
      </p:sp>
      <p:sp>
        <p:nvSpPr>
          <p:cNvPr id="4" name="投影片編號版面配置區 3"/>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73</a:t>
            </a:fld>
            <a:endParaRPr lang="zh-TW" altLang="en-US" dirty="0"/>
          </a:p>
        </p:txBody>
      </p:sp>
      <p:sp>
        <p:nvSpPr>
          <p:cNvPr id="5" name="投影片編號版面配置區 2"/>
          <p:cNvSpPr>
            <a:spLocks noGrp="1"/>
          </p:cNvSpPr>
          <p:nvPr>
            <p:ph type="sldNum" sz="quarter" idx="15"/>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73</a:t>
            </a:fld>
            <a:endParaRPr lang="zh-TW" altLang="en-US" dirty="0">
              <a:latin typeface="Calibri" panose="020F0502020204030204" pitchFamily="34" charset="0"/>
            </a:endParaRPr>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9959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1910362" y="1700808"/>
            <a:ext cx="61863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a:spcBef>
                <a:spcPct val="0"/>
              </a:spcBef>
              <a:buClrTx/>
              <a:buSzTx/>
              <a:buFontTx/>
              <a:buNone/>
            </a:pPr>
            <a:r>
              <a:rPr lang="zh-TW" altLang="en-US" sz="3600" b="1" cap="small" dirty="0">
                <a:solidFill>
                  <a:srgbClr val="006600"/>
                </a:solidFill>
                <a:latin typeface="標楷體" panose="03000509000000000000" pitchFamily="65" charset="-120"/>
                <a:ea typeface="標楷體" panose="03000509000000000000" pitchFamily="65" charset="-120"/>
              </a:rPr>
              <a:t>包裝</a:t>
            </a:r>
            <a:r>
              <a:rPr lang="zh-TW" altLang="en-US" sz="3600" b="1" cap="small" dirty="0" smtClean="0">
                <a:solidFill>
                  <a:srgbClr val="006600"/>
                </a:solidFill>
                <a:latin typeface="標楷體" panose="03000509000000000000" pitchFamily="65" charset="-120"/>
                <a:ea typeface="標楷體" panose="03000509000000000000" pitchFamily="65" charset="-120"/>
              </a:rPr>
              <a:t>食品營養宣稱應</a:t>
            </a:r>
            <a:r>
              <a:rPr lang="zh-TW" altLang="en-US" sz="3600" b="1" cap="small" dirty="0">
                <a:solidFill>
                  <a:srgbClr val="006600"/>
                </a:solidFill>
                <a:latin typeface="標楷體" panose="03000509000000000000" pitchFamily="65" charset="-120"/>
                <a:ea typeface="標楷體" panose="03000509000000000000" pitchFamily="65" charset="-120"/>
              </a:rPr>
              <a:t>遵行事項</a:t>
            </a:r>
            <a:endParaRPr lang="en-US" altLang="zh-TW" sz="3600" b="1" cap="small" dirty="0">
              <a:solidFill>
                <a:srgbClr val="006600"/>
              </a:solidFill>
              <a:latin typeface="標楷體" panose="03000509000000000000" pitchFamily="65" charset="-120"/>
              <a:ea typeface="標楷體" panose="03000509000000000000" pitchFamily="65" charset="-120"/>
            </a:endParaRPr>
          </a:p>
          <a:p>
            <a:pPr algn="ctr" eaLnBrk="1" hangingPunct="1">
              <a:spcBef>
                <a:spcPct val="0"/>
              </a:spcBef>
              <a:buClrTx/>
              <a:buSzTx/>
              <a:buFontTx/>
              <a:buNone/>
            </a:pPr>
            <a:endParaRPr lang="en-US" altLang="zh-TW" sz="3600" b="1" dirty="0">
              <a:latin typeface="Calibri" pitchFamily="34" charset="0"/>
              <a:ea typeface="標楷體" pitchFamily="65" charset="-120"/>
              <a:cs typeface="Calibri" pitchFamily="34" charset="0"/>
            </a:endParaRPr>
          </a:p>
          <a:p>
            <a:pPr algn="ctr" eaLnBrk="1" hangingPunct="1">
              <a:spcBef>
                <a:spcPct val="0"/>
              </a:spcBef>
              <a:buClrTx/>
              <a:buSzTx/>
              <a:buFontTx/>
              <a:buNone/>
            </a:pPr>
            <a:r>
              <a:rPr lang="en-US" altLang="zh-TW" sz="2400" b="1" cap="small" dirty="0" smtClean="0">
                <a:solidFill>
                  <a:srgbClr val="002060"/>
                </a:solidFill>
                <a:latin typeface="Calibri" panose="020F0502020204030204" pitchFamily="34" charset="0"/>
                <a:ea typeface="標楷體" panose="03000509000000000000" pitchFamily="65" charset="-120"/>
              </a:rPr>
              <a:t>104.3.3</a:t>
            </a:r>
            <a:r>
              <a:rPr lang="zh-TW" altLang="en-US" sz="2400" b="1" cap="small" dirty="0" smtClean="0">
                <a:solidFill>
                  <a:srgbClr val="002060"/>
                </a:solidFill>
                <a:latin typeface="Calibri" panose="020F0502020204030204" pitchFamily="34" charset="0"/>
                <a:ea typeface="標楷體" panose="03000509000000000000" pitchFamily="65" charset="-120"/>
              </a:rPr>
              <a:t>公告 </a:t>
            </a:r>
            <a:r>
              <a:rPr lang="en-US" altLang="zh-TW" sz="2400" b="1" cap="small" dirty="0">
                <a:solidFill>
                  <a:srgbClr val="002060"/>
                </a:solidFill>
                <a:latin typeface="Calibri" panose="020F0502020204030204" pitchFamily="34" charset="0"/>
                <a:ea typeface="標楷體" panose="03000509000000000000" pitchFamily="65" charset="-120"/>
              </a:rPr>
              <a:t>(</a:t>
            </a:r>
            <a:r>
              <a:rPr lang="zh-TW" altLang="en-US" sz="2400" b="1" cap="small" dirty="0">
                <a:solidFill>
                  <a:srgbClr val="002060"/>
                </a:solidFill>
                <a:latin typeface="Calibri" panose="020F0502020204030204" pitchFamily="34" charset="0"/>
                <a:ea typeface="標楷體" panose="03000509000000000000" pitchFamily="65" charset="-120"/>
              </a:rPr>
              <a:t>部授食字第</a:t>
            </a:r>
            <a:r>
              <a:rPr lang="en-US" altLang="zh-TW" sz="2400" b="1" cap="small" dirty="0" smtClean="0">
                <a:solidFill>
                  <a:srgbClr val="002060"/>
                </a:solidFill>
                <a:latin typeface="Calibri" panose="020F0502020204030204" pitchFamily="34" charset="0"/>
                <a:ea typeface="標楷體" panose="03000509000000000000" pitchFamily="65" charset="-120"/>
              </a:rPr>
              <a:t>1031304757</a:t>
            </a:r>
            <a:r>
              <a:rPr lang="zh-TW" altLang="en-US" sz="2400" b="1" cap="small" dirty="0" smtClean="0">
                <a:solidFill>
                  <a:srgbClr val="002060"/>
                </a:solidFill>
                <a:latin typeface="Calibri" panose="020F0502020204030204" pitchFamily="34" charset="0"/>
                <a:ea typeface="標楷體" panose="03000509000000000000" pitchFamily="65" charset="-120"/>
              </a:rPr>
              <a:t>號</a:t>
            </a:r>
            <a:r>
              <a:rPr lang="en-US" altLang="zh-TW" sz="2400" b="1" cap="small" dirty="0">
                <a:solidFill>
                  <a:srgbClr val="002060"/>
                </a:solidFill>
                <a:latin typeface="Calibri" panose="020F0502020204030204" pitchFamily="34" charset="0"/>
                <a:ea typeface="標楷體" panose="03000509000000000000" pitchFamily="65" charset="-120"/>
              </a:rPr>
              <a:t>)</a:t>
            </a:r>
            <a:endParaRPr lang="zh-TW" altLang="en-US" sz="2400" b="1" cap="small" dirty="0">
              <a:solidFill>
                <a:srgbClr val="002060"/>
              </a:solidFill>
              <a:latin typeface="Calibri" panose="020F0502020204030204" pitchFamily="34" charset="0"/>
              <a:ea typeface="標楷體" panose="03000509000000000000" pitchFamily="65" charset="-120"/>
            </a:endParaRPr>
          </a:p>
          <a:p>
            <a:pPr algn="ctr" eaLnBrk="1" hangingPunct="1">
              <a:spcBef>
                <a:spcPct val="0"/>
              </a:spcBef>
              <a:buClrTx/>
              <a:buSzTx/>
              <a:buFontTx/>
              <a:buNone/>
            </a:pPr>
            <a:r>
              <a:rPr lang="en-US" altLang="zh-TW" sz="2400" b="1" cap="small" dirty="0" smtClean="0">
                <a:solidFill>
                  <a:srgbClr val="002060"/>
                </a:solidFill>
                <a:latin typeface="Calibri" panose="020F0502020204030204" pitchFamily="34" charset="0"/>
                <a:ea typeface="標楷體" panose="03000509000000000000" pitchFamily="65" charset="-120"/>
              </a:rPr>
              <a:t>105.1.1</a:t>
            </a:r>
            <a:r>
              <a:rPr lang="zh-TW" altLang="en-US" sz="2400" b="1" cap="small" dirty="0">
                <a:solidFill>
                  <a:srgbClr val="002060"/>
                </a:solidFill>
                <a:latin typeface="Calibri" panose="020F0502020204030204" pitchFamily="34" charset="0"/>
                <a:ea typeface="標楷體" panose="03000509000000000000" pitchFamily="65" charset="-120"/>
              </a:rPr>
              <a:t>施行 </a:t>
            </a:r>
            <a:r>
              <a:rPr lang="en-US" altLang="zh-TW" sz="2400" b="1" cap="small" dirty="0">
                <a:solidFill>
                  <a:srgbClr val="002060"/>
                </a:solidFill>
                <a:latin typeface="Calibri" panose="020F0502020204030204" pitchFamily="34" charset="0"/>
                <a:ea typeface="標楷體" panose="03000509000000000000" pitchFamily="65" charset="-120"/>
              </a:rPr>
              <a:t>(</a:t>
            </a:r>
            <a:r>
              <a:rPr lang="zh-TW" altLang="en-US" sz="2400" b="1" cap="small" dirty="0">
                <a:solidFill>
                  <a:srgbClr val="002060"/>
                </a:solidFill>
                <a:latin typeface="Calibri" panose="020F0502020204030204" pitchFamily="34" charset="0"/>
                <a:ea typeface="標楷體" panose="03000509000000000000" pitchFamily="65" charset="-120"/>
              </a:rPr>
              <a:t>以產品製造日期為準</a:t>
            </a:r>
            <a:r>
              <a:rPr lang="en-US" altLang="zh-TW" sz="2400" b="1" cap="small" dirty="0">
                <a:solidFill>
                  <a:srgbClr val="002060"/>
                </a:solidFill>
                <a:latin typeface="Calibri" panose="020F0502020204030204" pitchFamily="34" charset="0"/>
                <a:ea typeface="標楷體" panose="03000509000000000000" pitchFamily="65" charset="-120"/>
              </a:rPr>
              <a:t>)</a:t>
            </a:r>
          </a:p>
        </p:txBody>
      </p:sp>
      <p:pic>
        <p:nvPicPr>
          <p:cNvPr id="1026" name="Picture 2" descr="http://www.wholecome.tw/images/201210/goods_img/261_G_13512760830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437112"/>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s1.shop123.com.tw/400067/upload/standard/4000676663picture_361483.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84" t="11411" r="10800" b="5380"/>
          <a:stretch/>
        </p:blipFill>
        <p:spPr bwMode="auto">
          <a:xfrm>
            <a:off x="4644008" y="4211909"/>
            <a:ext cx="1731134" cy="1989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7net.com.tw/mdz_file/item/21/02/03/1212/12120021859G_char_5_140701192610.jpg"/>
          <p:cNvPicPr>
            <a:picLocks noChangeAspect="1" noChangeArrowheads="1"/>
          </p:cNvPicPr>
          <p:nvPr/>
        </p:nvPicPr>
        <p:blipFill rotWithShape="1">
          <a:blip r:embed="rId4">
            <a:extLst>
              <a:ext uri="{28A0092B-C50C-407E-A947-70E740481C1C}">
                <a14:useLocalDpi xmlns:a14="http://schemas.microsoft.com/office/drawing/2010/main" val="0"/>
              </a:ext>
            </a:extLst>
          </a:blip>
          <a:srcRect l="25889" t="7389" r="31778" b="4851"/>
          <a:stretch/>
        </p:blipFill>
        <p:spPr bwMode="auto">
          <a:xfrm>
            <a:off x="6886997" y="4016955"/>
            <a:ext cx="1209675" cy="2507729"/>
          </a:xfrm>
          <a:prstGeom prst="rect">
            <a:avLst/>
          </a:prstGeom>
          <a:noFill/>
          <a:extLst>
            <a:ext uri="{909E8E84-426E-40DD-AFC4-6F175D3DCCD1}">
              <a14:hiddenFill xmlns:a14="http://schemas.microsoft.com/office/drawing/2010/main">
                <a:solidFill>
                  <a:srgbClr val="FFFFFF"/>
                </a:solidFill>
              </a14:hiddenFill>
            </a:ext>
          </a:extLst>
        </p:spPr>
      </p:pic>
      <p:sp>
        <p:nvSpPr>
          <p:cNvPr id="8" name="橢圓 7"/>
          <p:cNvSpPr/>
          <p:nvPr/>
        </p:nvSpPr>
        <p:spPr>
          <a:xfrm>
            <a:off x="6941096" y="4781611"/>
            <a:ext cx="792088" cy="697382"/>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7092280" y="4509120"/>
            <a:ext cx="720080" cy="2724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725169" y="4531964"/>
            <a:ext cx="720080" cy="2724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4653161" y="4509120"/>
            <a:ext cx="792088" cy="697382"/>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858666" y="4686361"/>
            <a:ext cx="360040" cy="6512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橢圓 1"/>
          <p:cNvSpPr/>
          <p:nvPr/>
        </p:nvSpPr>
        <p:spPr>
          <a:xfrm>
            <a:off x="3131840" y="4437112"/>
            <a:ext cx="792088" cy="1152128"/>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44134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F93B9BF-7DB8-40D8-AD2D-0A879F6EB4F4}" type="slidenum">
              <a:rPr kumimoji="0" lang="zh-TW" altLang="en-US" sz="1400">
                <a:solidFill>
                  <a:schemeClr val="bg1"/>
                </a:solidFill>
                <a:ea typeface="標楷體" panose="03000509000000000000" pitchFamily="65" charset="-120"/>
              </a:rPr>
              <a:pPr>
                <a:spcBef>
                  <a:spcPct val="0"/>
                </a:spcBef>
                <a:buClrTx/>
                <a:buSzTx/>
                <a:buFontTx/>
                <a:buNone/>
              </a:pPr>
              <a:t>75</a:t>
            </a:fld>
            <a:endParaRPr kumimoji="0" lang="en-US" altLang="zh-TW" sz="1400" dirty="0">
              <a:solidFill>
                <a:schemeClr val="bg1"/>
              </a:solidFill>
              <a:ea typeface="標楷體" panose="03000509000000000000" pitchFamily="65" charset="-120"/>
            </a:endParaRPr>
          </a:p>
        </p:txBody>
      </p:sp>
      <p:sp>
        <p:nvSpPr>
          <p:cNvPr id="108547" name="Rectangle 2"/>
          <p:cNvSpPr>
            <a:spLocks noGrp="1" noChangeArrowheads="1"/>
          </p:cNvSpPr>
          <p:nvPr>
            <p:ph type="title" idx="4294967295"/>
          </p:nvPr>
        </p:nvSpPr>
        <p:spPr>
          <a:xfrm>
            <a:off x="971600" y="404664"/>
            <a:ext cx="7793037" cy="874712"/>
          </a:xfrm>
        </p:spPr>
        <p:txBody>
          <a:bodyPr anchor="ctr"/>
          <a:lstStyle/>
          <a:p>
            <a:pPr eaLnBrk="1" hangingPunct="1">
              <a:defRPr/>
            </a:pPr>
            <a:r>
              <a:rPr lang="zh-TW" altLang="en-US" dirty="0" smtClean="0">
                <a:latin typeface="Times New Roman" panose="02020603050405020304" pitchFamily="18" charset="0"/>
              </a:rPr>
              <a:t>　</a:t>
            </a:r>
            <a:r>
              <a:rPr lang="zh-TW" altLang="zh-TW" sz="3600" b="1" dirty="0">
                <a:solidFill>
                  <a:srgbClr val="7030A0"/>
                </a:solidFill>
                <a:latin typeface="Calibri" panose="020F0502020204030204" pitchFamily="34" charset="0"/>
                <a:ea typeface="標楷體" panose="03000509000000000000" pitchFamily="65" charset="-120"/>
              </a:rPr>
              <a:t>包裝食品營養宣稱應遵行事項</a:t>
            </a: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88068" name="Rectangle 3"/>
          <p:cNvSpPr>
            <a:spLocks noGrp="1" noChangeArrowheads="1"/>
          </p:cNvSpPr>
          <p:nvPr>
            <p:ph type="body" idx="4294967295"/>
          </p:nvPr>
        </p:nvSpPr>
        <p:spPr>
          <a:xfrm>
            <a:off x="611560" y="1556792"/>
            <a:ext cx="7772400" cy="4608512"/>
          </a:xfrm>
        </p:spPr>
        <p:txBody>
          <a:bodyPr/>
          <a:lstStyle/>
          <a:p>
            <a:pPr algn="ctr" eaLnBrk="1" hangingPunct="1">
              <a:buFont typeface="Wingdings" pitchFamily="2" charset="2"/>
              <a:buNone/>
            </a:pPr>
            <a:r>
              <a:rPr lang="zh-TW" altLang="en-US" b="1" dirty="0" smtClean="0">
                <a:latin typeface="Calibri" panose="020F0502020204030204" pitchFamily="34" charset="0"/>
                <a:ea typeface="標楷體" panose="03000509000000000000" pitchFamily="65" charset="-120"/>
              </a:rPr>
              <a:t>何謂營養宣稱</a:t>
            </a:r>
            <a:endParaRPr lang="en-US" altLang="zh-TW" b="1" dirty="0" smtClean="0">
              <a:latin typeface="Calibri" panose="020F0502020204030204" pitchFamily="34" charset="0"/>
              <a:ea typeface="標楷體" panose="03000509000000000000" pitchFamily="65" charset="-120"/>
            </a:endParaRPr>
          </a:p>
          <a:p>
            <a:pPr eaLnBrk="1" hangingPunct="1">
              <a:buFont typeface="Wingdings" pitchFamily="2" charset="2"/>
              <a:buNone/>
            </a:pPr>
            <a:endParaRPr lang="en-US" altLang="zh-TW" sz="1100" dirty="0" smtClean="0">
              <a:latin typeface="Calibri" panose="020F0502020204030204" pitchFamily="34" charset="0"/>
              <a:ea typeface="標楷體" panose="03000509000000000000" pitchFamily="65" charset="-120"/>
            </a:endParaRPr>
          </a:p>
          <a:p>
            <a:pPr eaLnBrk="1" hangingPunct="1"/>
            <a:r>
              <a:rPr lang="zh-TW" altLang="en-US" sz="2800" dirty="0" smtClean="0">
                <a:latin typeface="Calibri" panose="020F0502020204030204" pitchFamily="34" charset="0"/>
                <a:ea typeface="標楷體" panose="03000509000000000000" pitchFamily="65" charset="-120"/>
              </a:rPr>
              <a:t>指任何以</a:t>
            </a:r>
            <a:r>
              <a:rPr lang="zh-TW" altLang="en-US" sz="2800" b="1" dirty="0" smtClean="0">
                <a:latin typeface="Calibri" panose="020F0502020204030204" pitchFamily="34" charset="0"/>
                <a:ea typeface="標楷體" panose="03000509000000000000" pitchFamily="65" charset="-120"/>
              </a:rPr>
              <a:t>說明</a:t>
            </a:r>
            <a:r>
              <a:rPr lang="zh-TW" altLang="en-US" sz="2800" dirty="0" smtClean="0">
                <a:latin typeface="Calibri" panose="020F0502020204030204" pitchFamily="34" charset="0"/>
                <a:ea typeface="標楷體" panose="03000509000000000000" pitchFamily="65" charset="-120"/>
              </a:rPr>
              <a:t>、</a:t>
            </a:r>
            <a:r>
              <a:rPr lang="zh-TW" altLang="en-US" sz="2800" b="1" dirty="0" smtClean="0">
                <a:latin typeface="Calibri" panose="020F0502020204030204" pitchFamily="34" charset="0"/>
                <a:ea typeface="標楷體" panose="03000509000000000000" pitchFamily="65" charset="-120"/>
              </a:rPr>
              <a:t>隱喻</a:t>
            </a:r>
            <a:r>
              <a:rPr lang="zh-TW" altLang="en-US" sz="2800" dirty="0" smtClean="0">
                <a:latin typeface="Calibri" panose="020F0502020204030204" pitchFamily="34" charset="0"/>
                <a:ea typeface="標楷體" panose="03000509000000000000" pitchFamily="65" charset="-120"/>
              </a:rPr>
              <a:t>或</a:t>
            </a:r>
            <a:r>
              <a:rPr lang="zh-TW" altLang="en-US" sz="2800" b="1" dirty="0" smtClean="0">
                <a:latin typeface="Calibri" panose="020F0502020204030204" pitchFamily="34" charset="0"/>
                <a:ea typeface="標楷體" panose="03000509000000000000" pitchFamily="65" charset="-120"/>
              </a:rPr>
              <a:t>暗示</a:t>
            </a:r>
            <a:r>
              <a:rPr lang="zh-TW" altLang="en-US" sz="2800" dirty="0" smtClean="0">
                <a:latin typeface="Calibri" panose="020F0502020204030204" pitchFamily="34" charset="0"/>
                <a:ea typeface="標楷體" panose="03000509000000000000" pitchFamily="65" charset="-120"/>
              </a:rPr>
              <a:t>之方式，</a:t>
            </a:r>
            <a:r>
              <a:rPr lang="zh-TW" altLang="en-US" sz="2800" b="1" dirty="0" smtClean="0">
                <a:latin typeface="Calibri" panose="020F0502020204030204" pitchFamily="34" charset="0"/>
                <a:ea typeface="標楷體" panose="03000509000000000000" pitchFamily="65" charset="-120"/>
              </a:rPr>
              <a:t>表達該食品具有特定的營養性質</a:t>
            </a:r>
            <a:r>
              <a:rPr lang="zh-TW" altLang="en-US" sz="2800" dirty="0" smtClean="0">
                <a:latin typeface="Calibri" panose="020F0502020204030204" pitchFamily="34" charset="0"/>
                <a:ea typeface="標楷體" panose="03000509000000000000" pitchFamily="65" charset="-120"/>
              </a:rPr>
              <a:t>（例如：富含維生素Ａ、高鈣、低鈉、無膽固醇、高膳食纖維等）</a:t>
            </a:r>
            <a:endParaRPr lang="en-US" altLang="zh-TW" sz="2800" dirty="0" smtClean="0">
              <a:latin typeface="Calibri" panose="020F0502020204030204" pitchFamily="34" charset="0"/>
              <a:ea typeface="標楷體" panose="03000509000000000000" pitchFamily="65" charset="-120"/>
            </a:endParaRPr>
          </a:p>
          <a:p>
            <a:pPr eaLnBrk="1" hangingPunct="1"/>
            <a:endParaRPr lang="zh-TW" altLang="en-US" sz="2800" dirty="0" smtClean="0">
              <a:latin typeface="Calibri" panose="020F0502020204030204" pitchFamily="34" charset="0"/>
              <a:ea typeface="標楷體" panose="03000509000000000000" pitchFamily="65" charset="-120"/>
            </a:endParaRPr>
          </a:p>
          <a:p>
            <a:pPr eaLnBrk="1" hangingPunct="1"/>
            <a:r>
              <a:rPr lang="zh-TW" altLang="en-US" sz="2800" u="sng" dirty="0" smtClean="0">
                <a:latin typeface="Calibri" panose="020F0502020204030204" pitchFamily="34" charset="0"/>
                <a:ea typeface="標楷體" panose="03000509000000000000" pitchFamily="65" charset="-120"/>
              </a:rPr>
              <a:t>對食品原料成分所為之敘述</a:t>
            </a:r>
            <a:r>
              <a:rPr lang="zh-TW" altLang="en-US" sz="2800" dirty="0" smtClean="0">
                <a:latin typeface="Calibri" panose="020F0502020204030204" pitchFamily="34" charset="0"/>
                <a:ea typeface="標楷體" panose="03000509000000000000" pitchFamily="65" charset="-120"/>
              </a:rPr>
              <a:t>（例如：該食品成分為麥芽糊精、玉米油、卵磷脂、碳酸鈣、維生素Ａ棕櫚酸、維生素Ｂ</a:t>
            </a:r>
            <a:r>
              <a:rPr lang="en-US" altLang="zh-TW" baseline="-25000" dirty="0" smtClean="0">
                <a:latin typeface="Calibri" panose="020F0502020204030204" pitchFamily="34" charset="0"/>
                <a:ea typeface="標楷體" panose="03000509000000000000" pitchFamily="65" charset="-120"/>
              </a:rPr>
              <a:t>2</a:t>
            </a:r>
            <a:r>
              <a:rPr lang="zh-TW" altLang="en-US" sz="2800" dirty="0" smtClean="0">
                <a:latin typeface="Calibri" panose="020F0502020204030204" pitchFamily="34" charset="0"/>
                <a:ea typeface="標楷體" panose="03000509000000000000" pitchFamily="65" charset="-120"/>
              </a:rPr>
              <a:t>、維生素Ｄ</a:t>
            </a:r>
            <a:r>
              <a:rPr lang="en-US" altLang="zh-TW" baseline="-25000" dirty="0" smtClean="0">
                <a:latin typeface="Calibri" panose="020F0502020204030204" pitchFamily="34" charset="0"/>
                <a:ea typeface="標楷體" panose="03000509000000000000" pitchFamily="65" charset="-120"/>
              </a:rPr>
              <a:t>3</a:t>
            </a:r>
            <a:r>
              <a:rPr lang="zh-TW" altLang="en-US" sz="2800" dirty="0" smtClean="0">
                <a:latin typeface="Calibri" panose="020F0502020204030204" pitchFamily="34" charset="0"/>
                <a:ea typeface="標楷體" panose="03000509000000000000" pitchFamily="65" charset="-120"/>
              </a:rPr>
              <a:t>等），</a:t>
            </a:r>
            <a:r>
              <a:rPr lang="zh-TW" altLang="en-US" sz="2800" u="sng" dirty="0" smtClean="0">
                <a:latin typeface="Calibri" panose="020F0502020204030204" pitchFamily="34" charset="0"/>
                <a:ea typeface="標楷體" panose="03000509000000000000" pitchFamily="65" charset="-120"/>
              </a:rPr>
              <a:t>不屬營養宣稱</a:t>
            </a:r>
          </a:p>
          <a:p>
            <a:pPr eaLnBrk="1" hangingPunct="1">
              <a:buFont typeface="Wingdings" pitchFamily="2" charset="2"/>
              <a:buNone/>
            </a:pPr>
            <a:endParaRPr lang="zh-TW" altLang="en-US" b="1" dirty="0" smtClean="0">
              <a:latin typeface="Calibri" panose="020F0502020204030204" pitchFamily="34" charset="0"/>
              <a:ea typeface="標楷體" panose="03000509000000000000" pitchFamily="65" charset="-120"/>
            </a:endParaRPr>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997992"/>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8816" y="260648"/>
            <a:ext cx="7467600" cy="1143000"/>
          </a:xfrm>
        </p:spPr>
        <p:txBody>
          <a:bodyPr>
            <a:noAutofit/>
          </a:bodyPr>
          <a:lstStyle/>
          <a:p>
            <a:pPr algn="ctr"/>
            <a:r>
              <a:rPr lang="zh-TW" altLang="zh-TW" sz="3600" b="1" dirty="0">
                <a:solidFill>
                  <a:srgbClr val="7030A0"/>
                </a:solidFill>
                <a:latin typeface="Calibri" panose="020F0502020204030204" pitchFamily="34" charset="0"/>
                <a:ea typeface="標楷體" panose="03000509000000000000" pitchFamily="65" charset="-120"/>
              </a:rPr>
              <a:t>包裝食品營養宣稱應遵行事</a:t>
            </a:r>
            <a:r>
              <a:rPr lang="zh-TW" altLang="en-US" sz="3600" b="1" dirty="0">
                <a:solidFill>
                  <a:srgbClr val="7030A0"/>
                </a:solidFill>
                <a:latin typeface="Calibri" panose="020F0502020204030204" pitchFamily="34" charset="0"/>
                <a:ea typeface="標楷體" panose="03000509000000000000" pitchFamily="65" charset="-120"/>
              </a:rPr>
              <a:t>項</a:t>
            </a:r>
            <a:r>
              <a:rPr lang="en-US" altLang="zh-TW" sz="3600" b="1" dirty="0">
                <a:solidFill>
                  <a:srgbClr val="7030A0"/>
                </a:solidFill>
                <a:latin typeface="Calibri" panose="020F0502020204030204" pitchFamily="34" charset="0"/>
                <a:ea typeface="標楷體" panose="03000509000000000000" pitchFamily="65" charset="-120"/>
              </a:rPr>
              <a:t>-</a:t>
            </a:r>
            <a:br>
              <a:rPr lang="en-US" altLang="zh-TW" sz="3600" b="1" dirty="0">
                <a:solidFill>
                  <a:srgbClr val="7030A0"/>
                </a:solidFill>
                <a:latin typeface="Calibri" panose="020F0502020204030204" pitchFamily="34" charset="0"/>
                <a:ea typeface="標楷體" panose="03000509000000000000" pitchFamily="65" charset="-120"/>
              </a:rPr>
            </a:br>
            <a:r>
              <a:rPr lang="zh-TW" altLang="en-US" sz="3600" b="1" dirty="0">
                <a:solidFill>
                  <a:srgbClr val="7030A0"/>
                </a:solidFill>
                <a:latin typeface="Calibri" panose="020F0502020204030204" pitchFamily="34" charset="0"/>
                <a:ea typeface="標楷體" panose="03000509000000000000" pitchFamily="65" charset="-120"/>
              </a:rPr>
              <a:t>可宣稱營養素項目</a:t>
            </a:r>
          </a:p>
        </p:txBody>
      </p:sp>
      <p:sp>
        <p:nvSpPr>
          <p:cNvPr id="4" name="Rectangle 3"/>
          <p:cNvSpPr>
            <a:spLocks noGrp="1" noChangeArrowheads="1"/>
          </p:cNvSpPr>
          <p:nvPr>
            <p:ph idx="1"/>
          </p:nvPr>
        </p:nvSpPr>
        <p:spPr>
          <a:xfrm>
            <a:off x="251520" y="1600200"/>
            <a:ext cx="8640960" cy="4925144"/>
          </a:xfrm>
        </p:spPr>
        <p:txBody>
          <a:bodyPr>
            <a:normAutofit/>
          </a:bodyPr>
          <a:lstStyle/>
          <a:p>
            <a:pPr eaLnBrk="1" hangingPunct="1">
              <a:defRPr/>
            </a:pPr>
            <a:r>
              <a:rPr lang="zh-TW" altLang="en-US" sz="2800" b="1" dirty="0" smtClean="0">
                <a:solidFill>
                  <a:srgbClr val="CC00CC"/>
                </a:solidFill>
                <a:latin typeface="Calibri" panose="020F0502020204030204" pitchFamily="34" charset="0"/>
                <a:ea typeface="標楷體" pitchFamily="65" charset="-120"/>
              </a:rPr>
              <a:t>「需適量攝取」</a:t>
            </a:r>
            <a:r>
              <a:rPr lang="zh-TW" altLang="en-US" sz="2800" dirty="0" smtClean="0">
                <a:latin typeface="Calibri" panose="020F0502020204030204" pitchFamily="34" charset="0"/>
                <a:ea typeface="標楷體" pitchFamily="65" charset="-120"/>
              </a:rPr>
              <a:t>營養宣稱(</a:t>
            </a:r>
            <a:r>
              <a:rPr lang="en-US" altLang="zh-TW" sz="2800" dirty="0" smtClean="0">
                <a:latin typeface="Calibri" panose="020F0502020204030204" pitchFamily="34" charset="0"/>
                <a:ea typeface="標楷體" pitchFamily="65" charset="-120"/>
              </a:rPr>
              <a:t>8</a:t>
            </a:r>
            <a:r>
              <a:rPr lang="zh-TW" altLang="en-US" sz="2800" dirty="0" smtClean="0">
                <a:latin typeface="Calibri" panose="020F0502020204030204" pitchFamily="34" charset="0"/>
                <a:ea typeface="標楷體" pitchFamily="65" charset="-120"/>
              </a:rPr>
              <a:t>項</a:t>
            </a:r>
            <a:r>
              <a:rPr lang="en-US" altLang="zh-TW" sz="2800" dirty="0" smtClean="0">
                <a:latin typeface="Calibri" panose="020F0502020204030204" pitchFamily="34" charset="0"/>
                <a:ea typeface="標楷體" pitchFamily="65" charset="-120"/>
              </a:rPr>
              <a:t>):</a:t>
            </a:r>
          </a:p>
          <a:p>
            <a:pPr eaLnBrk="1" hangingPunct="1">
              <a:buFont typeface="Wingdings" pitchFamily="2" charset="2"/>
              <a:buNone/>
              <a:defRPr/>
            </a:pPr>
            <a:r>
              <a:rPr lang="zh-TW" altLang="en-US" sz="2400" dirty="0" smtClean="0">
                <a:latin typeface="Calibri" panose="020F0502020204030204" pitchFamily="34" charset="0"/>
                <a:ea typeface="標楷體" pitchFamily="65" charset="-120"/>
              </a:rPr>
              <a:t>	 熱量、脂肪、飽和脂肪、膽固醇、鈉、糖、</a:t>
            </a:r>
            <a:r>
              <a:rPr lang="zh-TW" altLang="zh-TW" sz="2400" b="1" u="sng" dirty="0" smtClean="0">
                <a:solidFill>
                  <a:srgbClr val="FF0000"/>
                </a:solidFill>
                <a:latin typeface="Calibri" panose="020F0502020204030204" pitchFamily="34" charset="0"/>
                <a:ea typeface="標楷體" pitchFamily="65" charset="-120"/>
              </a:rPr>
              <a:t>乳糖及反式脂肪</a:t>
            </a:r>
            <a:endParaRPr lang="en-US" altLang="zh-TW" sz="2400" b="1" u="sng" dirty="0" smtClean="0">
              <a:solidFill>
                <a:srgbClr val="FF0000"/>
              </a:solidFill>
              <a:latin typeface="Calibri" panose="020F0502020204030204" pitchFamily="34" charset="0"/>
              <a:ea typeface="標楷體" pitchFamily="65" charset="-120"/>
            </a:endParaRPr>
          </a:p>
          <a:p>
            <a:pPr eaLnBrk="1" hangingPunct="1">
              <a:defRPr/>
            </a:pPr>
            <a:r>
              <a:rPr lang="zh-TW" altLang="en-US" sz="2800" b="1" dirty="0" smtClean="0">
                <a:solidFill>
                  <a:srgbClr val="CC00CC"/>
                </a:solidFill>
                <a:latin typeface="Calibri" panose="020F0502020204030204" pitchFamily="34" charset="0"/>
                <a:ea typeface="標楷體" pitchFamily="65" charset="-120"/>
              </a:rPr>
              <a:t>「可補充攝取」</a:t>
            </a:r>
            <a:r>
              <a:rPr lang="zh-TW" altLang="en-US" sz="2800" dirty="0" smtClean="0">
                <a:latin typeface="Calibri" panose="020F0502020204030204" pitchFamily="34" charset="0"/>
                <a:ea typeface="標楷體" pitchFamily="65" charset="-120"/>
              </a:rPr>
              <a:t>營養宣稱(8項</a:t>
            </a:r>
            <a:r>
              <a:rPr lang="en-US" altLang="zh-TW" sz="2800" dirty="0" smtClean="0">
                <a:latin typeface="Calibri" panose="020F0502020204030204" pitchFamily="34" charset="0"/>
                <a:ea typeface="標楷體" pitchFamily="65" charset="-120"/>
              </a:rPr>
              <a:t>)</a:t>
            </a:r>
            <a:r>
              <a:rPr lang="zh-TW" altLang="en-US" sz="2800" dirty="0" smtClean="0">
                <a:latin typeface="Calibri" panose="020F0502020204030204" pitchFamily="34" charset="0"/>
                <a:ea typeface="標楷體" pitchFamily="65" charset="-120"/>
              </a:rPr>
              <a:t> :</a:t>
            </a:r>
          </a:p>
          <a:p>
            <a:pPr eaLnBrk="1" hangingPunct="1">
              <a:buFont typeface="Wingdings" pitchFamily="2" charset="2"/>
              <a:buNone/>
              <a:defRPr/>
            </a:pPr>
            <a:r>
              <a:rPr lang="zh-TW" altLang="en-US" sz="2400" dirty="0" smtClean="0">
                <a:latin typeface="Calibri" panose="020F0502020204030204" pitchFamily="34" charset="0"/>
                <a:ea typeface="標楷體" pitchFamily="65" charset="-120"/>
              </a:rPr>
              <a:t>	 膳食纖維、維生素Ａ、維生素</a:t>
            </a:r>
            <a:r>
              <a:rPr lang="en-US" altLang="zh-TW" sz="2400" dirty="0" smtClean="0">
                <a:latin typeface="Calibri" panose="020F0502020204030204" pitchFamily="34" charset="0"/>
                <a:ea typeface="標楷體" pitchFamily="65" charset="-120"/>
              </a:rPr>
              <a:t>B</a:t>
            </a:r>
            <a:r>
              <a:rPr lang="en-US" altLang="zh-TW" sz="2400" baseline="-30000" dirty="0" smtClean="0">
                <a:latin typeface="Calibri" panose="020F0502020204030204" pitchFamily="34" charset="0"/>
                <a:ea typeface="標楷體" pitchFamily="65" charset="-120"/>
              </a:rPr>
              <a:t>1</a:t>
            </a:r>
            <a:r>
              <a:rPr lang="en-US" altLang="zh-TW" sz="2400" dirty="0" smtClean="0">
                <a:latin typeface="Calibri" panose="020F0502020204030204" pitchFamily="34" charset="0"/>
                <a:ea typeface="標楷體" pitchFamily="65" charset="-120"/>
              </a:rPr>
              <a:t>、</a:t>
            </a:r>
            <a:r>
              <a:rPr lang="zh-TW" altLang="en-US" sz="2400" dirty="0" smtClean="0">
                <a:latin typeface="Calibri" panose="020F0502020204030204" pitchFamily="34" charset="0"/>
                <a:ea typeface="標楷體" pitchFamily="65" charset="-120"/>
              </a:rPr>
              <a:t>維生素</a:t>
            </a:r>
            <a:r>
              <a:rPr lang="en-US" altLang="zh-TW" sz="2400" dirty="0" smtClean="0">
                <a:latin typeface="Calibri" panose="020F0502020204030204" pitchFamily="34" charset="0"/>
                <a:ea typeface="標楷體" pitchFamily="65" charset="-120"/>
              </a:rPr>
              <a:t>B</a:t>
            </a:r>
            <a:r>
              <a:rPr lang="en-US" altLang="zh-TW" sz="2400" baseline="-30000" dirty="0" smtClean="0">
                <a:latin typeface="Calibri" panose="020F0502020204030204" pitchFamily="34" charset="0"/>
                <a:ea typeface="標楷體" pitchFamily="65" charset="-120"/>
              </a:rPr>
              <a:t>2</a:t>
            </a:r>
            <a:r>
              <a:rPr lang="en-US" altLang="zh-TW" sz="2400" dirty="0" smtClean="0">
                <a:latin typeface="Calibri" panose="020F0502020204030204" pitchFamily="34" charset="0"/>
                <a:ea typeface="標楷體" pitchFamily="65" charset="-120"/>
              </a:rPr>
              <a:t>、</a:t>
            </a:r>
            <a:r>
              <a:rPr lang="zh-TW" altLang="en-US" sz="2400" dirty="0" smtClean="0">
                <a:latin typeface="Calibri" panose="020F0502020204030204" pitchFamily="34" charset="0"/>
                <a:ea typeface="標楷體" pitchFamily="65" charset="-120"/>
              </a:rPr>
              <a:t>維生素Ｃ、</a:t>
            </a:r>
            <a:endParaRPr lang="en-US" altLang="zh-TW" sz="2400" dirty="0" smtClean="0">
              <a:latin typeface="Calibri" panose="020F0502020204030204" pitchFamily="34" charset="0"/>
              <a:ea typeface="標楷體" pitchFamily="65" charset="-120"/>
            </a:endParaRPr>
          </a:p>
          <a:p>
            <a:pPr eaLnBrk="1" hangingPunct="1">
              <a:buFont typeface="Wingdings" pitchFamily="2" charset="2"/>
              <a:buNone/>
              <a:defRPr/>
            </a:pPr>
            <a:r>
              <a:rPr lang="en-US" altLang="zh-TW" sz="2400" dirty="0" smtClean="0">
                <a:latin typeface="Calibri" panose="020F0502020204030204" pitchFamily="34" charset="0"/>
                <a:ea typeface="標楷體" pitchFamily="65" charset="-120"/>
              </a:rPr>
              <a:t>   </a:t>
            </a:r>
            <a:r>
              <a:rPr lang="zh-TW" altLang="en-US" sz="2400" dirty="0" smtClean="0">
                <a:latin typeface="Calibri" panose="020F0502020204030204" pitchFamily="34" charset="0"/>
                <a:ea typeface="標楷體" pitchFamily="65" charset="-120"/>
              </a:rPr>
              <a:t>維生素</a:t>
            </a:r>
            <a:r>
              <a:rPr lang="en-US" altLang="zh-TW" sz="2400" dirty="0" smtClean="0">
                <a:latin typeface="Calibri" panose="020F0502020204030204" pitchFamily="34" charset="0"/>
                <a:ea typeface="標楷體" pitchFamily="65" charset="-120"/>
              </a:rPr>
              <a:t>E、</a:t>
            </a:r>
            <a:r>
              <a:rPr lang="zh-TW" altLang="en-US" sz="2400" dirty="0" smtClean="0">
                <a:latin typeface="Calibri" panose="020F0502020204030204" pitchFamily="34" charset="0"/>
                <a:ea typeface="標楷體" pitchFamily="65" charset="-120"/>
              </a:rPr>
              <a:t>鈣、鐵 </a:t>
            </a:r>
          </a:p>
          <a:p>
            <a:pPr eaLnBrk="1" hangingPunct="1">
              <a:buFont typeface="Wingdings" pitchFamily="2" charset="2"/>
              <a:buNone/>
              <a:defRPr/>
            </a:pPr>
            <a:endParaRPr lang="en-US" altLang="zh-TW" sz="2400" kern="100" dirty="0" smtClean="0">
              <a:latin typeface="Calibri" panose="020F0502020204030204" pitchFamily="34" charset="0"/>
              <a:ea typeface="標楷體" pitchFamily="65" charset="-120"/>
              <a:cs typeface="Times New Roman" panose="02020603050405020304" pitchFamily="18" charset="0"/>
            </a:endParaRPr>
          </a:p>
          <a:p>
            <a:pPr eaLnBrk="1" hangingPunct="1">
              <a:buFont typeface="Wingdings" pitchFamily="2" charset="2"/>
              <a:buNone/>
              <a:defRPr/>
            </a:pPr>
            <a:endParaRPr lang="en-US" altLang="zh-TW" sz="2400" kern="100" dirty="0">
              <a:latin typeface="Calibri" panose="020F0502020204030204" pitchFamily="34" charset="0"/>
              <a:ea typeface="標楷體" pitchFamily="65" charset="-120"/>
              <a:cs typeface="Times New Roman" panose="02020603050405020304" pitchFamily="18" charset="0"/>
            </a:endParaRPr>
          </a:p>
          <a:p>
            <a:pPr eaLnBrk="1" hangingPunct="1">
              <a:buFont typeface="Wingdings" pitchFamily="2" charset="2"/>
              <a:buNone/>
              <a:defRPr/>
            </a:pPr>
            <a:endParaRPr lang="en-US" altLang="zh-TW" sz="1100" kern="100" dirty="0" smtClean="0">
              <a:latin typeface="Calibri" panose="020F0502020204030204" pitchFamily="34" charset="0"/>
              <a:ea typeface="標楷體" pitchFamily="65" charset="-120"/>
              <a:cs typeface="Times New Roman" panose="02020603050405020304" pitchFamily="18" charset="0"/>
            </a:endParaRPr>
          </a:p>
          <a:p>
            <a:pPr eaLnBrk="1" hangingPunct="1">
              <a:buFont typeface="Wingdings" pitchFamily="2" charset="2"/>
              <a:buNone/>
              <a:defRPr/>
            </a:pPr>
            <a:endParaRPr lang="en-US" altLang="zh-TW" sz="1100" kern="100" dirty="0" smtClean="0">
              <a:latin typeface="Calibri" panose="020F0502020204030204" pitchFamily="34" charset="0"/>
              <a:ea typeface="標楷體" pitchFamily="65" charset="-120"/>
              <a:cs typeface="Times New Roman" panose="02020603050405020304" pitchFamily="18" charset="0"/>
            </a:endParaRPr>
          </a:p>
          <a:p>
            <a:pPr algn="ctr" eaLnBrk="1" hangingPunct="1">
              <a:buFont typeface="Wingdings" pitchFamily="2" charset="2"/>
              <a:buNone/>
              <a:defRPr/>
            </a:pPr>
            <a:r>
              <a:rPr lang="zh-TW" altLang="zh-TW" sz="2400" u="sng" kern="100" dirty="0" smtClean="0">
                <a:latin typeface="Calibri" panose="020F0502020204030204" pitchFamily="34" charset="0"/>
                <a:ea typeface="標楷體" pitchFamily="65" charset="-120"/>
                <a:cs typeface="Times New Roman" panose="02020603050405020304" pitchFamily="18" charset="0"/>
              </a:rPr>
              <a:t>未公告規範「需適量攝取」及「可補充攝取」之營養素，</a:t>
            </a:r>
            <a:endParaRPr lang="en-US" altLang="zh-TW" sz="2400" u="sng" kern="100" dirty="0" smtClean="0">
              <a:latin typeface="Calibri" panose="020F0502020204030204" pitchFamily="34" charset="0"/>
              <a:ea typeface="標楷體" pitchFamily="65" charset="-120"/>
              <a:cs typeface="Times New Roman" panose="02020603050405020304" pitchFamily="18" charset="0"/>
            </a:endParaRPr>
          </a:p>
          <a:p>
            <a:pPr algn="ctr" eaLnBrk="1" hangingPunct="1">
              <a:buFont typeface="Wingdings" pitchFamily="2" charset="2"/>
              <a:buNone/>
              <a:defRPr/>
            </a:pPr>
            <a:r>
              <a:rPr lang="zh-TW" altLang="zh-TW" sz="2400" u="sng" kern="100" dirty="0" smtClean="0">
                <a:latin typeface="Calibri" panose="020F0502020204030204" pitchFamily="34" charset="0"/>
                <a:ea typeface="標楷體" pitchFamily="65" charset="-120"/>
                <a:cs typeface="Times New Roman" panose="02020603050405020304" pitchFamily="18" charset="0"/>
              </a:rPr>
              <a:t>不得作「需適量攝取」及「可補充攝取」營養宣稱</a:t>
            </a:r>
            <a:endParaRPr lang="zh-TW" altLang="en-US" sz="2400" u="sng" dirty="0" smtClean="0">
              <a:latin typeface="Calibri" panose="020F0502020204030204" pitchFamily="34" charset="0"/>
              <a:ea typeface="標楷體" pitchFamily="65" charset="-120"/>
            </a:endParaRPr>
          </a:p>
          <a:p>
            <a:pPr algn="ctr" eaLnBrk="1" hangingPunct="1">
              <a:buFont typeface="Wingdings" pitchFamily="2" charset="2"/>
              <a:buNone/>
              <a:defRPr/>
            </a:pPr>
            <a:endParaRPr lang="zh-TW" altLang="en-US" sz="2400" b="1" dirty="0" smtClean="0">
              <a:latin typeface="Calibri" panose="020F0502020204030204" pitchFamily="34" charset="0"/>
            </a:endParaRPr>
          </a:p>
        </p:txBody>
      </p:sp>
      <p:grpSp>
        <p:nvGrpSpPr>
          <p:cNvPr id="5" name="群組 4"/>
          <p:cNvGrpSpPr/>
          <p:nvPr/>
        </p:nvGrpSpPr>
        <p:grpSpPr>
          <a:xfrm>
            <a:off x="1990725" y="3717032"/>
            <a:ext cx="5211683" cy="921683"/>
            <a:chOff x="1990725" y="4635500"/>
            <a:chExt cx="5211683" cy="921683"/>
          </a:xfrm>
        </p:grpSpPr>
        <p:sp>
          <p:nvSpPr>
            <p:cNvPr id="6" name="Text Box 6"/>
            <p:cNvSpPr txBox="1">
              <a:spLocks noChangeArrowheads="1"/>
            </p:cNvSpPr>
            <p:nvPr/>
          </p:nvSpPr>
          <p:spPr bwMode="auto">
            <a:xfrm>
              <a:off x="1990725" y="5033963"/>
              <a:ext cx="5211683" cy="523220"/>
            </a:xfrm>
            <a:prstGeom prst="rect">
              <a:avLst/>
            </a:prstGeom>
            <a:solidFill>
              <a:srgbClr val="FFFF00"/>
            </a:solidFill>
            <a:ln w="38100">
              <a:solidFill>
                <a:srgbClr val="FF0066"/>
              </a:solidFill>
            </a:ln>
            <a:effec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defRPr/>
              </a:pPr>
              <a:r>
                <a:rPr lang="zh-TW" altLang="en-US" sz="2800" b="1" dirty="0" smtClean="0">
                  <a:solidFill>
                    <a:srgbClr val="A50021"/>
                  </a:solidFill>
                  <a:latin typeface="Calibri" panose="020F0502020204030204" pitchFamily="34" charset="0"/>
                  <a:ea typeface="標楷體" panose="03000509000000000000" pitchFamily="65" charset="-120"/>
                </a:rPr>
                <a:t>上列營養素項目才可作營養宣稱</a:t>
              </a:r>
            </a:p>
          </p:txBody>
        </p:sp>
        <p:sp>
          <p:nvSpPr>
            <p:cNvPr id="7" name="AutoShape 7"/>
            <p:cNvSpPr>
              <a:spLocks noChangeArrowheads="1"/>
            </p:cNvSpPr>
            <p:nvPr/>
          </p:nvSpPr>
          <p:spPr bwMode="auto">
            <a:xfrm flipH="1" flipV="1">
              <a:off x="4284663" y="4635500"/>
              <a:ext cx="576262" cy="360363"/>
            </a:xfrm>
            <a:prstGeom prst="downArrow">
              <a:avLst>
                <a:gd name="adj1" fmla="val 50000"/>
                <a:gd name="adj2" fmla="val 25000"/>
              </a:avLst>
            </a:prstGeom>
            <a:solidFill>
              <a:schemeClr val="tx2">
                <a:lumMod val="60000"/>
                <a:lumOff val="40000"/>
              </a:schemeClr>
            </a:solidFill>
            <a:ln w="9525">
              <a:solidFill>
                <a:schemeClr val="tx2">
                  <a:lumMod val="20000"/>
                  <a:lumOff val="80000"/>
                </a:schemeClr>
              </a:solidFill>
              <a:miter lim="800000"/>
              <a:headEnd/>
              <a:tailEnd/>
            </a:ln>
            <a:effec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defRPr/>
              </a:pPr>
              <a:endParaRPr lang="zh-TW" altLang="en-US" sz="2800" b="1" dirty="0" smtClean="0">
                <a:solidFill>
                  <a:srgbClr val="000000"/>
                </a:solidFill>
                <a:latin typeface="Times New Roman" panose="02020603050405020304" pitchFamily="18" charset="0"/>
                <a:ea typeface="標楷體" panose="03000509000000000000" pitchFamily="65" charset="-120"/>
              </a:endParaRPr>
            </a:p>
          </p:txBody>
        </p:sp>
      </p:grpSp>
      <p:sp>
        <p:nvSpPr>
          <p:cNvPr id="8" name="投影片編號版面配置區 7"/>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76</a:t>
            </a:fld>
            <a:endParaRPr lang="zh-TW" altLang="en-US" dirty="0"/>
          </a:p>
        </p:txBody>
      </p:sp>
      <p:pic>
        <p:nvPicPr>
          <p:cNvPr id="9"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3"/>
          <p:cNvSpPr>
            <a:spLocks noGrp="1"/>
          </p:cNvSpPr>
          <p:nvPr>
            <p:ph type="sldNum" sz="quarter" idx="4294967295"/>
          </p:nvPr>
        </p:nvSpPr>
        <p:spPr>
          <a:xfrm>
            <a:off x="8244408" y="5805264"/>
            <a:ext cx="576064" cy="432048"/>
          </a:xfrm>
          <a:prstGeom prst="rect">
            <a:avLst/>
          </a:prstGeo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F93B9BF-7DB8-40D8-AD2D-0A879F6EB4F4}" type="slidenum">
              <a:rPr kumimoji="0" lang="zh-TW" altLang="en-US" sz="1600" b="1">
                <a:solidFill>
                  <a:schemeClr val="bg1"/>
                </a:solidFill>
                <a:ea typeface="標楷體" panose="03000509000000000000" pitchFamily="65" charset="-120"/>
              </a:rPr>
              <a:pPr>
                <a:spcBef>
                  <a:spcPct val="0"/>
                </a:spcBef>
                <a:buClrTx/>
                <a:buSzTx/>
                <a:buFontTx/>
                <a:buNone/>
              </a:pPr>
              <a:t>76</a:t>
            </a:fld>
            <a:endParaRPr kumimoji="0" lang="en-US" altLang="zh-TW" sz="1600" b="1" dirty="0">
              <a:solidFill>
                <a:schemeClr val="bg1"/>
              </a:solidFill>
              <a:ea typeface="標楷體" panose="03000509000000000000" pitchFamily="65" charset="-120"/>
            </a:endParaRPr>
          </a:p>
        </p:txBody>
      </p:sp>
    </p:spTree>
    <p:extLst>
      <p:ext uri="{BB962C8B-B14F-4D97-AF65-F5344CB8AC3E}">
        <p14:creationId xmlns:p14="http://schemas.microsoft.com/office/powerpoint/2010/main" val="16094880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D877731-23A2-4389-A230-82BB6EAAA98C}" type="slidenum">
              <a:rPr kumimoji="0" lang="zh-TW" altLang="en-US" sz="1400">
                <a:solidFill>
                  <a:schemeClr val="bg1"/>
                </a:solidFill>
                <a:ea typeface="標楷體" panose="03000509000000000000" pitchFamily="65" charset="-120"/>
              </a:rPr>
              <a:pPr>
                <a:spcBef>
                  <a:spcPct val="0"/>
                </a:spcBef>
                <a:buClrTx/>
                <a:buSzTx/>
                <a:buFontTx/>
                <a:buNone/>
              </a:pPr>
              <a:t>77</a:t>
            </a:fld>
            <a:endParaRPr kumimoji="0" lang="en-US" altLang="zh-TW" sz="1400" dirty="0">
              <a:solidFill>
                <a:schemeClr val="bg1"/>
              </a:solidFill>
              <a:ea typeface="標楷體" panose="03000509000000000000" pitchFamily="65" charset="-120"/>
            </a:endParaRPr>
          </a:p>
        </p:txBody>
      </p:sp>
      <p:sp>
        <p:nvSpPr>
          <p:cNvPr id="110595" name="Rectangle 2"/>
          <p:cNvSpPr>
            <a:spLocks noGrp="1" noChangeArrowheads="1"/>
          </p:cNvSpPr>
          <p:nvPr>
            <p:ph type="title" idx="4294967295"/>
          </p:nvPr>
        </p:nvSpPr>
        <p:spPr>
          <a:xfrm>
            <a:off x="539552" y="548680"/>
            <a:ext cx="8077200" cy="1143000"/>
          </a:xfrm>
        </p:spPr>
        <p:txBody>
          <a:bodyPr anchor="ctr">
            <a:noAutofit/>
          </a:bodyPr>
          <a:lstStyle/>
          <a:p>
            <a:pPr algn="ctr" eaLnBrk="1" hangingPunct="1">
              <a:defRPr/>
            </a:pPr>
            <a:r>
              <a:rPr lang="zh-TW" altLang="zh-TW" sz="3600" b="1" dirty="0">
                <a:solidFill>
                  <a:srgbClr val="7030A0"/>
                </a:solidFill>
                <a:latin typeface="Calibri" panose="020F0502020204030204" pitchFamily="34" charset="0"/>
                <a:ea typeface="標楷體" panose="03000509000000000000" pitchFamily="65" charset="-120"/>
              </a:rPr>
              <a:t>包裝食品營養宣稱應遵行</a:t>
            </a:r>
            <a:r>
              <a:rPr lang="zh-TW" altLang="zh-TW" sz="3600" b="1" dirty="0" smtClean="0">
                <a:solidFill>
                  <a:srgbClr val="7030A0"/>
                </a:solidFill>
                <a:latin typeface="Calibri" panose="020F0502020204030204" pitchFamily="34" charset="0"/>
                <a:ea typeface="標楷體" panose="03000509000000000000" pitchFamily="65" charset="-120"/>
              </a:rPr>
              <a:t>事項</a:t>
            </a:r>
            <a:r>
              <a:rPr lang="en-US" altLang="zh-TW" sz="3600" b="1" dirty="0">
                <a:solidFill>
                  <a:srgbClr val="7030A0"/>
                </a:solidFill>
                <a:latin typeface="Calibri" panose="020F0502020204030204" pitchFamily="34" charset="0"/>
                <a:ea typeface="標楷體" panose="03000509000000000000" pitchFamily="65" charset="-120"/>
              </a:rPr>
              <a:t/>
            </a:r>
            <a:br>
              <a:rPr lang="en-US" altLang="zh-TW" sz="3600" b="1" dirty="0">
                <a:solidFill>
                  <a:srgbClr val="7030A0"/>
                </a:solidFill>
                <a:latin typeface="Calibri" panose="020F0502020204030204" pitchFamily="34" charset="0"/>
                <a:ea typeface="標楷體" panose="03000509000000000000" pitchFamily="65" charset="-120"/>
              </a:rPr>
            </a:br>
            <a:endParaRPr lang="zh-TW" altLang="en-US" sz="3600" b="1" dirty="0">
              <a:solidFill>
                <a:srgbClr val="7030A0"/>
              </a:solidFill>
              <a:latin typeface="Calibri" panose="020F0502020204030204" pitchFamily="34" charset="0"/>
              <a:ea typeface="標楷體" panose="03000509000000000000" pitchFamily="65" charset="-120"/>
            </a:endParaRPr>
          </a:p>
        </p:txBody>
      </p:sp>
      <p:sp>
        <p:nvSpPr>
          <p:cNvPr id="90116" name="Rectangle 3"/>
          <p:cNvSpPr>
            <a:spLocks noGrp="1" noChangeArrowheads="1"/>
          </p:cNvSpPr>
          <p:nvPr>
            <p:ph type="body" idx="4294967295"/>
          </p:nvPr>
        </p:nvSpPr>
        <p:spPr>
          <a:xfrm>
            <a:off x="1219200" y="1981200"/>
            <a:ext cx="7924800" cy="4648200"/>
          </a:xfrm>
        </p:spPr>
        <p:txBody>
          <a:bodyPr/>
          <a:lstStyle/>
          <a:p>
            <a:pPr marL="0" indent="0">
              <a:lnSpc>
                <a:spcPct val="90000"/>
              </a:lnSpc>
              <a:buNone/>
            </a:pPr>
            <a:r>
              <a:rPr lang="zh-TW" altLang="en-US" sz="2800" b="1" dirty="0">
                <a:latin typeface="Calibri" panose="020F0502020204030204" pitchFamily="34" charset="0"/>
                <a:ea typeface="標楷體" panose="03000509000000000000" pitchFamily="65" charset="-120"/>
              </a:rPr>
              <a:t>營養宣稱所使用之形容詞</a:t>
            </a:r>
            <a:endParaRPr lang="en-US" altLang="zh-TW" sz="2800" dirty="0" smtClean="0">
              <a:latin typeface="Calibri" panose="020F0502020204030204" pitchFamily="34" charset="0"/>
              <a:ea typeface="標楷體" panose="03000509000000000000" pitchFamily="65" charset="-120"/>
            </a:endParaRPr>
          </a:p>
          <a:p>
            <a:pPr eaLnBrk="1" hangingPunct="1">
              <a:lnSpc>
                <a:spcPct val="90000"/>
              </a:lnSpc>
              <a:buFont typeface="Wingdings" panose="05000000000000000000" pitchFamily="2" charset="2"/>
              <a:buChar char="u"/>
            </a:pPr>
            <a:r>
              <a:rPr lang="zh-TW" altLang="en-US" sz="2400" dirty="0" smtClean="0">
                <a:latin typeface="Calibri" panose="020F0502020204030204" pitchFamily="34" charset="0"/>
                <a:ea typeface="標楷體" panose="03000509000000000000" pitchFamily="65" charset="-120"/>
              </a:rPr>
              <a:t>「</a:t>
            </a:r>
            <a:r>
              <a:rPr lang="zh-TW" altLang="en-US" sz="2400" b="1" dirty="0" smtClean="0">
                <a:solidFill>
                  <a:srgbClr val="00B050"/>
                </a:solidFill>
                <a:latin typeface="Calibri" panose="020F0502020204030204" pitchFamily="34" charset="0"/>
                <a:ea typeface="標楷體" panose="03000509000000000000" pitchFamily="65" charset="-120"/>
              </a:rPr>
              <a:t>需適量攝取</a:t>
            </a:r>
            <a:r>
              <a:rPr lang="zh-TW" altLang="en-US" sz="2400" dirty="0" smtClean="0">
                <a:latin typeface="Calibri" panose="020F0502020204030204" pitchFamily="34" charset="0"/>
                <a:ea typeface="標楷體" panose="03000509000000000000" pitchFamily="65" charset="-120"/>
              </a:rPr>
              <a:t>」</a:t>
            </a:r>
            <a:r>
              <a:rPr lang="en-US" altLang="zh-TW" sz="2400" b="1" dirty="0" smtClean="0">
                <a:latin typeface="Calibri" panose="020F0502020204030204" pitchFamily="34" charset="0"/>
                <a:ea typeface="標楷體" panose="03000509000000000000" pitchFamily="65" charset="-120"/>
              </a:rPr>
              <a:t>:</a:t>
            </a:r>
          </a:p>
          <a:p>
            <a:pPr eaLnBrk="1" hangingPunct="1">
              <a:lnSpc>
                <a:spcPct val="90000"/>
              </a:lnSpc>
              <a:buFont typeface="Wingdings" pitchFamily="2" charset="2"/>
              <a:buNone/>
            </a:pPr>
            <a:r>
              <a:rPr lang="zh-TW" altLang="en-US" sz="2400" b="1" dirty="0" smtClean="0">
                <a:latin typeface="Calibri" panose="020F0502020204030204" pitchFamily="34" charset="0"/>
                <a:ea typeface="標楷體" panose="03000509000000000000" pitchFamily="65" charset="-120"/>
              </a:rPr>
              <a:t>    「無」、「不含」或「零」 </a:t>
            </a:r>
          </a:p>
          <a:p>
            <a:pPr>
              <a:lnSpc>
                <a:spcPct val="90000"/>
              </a:lnSpc>
              <a:buNone/>
            </a:pPr>
            <a:r>
              <a:rPr lang="zh-TW" altLang="en-US" sz="2400" b="1" dirty="0" smtClean="0">
                <a:latin typeface="Calibri" panose="020F0502020204030204" pitchFamily="34" charset="0"/>
                <a:ea typeface="標楷體" panose="03000509000000000000" pitchFamily="65" charset="-120"/>
              </a:rPr>
              <a:t>	「低」、「少」、「薄</a:t>
            </a:r>
            <a:r>
              <a:rPr lang="zh-TW" altLang="en-US" b="1" dirty="0">
                <a:latin typeface="Calibri" panose="020F0502020204030204" pitchFamily="34" charset="0"/>
                <a:ea typeface="標楷體" panose="03000509000000000000" pitchFamily="65" charset="-120"/>
              </a:rPr>
              <a:t>」 、</a:t>
            </a:r>
            <a:r>
              <a:rPr lang="zh-TW" altLang="en-US" b="1" dirty="0" smtClean="0">
                <a:solidFill>
                  <a:srgbClr val="CC00CC"/>
                </a:solidFill>
                <a:latin typeface="Calibri" panose="020F0502020204030204" pitchFamily="34" charset="0"/>
                <a:ea typeface="標楷體" panose="03000509000000000000" pitchFamily="65" charset="-120"/>
              </a:rPr>
              <a:t>「</a:t>
            </a:r>
            <a:r>
              <a:rPr lang="zh-TW" altLang="en-US" b="1" dirty="0">
                <a:solidFill>
                  <a:srgbClr val="CC00CC"/>
                </a:solidFill>
                <a:latin typeface="Calibri" panose="020F0502020204030204" pitchFamily="34" charset="0"/>
                <a:ea typeface="標楷體" panose="03000509000000000000" pitchFamily="65" charset="-120"/>
              </a:rPr>
              <a:t>微</a:t>
            </a:r>
            <a:r>
              <a:rPr lang="zh-TW" altLang="en-US" b="1" dirty="0" smtClean="0">
                <a:solidFill>
                  <a:srgbClr val="CC00CC"/>
                </a:solidFill>
                <a:latin typeface="Calibri" panose="020F0502020204030204" pitchFamily="34" charset="0"/>
                <a:ea typeface="標楷體" panose="03000509000000000000" pitchFamily="65" charset="-120"/>
              </a:rPr>
              <a:t>」</a:t>
            </a:r>
            <a:r>
              <a:rPr lang="zh-TW" altLang="en-US" b="1" dirty="0">
                <a:latin typeface="Calibri" panose="020F0502020204030204" pitchFamily="34" charset="0"/>
                <a:ea typeface="標楷體" panose="03000509000000000000" pitchFamily="65" charset="-120"/>
              </a:rPr>
              <a:t>或</a:t>
            </a:r>
            <a:r>
              <a:rPr lang="zh-TW" altLang="en-US" sz="2400" b="1" dirty="0" smtClean="0">
                <a:latin typeface="Calibri" panose="020F0502020204030204" pitchFamily="34" charset="0"/>
                <a:ea typeface="標楷體" panose="03000509000000000000" pitchFamily="65" charset="-120"/>
              </a:rPr>
              <a:t>「略含」 </a:t>
            </a:r>
          </a:p>
          <a:p>
            <a:pPr>
              <a:lnSpc>
                <a:spcPct val="90000"/>
              </a:lnSpc>
              <a:buNone/>
            </a:pPr>
            <a:r>
              <a:rPr lang="zh-TW" altLang="en-US" sz="2400" b="1" dirty="0" smtClean="0">
                <a:latin typeface="Calibri" panose="020F0502020204030204" pitchFamily="34" charset="0"/>
                <a:ea typeface="標楷體" panose="03000509000000000000" pitchFamily="65" charset="-120"/>
              </a:rPr>
              <a:t>	「較…低</a:t>
            </a:r>
            <a:r>
              <a:rPr lang="zh-TW" altLang="en-US" b="1" dirty="0">
                <a:latin typeface="Calibri" panose="020F0502020204030204" pitchFamily="34" charset="0"/>
                <a:ea typeface="標楷體" panose="03000509000000000000" pitchFamily="65" charset="-120"/>
              </a:rPr>
              <a:t>」 、 「</a:t>
            </a:r>
            <a:r>
              <a:rPr lang="zh-TW" altLang="en-US" sz="2400" b="1" dirty="0" smtClean="0">
                <a:latin typeface="Calibri" panose="020F0502020204030204" pitchFamily="34" charset="0"/>
                <a:ea typeface="標楷體" panose="03000509000000000000" pitchFamily="65" charset="-120"/>
              </a:rPr>
              <a:t>較…少</a:t>
            </a:r>
            <a:r>
              <a:rPr lang="zh-TW" altLang="en-US" b="1" dirty="0">
                <a:latin typeface="Calibri" panose="020F0502020204030204" pitchFamily="34" charset="0"/>
                <a:ea typeface="標楷體" panose="03000509000000000000" pitchFamily="65" charset="-120"/>
              </a:rPr>
              <a:t>」</a:t>
            </a:r>
            <a:r>
              <a:rPr lang="zh-TW" altLang="en-US" b="1" dirty="0" smtClean="0">
                <a:latin typeface="Calibri" panose="020F0502020204030204" pitchFamily="34" charset="0"/>
                <a:ea typeface="標楷體" panose="03000509000000000000" pitchFamily="65" charset="-120"/>
              </a:rPr>
              <a:t>或</a:t>
            </a:r>
            <a:r>
              <a:rPr lang="zh-TW" altLang="en-US" b="1" dirty="0" smtClean="0">
                <a:solidFill>
                  <a:srgbClr val="CC00CC"/>
                </a:solidFill>
                <a:latin typeface="Calibri" panose="020F0502020204030204" pitchFamily="34" charset="0"/>
                <a:ea typeface="標楷體" panose="03000509000000000000" pitchFamily="65" charset="-120"/>
              </a:rPr>
              <a:t>「減…」</a:t>
            </a:r>
            <a:endParaRPr lang="zh-TW" altLang="en-US" sz="2400" b="1" dirty="0" smtClean="0">
              <a:solidFill>
                <a:srgbClr val="CC00CC"/>
              </a:solidFill>
              <a:latin typeface="Calibri" panose="020F0502020204030204" pitchFamily="34" charset="0"/>
              <a:ea typeface="標楷體" panose="03000509000000000000" pitchFamily="65" charset="-120"/>
            </a:endParaRPr>
          </a:p>
          <a:p>
            <a:pPr eaLnBrk="1" hangingPunct="1">
              <a:lnSpc>
                <a:spcPct val="90000"/>
              </a:lnSpc>
              <a:spcBef>
                <a:spcPct val="0"/>
              </a:spcBef>
              <a:buFont typeface="Wingdings" pitchFamily="2" charset="2"/>
              <a:buNone/>
            </a:pPr>
            <a:r>
              <a:rPr lang="zh-TW" altLang="en-US" sz="2400" dirty="0" smtClean="0">
                <a:latin typeface="Calibri" panose="020F0502020204030204" pitchFamily="34" charset="0"/>
                <a:ea typeface="標楷體" panose="03000509000000000000" pitchFamily="65" charset="-120"/>
              </a:rPr>
              <a:t> </a:t>
            </a:r>
          </a:p>
          <a:p>
            <a:pPr eaLnBrk="1" hangingPunct="1">
              <a:lnSpc>
                <a:spcPct val="90000"/>
              </a:lnSpc>
              <a:buFont typeface="Wingdings" panose="05000000000000000000" pitchFamily="2" charset="2"/>
              <a:buChar char="u"/>
            </a:pPr>
            <a:r>
              <a:rPr lang="zh-TW" altLang="en-US" sz="2400" dirty="0" smtClean="0">
                <a:latin typeface="Calibri" panose="020F0502020204030204" pitchFamily="34" charset="0"/>
                <a:ea typeface="標楷體" panose="03000509000000000000" pitchFamily="65" charset="-120"/>
              </a:rPr>
              <a:t>「</a:t>
            </a:r>
            <a:r>
              <a:rPr lang="zh-TW" altLang="en-US" sz="2400" b="1" dirty="0" smtClean="0">
                <a:solidFill>
                  <a:srgbClr val="00B050"/>
                </a:solidFill>
                <a:latin typeface="Calibri" panose="020F0502020204030204" pitchFamily="34" charset="0"/>
                <a:ea typeface="標楷體" panose="03000509000000000000" pitchFamily="65" charset="-120"/>
              </a:rPr>
              <a:t>可補充攝取</a:t>
            </a:r>
            <a:r>
              <a:rPr lang="zh-TW" altLang="en-US" sz="2400" dirty="0" smtClean="0">
                <a:latin typeface="Calibri" panose="020F0502020204030204" pitchFamily="34" charset="0"/>
                <a:ea typeface="標楷體" panose="03000509000000000000" pitchFamily="65" charset="-120"/>
              </a:rPr>
              <a:t>」</a:t>
            </a:r>
            <a:r>
              <a:rPr lang="en-US" altLang="zh-TW" sz="2400" b="1" dirty="0" smtClean="0">
                <a:latin typeface="Calibri" panose="020F0502020204030204" pitchFamily="34" charset="0"/>
                <a:ea typeface="標楷體" panose="03000509000000000000" pitchFamily="65" charset="-120"/>
              </a:rPr>
              <a:t>:</a:t>
            </a:r>
          </a:p>
          <a:p>
            <a:pPr eaLnBrk="1" hangingPunct="1">
              <a:lnSpc>
                <a:spcPct val="90000"/>
              </a:lnSpc>
              <a:buFont typeface="Wingdings" pitchFamily="2" charset="2"/>
              <a:buNone/>
            </a:pPr>
            <a:r>
              <a:rPr lang="zh-TW" altLang="en-US" sz="2400" b="1" dirty="0" smtClean="0">
                <a:latin typeface="Calibri" panose="020F0502020204030204" pitchFamily="34" charset="0"/>
                <a:ea typeface="標楷體" panose="03000509000000000000" pitchFamily="65" charset="-120"/>
              </a:rPr>
              <a:t>	「高」、「多」、「強化」或「富含」</a:t>
            </a:r>
          </a:p>
          <a:p>
            <a:pPr>
              <a:lnSpc>
                <a:spcPct val="90000"/>
              </a:lnSpc>
              <a:buNone/>
            </a:pPr>
            <a:r>
              <a:rPr lang="zh-TW" altLang="en-US" sz="2400" b="1" dirty="0" smtClean="0">
                <a:latin typeface="Calibri" panose="020F0502020204030204" pitchFamily="34" charset="0"/>
                <a:ea typeface="標楷體" panose="03000509000000000000" pitchFamily="65" charset="-120"/>
              </a:rPr>
              <a:t>	「來源」、「供給</a:t>
            </a:r>
            <a:r>
              <a:rPr lang="zh-TW" altLang="en-US" b="1" dirty="0">
                <a:latin typeface="Calibri" panose="020F0502020204030204" pitchFamily="34" charset="0"/>
                <a:ea typeface="標楷體" panose="03000509000000000000" pitchFamily="65" charset="-120"/>
              </a:rPr>
              <a:t>」 、</a:t>
            </a:r>
            <a:r>
              <a:rPr lang="zh-TW" altLang="en-US" b="1" dirty="0" smtClean="0">
                <a:solidFill>
                  <a:srgbClr val="CC00CC"/>
                </a:solidFill>
                <a:latin typeface="Calibri" panose="020F0502020204030204" pitchFamily="34" charset="0"/>
                <a:ea typeface="標楷體" panose="03000509000000000000" pitchFamily="65" charset="-120"/>
              </a:rPr>
              <a:t>「含」</a:t>
            </a:r>
            <a:r>
              <a:rPr lang="zh-TW" altLang="en-US" sz="2400" b="1" dirty="0" smtClean="0">
                <a:latin typeface="Calibri" panose="020F0502020204030204" pitchFamily="34" charset="0"/>
                <a:ea typeface="標楷體" panose="03000509000000000000" pitchFamily="65" charset="-120"/>
              </a:rPr>
              <a:t>或「含有」 </a:t>
            </a:r>
          </a:p>
          <a:p>
            <a:pPr eaLnBrk="1" hangingPunct="1">
              <a:lnSpc>
                <a:spcPct val="90000"/>
              </a:lnSpc>
              <a:buFont typeface="Wingdings" pitchFamily="2" charset="2"/>
              <a:buNone/>
            </a:pPr>
            <a:r>
              <a:rPr lang="zh-TW" altLang="en-US" sz="2400" b="1" dirty="0" smtClean="0">
                <a:latin typeface="Calibri" panose="020F0502020204030204" pitchFamily="34" charset="0"/>
                <a:ea typeface="標楷體" panose="03000509000000000000" pitchFamily="65" charset="-120"/>
              </a:rPr>
              <a:t>	「較…高」或「較…多」   </a:t>
            </a:r>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390056"/>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87" name="投影片編號版面配置區 2"/>
          <p:cNvSpPr>
            <a:spLocks noGrp="1"/>
          </p:cNvSpPr>
          <p:nvPr>
            <p:ph type="sldNum" sz="quarter" idx="12"/>
          </p:nvPr>
        </p:nvSpPr>
        <p:spPr>
          <a:noFill/>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B557EFC2-83BB-49F3-9132-44B84F876779}" type="slidenum">
              <a:rPr kumimoji="0" lang="zh-TW" altLang="en-US" sz="1400">
                <a:solidFill>
                  <a:schemeClr val="bg1"/>
                </a:solidFill>
                <a:latin typeface="Tahoma" pitchFamily="34" charset="0"/>
                <a:ea typeface="標楷體" panose="03000509000000000000" pitchFamily="65" charset="-120"/>
              </a:rPr>
              <a:pPr/>
              <a:t>78</a:t>
            </a:fld>
            <a:endParaRPr kumimoji="0" lang="en-US" altLang="zh-TW" sz="1400" dirty="0">
              <a:solidFill>
                <a:schemeClr val="bg1"/>
              </a:solidFill>
              <a:latin typeface="Tahoma" pitchFamily="34" charset="0"/>
              <a:ea typeface="標楷體" panose="03000509000000000000" pitchFamily="65" charset="-120"/>
            </a:endParaRPr>
          </a:p>
        </p:txBody>
      </p:sp>
      <p:sp>
        <p:nvSpPr>
          <p:cNvPr id="91138" name="Rectangle 2"/>
          <p:cNvSpPr>
            <a:spLocks noGrp="1" noChangeArrowheads="1"/>
          </p:cNvSpPr>
          <p:nvPr>
            <p:ph type="title" idx="4294967295"/>
          </p:nvPr>
        </p:nvSpPr>
        <p:spPr>
          <a:xfrm>
            <a:off x="539552" y="188640"/>
            <a:ext cx="8064896" cy="998537"/>
          </a:xfrm>
        </p:spPr>
        <p:txBody>
          <a:bodyPr anchor="ctr">
            <a:normAutofit/>
          </a:bodyPr>
          <a:lstStyle/>
          <a:p>
            <a:pPr eaLnBrk="1" hangingPunct="1"/>
            <a:r>
              <a:rPr lang="zh-TW" altLang="en-US" sz="1800" b="1" i="0" dirty="0" smtClean="0">
                <a:solidFill>
                  <a:schemeClr val="tx1"/>
                </a:solidFill>
                <a:latin typeface="Calibri" panose="020F0502020204030204" pitchFamily="34" charset="0"/>
                <a:ea typeface="標楷體" panose="03000509000000000000" pitchFamily="65" charset="-120"/>
              </a:rPr>
              <a:t>表1 第一欄所列營養素標示「無」、「不含」或「零」時，該食品每100公克之 </a:t>
            </a:r>
            <a:r>
              <a:rPr lang="en-US" altLang="zh-TW" sz="1800" b="1" i="0" dirty="0" smtClean="0">
                <a:solidFill>
                  <a:schemeClr val="tx1"/>
                </a:solidFill>
                <a:latin typeface="Calibri" panose="020F0502020204030204" pitchFamily="34" charset="0"/>
                <a:ea typeface="標楷體" panose="03000509000000000000" pitchFamily="65" charset="-120"/>
              </a:rPr>
              <a:t/>
            </a:r>
            <a:br>
              <a:rPr lang="en-US" altLang="zh-TW" sz="1800" b="1" i="0" dirty="0" smtClean="0">
                <a:solidFill>
                  <a:schemeClr val="tx1"/>
                </a:solidFill>
                <a:latin typeface="Calibri" panose="020F0502020204030204" pitchFamily="34" charset="0"/>
                <a:ea typeface="標楷體" panose="03000509000000000000" pitchFamily="65" charset="-120"/>
              </a:rPr>
            </a:br>
            <a:r>
              <a:rPr lang="zh-TW" altLang="en-US" sz="1800" b="1" dirty="0">
                <a:solidFill>
                  <a:schemeClr val="tx1"/>
                </a:solidFill>
                <a:latin typeface="Calibri" panose="020F0502020204030204" pitchFamily="34" charset="0"/>
                <a:ea typeface="標楷體" panose="03000509000000000000" pitchFamily="65" charset="-120"/>
              </a:rPr>
              <a:t> </a:t>
            </a:r>
            <a:r>
              <a:rPr lang="zh-TW" altLang="en-US" sz="1800" b="1" dirty="0" smtClean="0">
                <a:solidFill>
                  <a:schemeClr val="tx1"/>
                </a:solidFill>
                <a:latin typeface="Calibri" panose="020F0502020204030204" pitchFamily="34" charset="0"/>
                <a:ea typeface="標楷體" panose="03000509000000000000" pitchFamily="65" charset="-120"/>
              </a:rPr>
              <a:t>       </a:t>
            </a:r>
            <a:r>
              <a:rPr lang="zh-TW" altLang="en-US" sz="1800" b="1" i="0" dirty="0" smtClean="0">
                <a:solidFill>
                  <a:schemeClr val="tx1"/>
                </a:solidFill>
                <a:latin typeface="Calibri" panose="020F0502020204030204" pitchFamily="34" charset="0"/>
                <a:ea typeface="標楷體" panose="03000509000000000000" pitchFamily="65" charset="-120"/>
              </a:rPr>
              <a:t>固體（半固體）或每100毫升之液體所含該營養素量分別不得超過本表第二</a:t>
            </a:r>
            <a:r>
              <a:rPr lang="en-US" altLang="zh-TW" sz="1800" b="1" i="0" dirty="0" smtClean="0">
                <a:solidFill>
                  <a:schemeClr val="tx1"/>
                </a:solidFill>
                <a:latin typeface="Calibri" panose="020F0502020204030204" pitchFamily="34" charset="0"/>
                <a:ea typeface="標楷體" panose="03000509000000000000" pitchFamily="65" charset="-120"/>
              </a:rPr>
              <a:t/>
            </a:r>
            <a:br>
              <a:rPr lang="en-US" altLang="zh-TW" sz="1800" b="1" i="0" dirty="0" smtClean="0">
                <a:solidFill>
                  <a:schemeClr val="tx1"/>
                </a:solidFill>
                <a:latin typeface="Calibri" panose="020F0502020204030204" pitchFamily="34" charset="0"/>
                <a:ea typeface="標楷體" panose="03000509000000000000" pitchFamily="65" charset="-120"/>
              </a:rPr>
            </a:br>
            <a:r>
              <a:rPr lang="zh-TW" altLang="en-US" sz="1800" b="1" dirty="0">
                <a:solidFill>
                  <a:schemeClr val="tx1"/>
                </a:solidFill>
                <a:latin typeface="Calibri" panose="020F0502020204030204" pitchFamily="34" charset="0"/>
                <a:ea typeface="標楷體" panose="03000509000000000000" pitchFamily="65" charset="-120"/>
              </a:rPr>
              <a:t> </a:t>
            </a:r>
            <a:r>
              <a:rPr lang="zh-TW" altLang="en-US" sz="1800" b="1" dirty="0" smtClean="0">
                <a:solidFill>
                  <a:schemeClr val="tx1"/>
                </a:solidFill>
                <a:latin typeface="Calibri" panose="020F0502020204030204" pitchFamily="34" charset="0"/>
                <a:ea typeface="標楷體" panose="03000509000000000000" pitchFamily="65" charset="-120"/>
              </a:rPr>
              <a:t>       </a:t>
            </a:r>
            <a:r>
              <a:rPr lang="zh-TW" altLang="en-US" sz="1800" b="1" i="0" dirty="0" smtClean="0">
                <a:solidFill>
                  <a:schemeClr val="tx1"/>
                </a:solidFill>
                <a:latin typeface="Calibri" panose="020F0502020204030204" pitchFamily="34" charset="0"/>
                <a:ea typeface="標楷體" panose="03000509000000000000" pitchFamily="65" charset="-120"/>
              </a:rPr>
              <a:t>欄或第三欄所示之量。</a:t>
            </a:r>
          </a:p>
        </p:txBody>
      </p:sp>
      <p:sp>
        <p:nvSpPr>
          <p:cNvPr id="91139" name="Rectangle 4"/>
          <p:cNvSpPr>
            <a:spLocks noChangeArrowheads="1"/>
          </p:cNvSpPr>
          <p:nvPr/>
        </p:nvSpPr>
        <p:spPr bwMode="auto">
          <a:xfrm>
            <a:off x="708025" y="6093296"/>
            <a:ext cx="76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r>
              <a:rPr lang="zh-TW" altLang="en-US" sz="1600" b="1" dirty="0" smtClean="0">
                <a:latin typeface="Calibri" panose="020F0502020204030204" pitchFamily="34" charset="0"/>
                <a:ea typeface="標楷體" panose="03000509000000000000" pitchFamily="65" charset="-120"/>
              </a:rPr>
              <a:t>註</a:t>
            </a:r>
            <a:r>
              <a:rPr lang="en-US" altLang="zh-TW" sz="1600" b="1" dirty="0" smtClean="0">
                <a:latin typeface="Calibri" panose="020F0502020204030204" pitchFamily="34" charset="0"/>
                <a:ea typeface="標楷體" panose="03000509000000000000" pitchFamily="65" charset="-120"/>
              </a:rPr>
              <a:t>1</a:t>
            </a:r>
            <a:r>
              <a:rPr lang="zh-TW" altLang="en-US" sz="1600" b="1" dirty="0" smtClean="0">
                <a:latin typeface="Calibri" panose="020F0502020204030204" pitchFamily="34" charset="0"/>
                <a:ea typeface="標楷體" panose="03000509000000000000" pitchFamily="65" charset="-120"/>
              </a:rPr>
              <a:t>：</a:t>
            </a:r>
            <a:r>
              <a:rPr lang="zh-TW" altLang="en-US" sz="1600" b="1" dirty="0">
                <a:latin typeface="Calibri" panose="020F0502020204030204" pitchFamily="34" charset="0"/>
                <a:ea typeface="標楷體" panose="03000509000000000000" pitchFamily="65" charset="-120"/>
              </a:rPr>
              <a:t>糖係指單醣與雙醣之總和</a:t>
            </a:r>
            <a:r>
              <a:rPr lang="zh-TW" altLang="en-US" sz="1600" b="1" dirty="0" smtClean="0">
                <a:latin typeface="Calibri" panose="020F0502020204030204" pitchFamily="34" charset="0"/>
                <a:ea typeface="標楷體" panose="03000509000000000000" pitchFamily="65" charset="-120"/>
              </a:rPr>
              <a:t>。</a:t>
            </a:r>
            <a:endParaRPr lang="en-US" altLang="zh-TW" sz="1600" b="1" dirty="0" smtClean="0">
              <a:latin typeface="Calibri" panose="020F0502020204030204" pitchFamily="34" charset="0"/>
              <a:ea typeface="標楷體" panose="03000509000000000000" pitchFamily="65" charset="-120"/>
            </a:endParaRPr>
          </a:p>
          <a:p>
            <a:pPr>
              <a:spcBef>
                <a:spcPct val="0"/>
              </a:spcBef>
              <a:buClrTx/>
              <a:buSzTx/>
              <a:buNone/>
            </a:pPr>
            <a:r>
              <a:rPr lang="zh-TW" altLang="en-US" sz="1600" b="1" dirty="0" smtClean="0">
                <a:latin typeface="Calibri" panose="020F0502020204030204" pitchFamily="34" charset="0"/>
                <a:ea typeface="標楷體" panose="03000509000000000000" pitchFamily="65" charset="-120"/>
              </a:rPr>
              <a:t>註</a:t>
            </a:r>
            <a:r>
              <a:rPr lang="en-US" altLang="zh-TW" sz="1600" b="1" dirty="0" smtClean="0">
                <a:latin typeface="Calibri" panose="020F0502020204030204" pitchFamily="34" charset="0"/>
                <a:ea typeface="標楷體" panose="03000509000000000000" pitchFamily="65" charset="-120"/>
              </a:rPr>
              <a:t>2</a:t>
            </a:r>
            <a:r>
              <a:rPr lang="zh-TW" altLang="en-US" sz="1600" b="1" dirty="0" smtClean="0">
                <a:latin typeface="Calibri" panose="020F0502020204030204" pitchFamily="34" charset="0"/>
                <a:ea typeface="標楷體" panose="03000509000000000000" pitchFamily="65" charset="-120"/>
              </a:rPr>
              <a:t>：</a:t>
            </a:r>
            <a:r>
              <a:rPr lang="zh-TW" altLang="en-US" sz="1600" b="1" dirty="0" smtClean="0">
                <a:solidFill>
                  <a:srgbClr val="FF0000"/>
                </a:solidFill>
                <a:latin typeface="Calibri" panose="020F0502020204030204" pitchFamily="34" charset="0"/>
                <a:ea typeface="標楷體" panose="03000509000000000000" pitchFamily="65" charset="-120"/>
              </a:rPr>
              <a:t>符合本表規定者，得於營養標示中將該營養素之含量標示為「０」</a:t>
            </a:r>
            <a:endParaRPr lang="zh-TW" altLang="en-US" sz="1600" b="1" dirty="0">
              <a:solidFill>
                <a:srgbClr val="FF0000"/>
              </a:solidFill>
              <a:latin typeface="Calibri" panose="020F0502020204030204" pitchFamily="34" charset="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555017698"/>
              </p:ext>
            </p:extLst>
          </p:nvPr>
        </p:nvGraphicFramePr>
        <p:xfrm>
          <a:off x="827088" y="1278077"/>
          <a:ext cx="7632700" cy="4764394"/>
        </p:xfrm>
        <a:graphic>
          <a:graphicData uri="http://schemas.openxmlformats.org/drawingml/2006/table">
            <a:tbl>
              <a:tblPr/>
              <a:tblGrid>
                <a:gridCol w="1905000"/>
                <a:gridCol w="2847975"/>
                <a:gridCol w="2879725"/>
              </a:tblGrid>
              <a:tr h="336505">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第一欄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第二欄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第三欄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592059">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營養素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固體（半固體）</a:t>
                      </a:r>
                    </a:p>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液體</a:t>
                      </a:r>
                    </a:p>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53966">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熱量</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4</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4</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24380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脂肪</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0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飽和脂肪酸</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0.1</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0.1</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1285704">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rgbClr val="FF0000"/>
                          </a:solidFill>
                          <a:effectLst/>
                          <a:latin typeface="Calibri" panose="020F0502020204030204" pitchFamily="34" charset="0"/>
                          <a:ea typeface="標楷體" pitchFamily="65" charset="-120"/>
                        </a:rPr>
                        <a:t>反式脂肪</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0.3</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p>
                      <a:pPr marL="34925" marR="0" lvl="0" indent="0" algn="just"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（且飽和脂肪及反式脂肪合計須在</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公克以下，飽和脂肪及反式脂肪之合計熱量須在該食品總熱量之</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以下）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0.3</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p>
                      <a:pPr marL="34925" marR="0" lvl="0" indent="0" algn="just"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（且飽和脂肪及反式脂肪合計須在</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0.75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公克以下，飽和脂肪及反式脂肪之合計熱量須在該食品總熱量之</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以下）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816">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膽固醇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（且飽和脂肪須在</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公克以下，飽和脂肪之熱量須在該食品總熱量之</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以下）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（且飽和脂肪須在</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0.75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公克以下，飽和脂肪之熱量須在該食品總熱量之</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以下）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24380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0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24380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rgbClr val="FF0000"/>
                          </a:solidFill>
                          <a:effectLst/>
                          <a:latin typeface="Calibri" panose="020F0502020204030204" pitchFamily="34" charset="0"/>
                          <a:ea typeface="標楷體" pitchFamily="65" charset="-120"/>
                        </a:rPr>
                        <a:t>乳糖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4776112"/>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5" name="投影片編號版面配置區 2"/>
          <p:cNvSpPr>
            <a:spLocks noGrp="1"/>
          </p:cNvSpPr>
          <p:nvPr>
            <p:ph type="sldNum" sz="quarter" idx="12"/>
          </p:nvPr>
        </p:nvSpPr>
        <p:spPr>
          <a:noFill/>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CBFE1DD0-21D5-449C-B1BE-53E42F8EC5F0}" type="slidenum">
              <a:rPr kumimoji="0" lang="zh-TW" altLang="en-US" sz="1400">
                <a:solidFill>
                  <a:schemeClr val="bg1"/>
                </a:solidFill>
                <a:latin typeface="Tahoma" pitchFamily="34" charset="0"/>
                <a:ea typeface="標楷體" panose="03000509000000000000" pitchFamily="65" charset="-120"/>
              </a:rPr>
              <a:pPr/>
              <a:t>79</a:t>
            </a:fld>
            <a:endParaRPr kumimoji="0" lang="en-US" altLang="zh-TW" sz="1400" dirty="0">
              <a:solidFill>
                <a:schemeClr val="bg1"/>
              </a:solidFill>
              <a:latin typeface="Tahoma" pitchFamily="34" charset="0"/>
              <a:ea typeface="標楷體" panose="03000509000000000000" pitchFamily="65" charset="-120"/>
            </a:endParaRPr>
          </a:p>
        </p:txBody>
      </p:sp>
      <p:sp>
        <p:nvSpPr>
          <p:cNvPr id="92162" name="Rectangle 1026"/>
          <p:cNvSpPr>
            <a:spLocks noGrp="1" noChangeArrowheads="1"/>
          </p:cNvSpPr>
          <p:nvPr>
            <p:ph type="title" idx="4294967295"/>
          </p:nvPr>
        </p:nvSpPr>
        <p:spPr>
          <a:xfrm>
            <a:off x="323528" y="260127"/>
            <a:ext cx="8280920" cy="936625"/>
          </a:xfrm>
        </p:spPr>
        <p:txBody>
          <a:bodyPr anchor="ctr">
            <a:noAutofit/>
          </a:bodyPr>
          <a:lstStyle/>
          <a:p>
            <a:r>
              <a:rPr lang="zh-TW" altLang="en-US" sz="2000" b="1" i="0" dirty="0" smtClean="0">
                <a:solidFill>
                  <a:schemeClr val="tx1"/>
                </a:solidFill>
                <a:latin typeface="Calibri" panose="020F0502020204030204" pitchFamily="34" charset="0"/>
                <a:ea typeface="標楷體" panose="03000509000000000000" pitchFamily="65" charset="-120"/>
              </a:rPr>
              <a:t>表2 第一欄所列營養素標示「低」、「少」、「薄</a:t>
            </a:r>
            <a:r>
              <a:rPr lang="zh-TW" altLang="en-US" sz="2000" b="1" dirty="0">
                <a:solidFill>
                  <a:schemeClr val="tx1"/>
                </a:solidFill>
                <a:latin typeface="Calibri" panose="020F0502020204030204" pitchFamily="34" charset="0"/>
                <a:ea typeface="標楷體" panose="03000509000000000000" pitchFamily="65" charset="-120"/>
              </a:rPr>
              <a:t>」 、</a:t>
            </a:r>
            <a:r>
              <a:rPr lang="zh-TW" altLang="en-US" sz="2000" b="1" dirty="0" smtClean="0">
                <a:solidFill>
                  <a:schemeClr val="tx1"/>
                </a:solidFill>
                <a:latin typeface="Calibri" panose="020F0502020204030204" pitchFamily="34" charset="0"/>
                <a:ea typeface="標楷體" panose="03000509000000000000" pitchFamily="65" charset="-120"/>
              </a:rPr>
              <a:t>「微」</a:t>
            </a:r>
            <a:r>
              <a:rPr lang="zh-TW" altLang="en-US" sz="2000" b="1" dirty="0">
                <a:solidFill>
                  <a:schemeClr val="tx1"/>
                </a:solidFill>
                <a:latin typeface="Calibri" panose="020F0502020204030204" pitchFamily="34" charset="0"/>
                <a:ea typeface="標楷體" panose="03000509000000000000" pitchFamily="65" charset="-120"/>
              </a:rPr>
              <a:t>或</a:t>
            </a:r>
            <a:r>
              <a:rPr lang="zh-TW" altLang="en-US" sz="2000" b="1" i="0" dirty="0" smtClean="0">
                <a:solidFill>
                  <a:schemeClr val="tx1"/>
                </a:solidFill>
                <a:latin typeface="Calibri" panose="020F0502020204030204" pitchFamily="34" charset="0"/>
                <a:ea typeface="標楷體" panose="03000509000000000000" pitchFamily="65" charset="-120"/>
              </a:rPr>
              <a:t>「略含」</a:t>
            </a:r>
            <a:r>
              <a:rPr lang="en-US" altLang="zh-TW" sz="2000" b="1" i="0" dirty="0" smtClean="0">
                <a:solidFill>
                  <a:schemeClr val="tx1"/>
                </a:solidFill>
                <a:latin typeface="Calibri" panose="020F0502020204030204" pitchFamily="34" charset="0"/>
                <a:ea typeface="標楷體" panose="03000509000000000000" pitchFamily="65" charset="-120"/>
              </a:rPr>
              <a:t/>
            </a:r>
            <a:br>
              <a:rPr lang="en-US" altLang="zh-TW" sz="2000" b="1" i="0" dirty="0" smtClean="0">
                <a:solidFill>
                  <a:schemeClr val="tx1"/>
                </a:solidFill>
                <a:latin typeface="Calibri" panose="020F0502020204030204" pitchFamily="34" charset="0"/>
                <a:ea typeface="標楷體" panose="03000509000000000000" pitchFamily="65" charset="-120"/>
              </a:rPr>
            </a:br>
            <a:r>
              <a:rPr lang="zh-TW" altLang="en-US" sz="2000" b="1" dirty="0">
                <a:solidFill>
                  <a:schemeClr val="tx1"/>
                </a:solidFill>
                <a:latin typeface="Calibri" panose="020F0502020204030204" pitchFamily="34" charset="0"/>
                <a:ea typeface="標楷體" panose="03000509000000000000" pitchFamily="65" charset="-120"/>
              </a:rPr>
              <a:t> </a:t>
            </a:r>
            <a:r>
              <a:rPr lang="zh-TW" altLang="en-US" sz="2000" b="1" dirty="0" smtClean="0">
                <a:solidFill>
                  <a:schemeClr val="tx1"/>
                </a:solidFill>
                <a:latin typeface="Calibri" panose="020F0502020204030204" pitchFamily="34" charset="0"/>
                <a:ea typeface="標楷體" panose="03000509000000000000" pitchFamily="65" charset="-120"/>
              </a:rPr>
              <a:t>      </a:t>
            </a:r>
            <a:r>
              <a:rPr lang="zh-TW" altLang="en-US" sz="2000" b="1" i="0" dirty="0" smtClean="0">
                <a:solidFill>
                  <a:schemeClr val="tx1"/>
                </a:solidFill>
                <a:latin typeface="Calibri" panose="020F0502020204030204" pitchFamily="34" charset="0"/>
                <a:ea typeface="標楷體" panose="03000509000000000000" pitchFamily="65" charset="-120"/>
              </a:rPr>
              <a:t>時，該食品每100公克之固體（半固體）或每100毫升之液體所含該營</a:t>
            </a:r>
            <a:r>
              <a:rPr lang="en-US" altLang="zh-TW" sz="2000" b="1" i="0" dirty="0" smtClean="0">
                <a:solidFill>
                  <a:schemeClr val="tx1"/>
                </a:solidFill>
                <a:latin typeface="Calibri" panose="020F0502020204030204" pitchFamily="34" charset="0"/>
                <a:ea typeface="標楷體" panose="03000509000000000000" pitchFamily="65" charset="-120"/>
              </a:rPr>
              <a:t/>
            </a:r>
            <a:br>
              <a:rPr lang="en-US" altLang="zh-TW" sz="2000" b="1" i="0" dirty="0" smtClean="0">
                <a:solidFill>
                  <a:schemeClr val="tx1"/>
                </a:solidFill>
                <a:latin typeface="Calibri" panose="020F0502020204030204" pitchFamily="34" charset="0"/>
                <a:ea typeface="標楷體" panose="03000509000000000000" pitchFamily="65" charset="-120"/>
              </a:rPr>
            </a:br>
            <a:r>
              <a:rPr lang="zh-TW" altLang="en-US" sz="2000" b="1" dirty="0">
                <a:solidFill>
                  <a:schemeClr val="tx1"/>
                </a:solidFill>
                <a:latin typeface="Calibri" panose="020F0502020204030204" pitchFamily="34" charset="0"/>
                <a:ea typeface="標楷體" panose="03000509000000000000" pitchFamily="65" charset="-120"/>
              </a:rPr>
              <a:t> </a:t>
            </a:r>
            <a:r>
              <a:rPr lang="zh-TW" altLang="en-US" sz="2000" b="1" dirty="0" smtClean="0">
                <a:solidFill>
                  <a:schemeClr val="tx1"/>
                </a:solidFill>
                <a:latin typeface="Calibri" panose="020F0502020204030204" pitchFamily="34" charset="0"/>
                <a:ea typeface="標楷體" panose="03000509000000000000" pitchFamily="65" charset="-120"/>
              </a:rPr>
              <a:t>      </a:t>
            </a:r>
            <a:r>
              <a:rPr lang="zh-TW" altLang="en-US" sz="2000" b="1" i="0" dirty="0" smtClean="0">
                <a:solidFill>
                  <a:schemeClr val="tx1"/>
                </a:solidFill>
                <a:latin typeface="Calibri" panose="020F0502020204030204" pitchFamily="34" charset="0"/>
                <a:ea typeface="標楷體" panose="03000509000000000000" pitchFamily="65" charset="-120"/>
              </a:rPr>
              <a:t>養素量分別不得超過本表第二欄或第三欄所示之量。</a:t>
            </a:r>
            <a:r>
              <a:rPr lang="zh-TW" altLang="en-US" sz="2000" dirty="0" smtClean="0">
                <a:solidFill>
                  <a:schemeClr val="tx1"/>
                </a:solidFill>
                <a:latin typeface="Calibri" panose="020F0502020204030204" pitchFamily="34" charset="0"/>
                <a:ea typeface="標楷體" panose="03000509000000000000" pitchFamily="65" charset="-120"/>
              </a:rPr>
              <a:t/>
            </a:r>
            <a:br>
              <a:rPr lang="zh-TW" altLang="en-US" sz="2000" dirty="0" smtClean="0">
                <a:solidFill>
                  <a:schemeClr val="tx1"/>
                </a:solidFill>
                <a:latin typeface="Calibri" panose="020F0502020204030204" pitchFamily="34" charset="0"/>
                <a:ea typeface="標楷體" panose="03000509000000000000" pitchFamily="65" charset="-120"/>
              </a:rPr>
            </a:br>
            <a:endParaRPr lang="zh-TW" altLang="en-US" sz="2000" dirty="0" smtClean="0">
              <a:solidFill>
                <a:schemeClr val="tx1"/>
              </a:solidFill>
              <a:latin typeface="Calibri" panose="020F0502020204030204" pitchFamily="34" charset="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506527606"/>
              </p:ext>
            </p:extLst>
          </p:nvPr>
        </p:nvGraphicFramePr>
        <p:xfrm>
          <a:off x="395535" y="1269554"/>
          <a:ext cx="7920881" cy="5111774"/>
        </p:xfrm>
        <a:graphic>
          <a:graphicData uri="http://schemas.openxmlformats.org/drawingml/2006/table">
            <a:tbl>
              <a:tblPr/>
              <a:tblGrid>
                <a:gridCol w="1760352"/>
                <a:gridCol w="3208200"/>
                <a:gridCol w="2952329"/>
              </a:tblGrid>
              <a:tr h="379217">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第一欄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第二欄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第三欄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667490">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營養素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固體（半固體）</a:t>
                      </a:r>
                    </a:p>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液體</a:t>
                      </a:r>
                    </a:p>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83673">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熱量</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40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20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283673">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脂肪</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3</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576">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飽和脂肪酸</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（且飽和脂肪之熱量須在該食品總熱量之</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以下）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0.75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（且飽和脂肪之熱量須在該食品總熱量之</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以下）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1512922">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膽固醇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20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（且飽和脂肪須在</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公克以下，飽和脂肪之熱量須在該食品總熱量之</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以下）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（且飽和脂肪須在</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0.75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公克以下，飽和脂肪之熱量須在該食品總熱量之</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以下）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877">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120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120</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283673">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2.5</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673">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400"/>
                        </a:spcBef>
                        <a:spcAft>
                          <a:spcPts val="400"/>
                        </a:spcAft>
                        <a:buClrTx/>
                        <a:buSzTx/>
                        <a:buFontTx/>
                        <a:buNone/>
                        <a:tabLst/>
                      </a:pPr>
                      <a:r>
                        <a:rPr kumimoji="0" lang="zh-TW" altLang="zh-TW" sz="1600" b="1" i="0" u="none" strike="noStrike" cap="none" normalizeH="0" baseline="0" dirty="0" smtClean="0">
                          <a:ln>
                            <a:noFill/>
                          </a:ln>
                          <a:solidFill>
                            <a:srgbClr val="FF0000"/>
                          </a:solidFill>
                          <a:effectLst/>
                          <a:latin typeface="Calibri" panose="020F0502020204030204" pitchFamily="34" charset="0"/>
                          <a:ea typeface="標楷體" pitchFamily="65" charset="-120"/>
                        </a:rPr>
                        <a:t>乳糖</a:t>
                      </a:r>
                      <a:r>
                        <a:rPr kumimoji="0" lang="en-US" altLang="zh-TW" sz="1600" b="1" i="0" u="none" strike="noStrike" cap="none" normalizeH="0" baseline="0" dirty="0" smtClean="0">
                          <a:ln>
                            <a:noFill/>
                          </a:ln>
                          <a:solidFill>
                            <a:srgbClr val="FF0000"/>
                          </a:solidFill>
                          <a:effectLst/>
                          <a:latin typeface="Calibri" panose="020F0502020204030204" pitchFamily="34" charset="0"/>
                          <a:ea typeface="標楷體" pitchFamily="65" charset="-120"/>
                        </a:rPr>
                        <a:t>(</a:t>
                      </a:r>
                      <a:r>
                        <a:rPr kumimoji="0" lang="zh-TW" altLang="zh-TW" sz="1600" b="1" i="0" u="none" strike="noStrike" cap="none" normalizeH="0" baseline="0" dirty="0" smtClean="0">
                          <a:ln>
                            <a:noFill/>
                          </a:ln>
                          <a:solidFill>
                            <a:srgbClr val="FF0000"/>
                          </a:solidFill>
                          <a:effectLst/>
                          <a:latin typeface="Calibri" panose="020F0502020204030204" pitchFamily="34" charset="0"/>
                          <a:ea typeface="標楷體" pitchFamily="65" charset="-120"/>
                        </a:rPr>
                        <a:t>僅限乳製品</a:t>
                      </a:r>
                      <a:r>
                        <a:rPr kumimoji="0" lang="en-US" altLang="zh-TW" sz="1600" b="1" i="0" u="none" strike="noStrike" cap="none" normalizeH="0" baseline="0" dirty="0" smtClean="0">
                          <a:ln>
                            <a:noFill/>
                          </a:ln>
                          <a:solidFill>
                            <a:srgbClr val="FF0000"/>
                          </a:solidFill>
                          <a:effectLst/>
                          <a:latin typeface="Calibri" panose="020F0502020204030204" pitchFamily="34" charset="0"/>
                          <a:ea typeface="標楷體" pitchFamily="65" charset="-120"/>
                        </a:rPr>
                        <a:t>)</a:t>
                      </a:r>
                      <a:endParaRPr kumimoji="0" lang="zh-TW" altLang="zh-TW" sz="1600" b="1" i="0" u="none" strike="noStrike" cap="none" normalizeH="0" baseline="0" dirty="0" smtClean="0">
                        <a:ln>
                          <a:noFill/>
                        </a:ln>
                        <a:solidFill>
                          <a:srgbClr val="FF0000"/>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2</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400"/>
                        </a:spcBef>
                        <a:spcAft>
                          <a:spcPts val="400"/>
                        </a:spcAft>
                        <a:buClrTx/>
                        <a:buSzTx/>
                        <a:buFontTx/>
                        <a:buNone/>
                        <a:tabLst/>
                      </a:pP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2</a:t>
                      </a:r>
                      <a:r>
                        <a:rPr kumimoji="0" lang="zh-TW" altLang="zh-TW" sz="16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42049600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179512" y="404664"/>
            <a:ext cx="8229600" cy="646331"/>
          </a:xfrm>
          <a:noFill/>
        </p:spPr>
        <p:txBody>
          <a:bodyPr vert="horz" wrap="square" rtlCol="0" anchor="b">
            <a:spAutoFit/>
          </a:bodyPr>
          <a:lstStyle/>
          <a:p>
            <a:pPr algn="ctr" eaLnBrk="0" fontAlgn="base" hangingPunct="0">
              <a:spcAft>
                <a:spcPct val="0"/>
              </a:spcAft>
            </a:pPr>
            <a:r>
              <a:rPr kumimoji="1" lang="zh-TW" altLang="en-US" sz="3600" b="1" dirty="0">
                <a:solidFill>
                  <a:srgbClr val="006600"/>
                </a:solidFill>
                <a:latin typeface="標楷體" panose="03000509000000000000" pitchFamily="65" charset="-120"/>
                <a:ea typeface="標楷體" panose="03000509000000000000" pitchFamily="65" charset="-120"/>
                <a:cs typeface="+mn-cs"/>
              </a:rPr>
              <a:t>得免營養標示之包裝食品</a:t>
            </a:r>
          </a:p>
        </p:txBody>
      </p:sp>
      <p:sp>
        <p:nvSpPr>
          <p:cNvPr id="7171" name="內容版面配置區 2"/>
          <p:cNvSpPr>
            <a:spLocks noGrp="1"/>
          </p:cNvSpPr>
          <p:nvPr>
            <p:ph idx="1"/>
          </p:nvPr>
        </p:nvSpPr>
        <p:spPr>
          <a:xfrm>
            <a:off x="539552" y="1844824"/>
            <a:ext cx="7992888" cy="4824413"/>
          </a:xfrm>
        </p:spPr>
        <p:txBody>
          <a:bodyPr/>
          <a:lstStyle/>
          <a:p>
            <a:pPr>
              <a:spcBef>
                <a:spcPct val="0"/>
              </a:spcBef>
            </a:pPr>
            <a:endParaRPr lang="en-US" altLang="zh-TW" sz="900" b="1" dirty="0" smtClean="0">
              <a:latin typeface="Calibri" pitchFamily="34" charset="0"/>
              <a:ea typeface="標楷體" pitchFamily="65" charset="-120"/>
              <a:cs typeface="Calibri" pitchFamily="34" charset="0"/>
            </a:endParaRPr>
          </a:p>
          <a:p>
            <a:pPr>
              <a:spcBef>
                <a:spcPct val="0"/>
              </a:spcBef>
            </a:pPr>
            <a:r>
              <a:rPr lang="zh-TW" altLang="zh-TW" sz="2200" b="1" dirty="0" smtClean="0">
                <a:latin typeface="Calibri" pitchFamily="34" charset="0"/>
                <a:ea typeface="標楷體" pitchFamily="65" charset="-120"/>
                <a:cs typeface="Calibri" pitchFamily="34" charset="0"/>
              </a:rPr>
              <a:t>未有營養宣稱之下列包裝食品，得免營養標示：</a:t>
            </a:r>
          </a:p>
          <a:p>
            <a:pPr lvl="1">
              <a:spcBef>
                <a:spcPct val="0"/>
              </a:spcBef>
            </a:pPr>
            <a:r>
              <a:rPr lang="zh-TW" altLang="zh-TW" sz="2200" b="1" dirty="0" smtClean="0">
                <a:solidFill>
                  <a:srgbClr val="0000FF"/>
                </a:solidFill>
                <a:latin typeface="Calibri" pitchFamily="34" charset="0"/>
                <a:ea typeface="標楷體" pitchFamily="65" charset="-120"/>
                <a:cs typeface="Calibri" pitchFamily="34" charset="0"/>
              </a:rPr>
              <a:t>飲用水、礦泉水、冰塊。</a:t>
            </a:r>
          </a:p>
          <a:p>
            <a:pPr lvl="1">
              <a:spcBef>
                <a:spcPct val="0"/>
              </a:spcBef>
            </a:pPr>
            <a:r>
              <a:rPr lang="zh-TW" altLang="zh-TW" sz="2200" b="1" dirty="0" smtClean="0">
                <a:latin typeface="Calibri" pitchFamily="34" charset="0"/>
                <a:ea typeface="標楷體" pitchFamily="65" charset="-120"/>
                <a:cs typeface="Calibri" pitchFamily="34" charset="0"/>
              </a:rPr>
              <a:t>未添加任何其他成分或配料之生鮮、冷藏或冷凍之水果、蔬菜、家畜、家禽、蛋品和水產品。</a:t>
            </a:r>
          </a:p>
          <a:p>
            <a:pPr lvl="1">
              <a:spcBef>
                <a:spcPct val="0"/>
              </a:spcBef>
            </a:pPr>
            <a:r>
              <a:rPr lang="zh-TW" altLang="zh-TW" sz="2200" b="1" dirty="0" smtClean="0">
                <a:solidFill>
                  <a:srgbClr val="0000FF"/>
                </a:solidFill>
                <a:latin typeface="Calibri" pitchFamily="34" charset="0"/>
                <a:ea typeface="標楷體" pitchFamily="65" charset="-120"/>
                <a:cs typeface="Calibri" pitchFamily="34" charset="0"/>
              </a:rPr>
              <a:t>沖泡用且未含其他原料或食品添加物之茶葉、咖啡、草本植物等。</a:t>
            </a:r>
          </a:p>
          <a:p>
            <a:pPr lvl="1">
              <a:spcBef>
                <a:spcPct val="0"/>
              </a:spcBef>
            </a:pPr>
            <a:r>
              <a:rPr lang="zh-TW" altLang="zh-TW" sz="2200" b="1" dirty="0" smtClean="0">
                <a:latin typeface="Calibri" pitchFamily="34" charset="0"/>
                <a:ea typeface="標楷體" pitchFamily="65" charset="-120"/>
                <a:cs typeface="Calibri" pitchFamily="34" charset="0"/>
              </a:rPr>
              <a:t>非直接食用之調味香辛料、調理滷包。</a:t>
            </a:r>
          </a:p>
          <a:p>
            <a:pPr lvl="1">
              <a:spcBef>
                <a:spcPct val="0"/>
              </a:spcBef>
            </a:pPr>
            <a:r>
              <a:rPr lang="zh-TW" altLang="zh-TW" sz="2200" b="1" dirty="0" smtClean="0">
                <a:solidFill>
                  <a:srgbClr val="0000FF"/>
                </a:solidFill>
                <a:latin typeface="Calibri" pitchFamily="34" charset="0"/>
                <a:ea typeface="標楷體" pitchFamily="65" charset="-120"/>
                <a:cs typeface="Calibri" pitchFamily="34" charset="0"/>
              </a:rPr>
              <a:t>單方提香用之調味香辛料。</a:t>
            </a:r>
          </a:p>
          <a:p>
            <a:pPr lvl="1">
              <a:spcBef>
                <a:spcPct val="0"/>
              </a:spcBef>
            </a:pPr>
            <a:r>
              <a:rPr lang="zh-TW" altLang="zh-TW" sz="2200" b="1" dirty="0" smtClean="0">
                <a:latin typeface="Calibri" pitchFamily="34" charset="0"/>
                <a:ea typeface="標楷體" pitchFamily="65" charset="-120"/>
                <a:cs typeface="Calibri" pitchFamily="34" charset="0"/>
              </a:rPr>
              <a:t>鹽及鹽代替品。</a:t>
            </a:r>
          </a:p>
          <a:p>
            <a:pPr lvl="1">
              <a:spcBef>
                <a:spcPct val="0"/>
              </a:spcBef>
            </a:pPr>
            <a:r>
              <a:rPr lang="zh-TW" altLang="zh-TW" sz="2200" b="1" dirty="0" smtClean="0">
                <a:solidFill>
                  <a:srgbClr val="0000FF"/>
                </a:solidFill>
                <a:latin typeface="Calibri" pitchFamily="34" charset="0"/>
                <a:ea typeface="標楷體" pitchFamily="65" charset="-120"/>
                <a:cs typeface="Calibri" pitchFamily="34" charset="0"/>
              </a:rPr>
              <a:t>非直接販售予消費者之食品原料。</a:t>
            </a:r>
            <a:endParaRPr lang="en-US" altLang="zh-TW" sz="2200" b="1" dirty="0" smtClean="0">
              <a:solidFill>
                <a:srgbClr val="0000FF"/>
              </a:solidFill>
              <a:latin typeface="Calibri" pitchFamily="34" charset="0"/>
              <a:ea typeface="標楷體" pitchFamily="65" charset="-120"/>
              <a:cs typeface="Calibri" pitchFamily="34" charset="0"/>
            </a:endParaRPr>
          </a:p>
          <a:p>
            <a:pPr lvl="1">
              <a:spcBef>
                <a:spcPct val="0"/>
              </a:spcBef>
            </a:pPr>
            <a:endParaRPr lang="zh-TW" altLang="zh-TW" sz="800" b="1" dirty="0" smtClean="0">
              <a:solidFill>
                <a:srgbClr val="0000FF"/>
              </a:solidFill>
              <a:latin typeface="Calibri" pitchFamily="34" charset="0"/>
              <a:ea typeface="標楷體" pitchFamily="65" charset="-120"/>
              <a:cs typeface="Calibri" pitchFamily="34" charset="0"/>
            </a:endParaRPr>
          </a:p>
          <a:p>
            <a:pPr>
              <a:spcBef>
                <a:spcPct val="0"/>
              </a:spcBef>
            </a:pPr>
            <a:r>
              <a:rPr lang="zh-TW" altLang="zh-TW" sz="2200" b="1" dirty="0" smtClean="0">
                <a:latin typeface="Calibri" pitchFamily="34" charset="0"/>
                <a:ea typeface="標楷體" pitchFamily="65" charset="-120"/>
                <a:cs typeface="Calibri" pitchFamily="34" charset="0"/>
              </a:rPr>
              <a:t>如欲提供營養標示，應依</a:t>
            </a:r>
            <a:r>
              <a:rPr lang="zh-TW" altLang="en-US" sz="2200" b="1" dirty="0" smtClean="0">
                <a:latin typeface="Calibri" pitchFamily="34" charset="0"/>
                <a:ea typeface="標楷體" pitchFamily="65" charset="-120"/>
                <a:cs typeface="Calibri" pitchFamily="34" charset="0"/>
              </a:rPr>
              <a:t>食品安全衛生管理</a:t>
            </a:r>
            <a:r>
              <a:rPr lang="zh-TW" altLang="zh-TW" sz="2200" b="1" dirty="0" smtClean="0">
                <a:latin typeface="Calibri" pitchFamily="34" charset="0"/>
                <a:ea typeface="標楷體" pitchFamily="65" charset="-120"/>
                <a:cs typeface="Calibri" pitchFamily="34" charset="0"/>
              </a:rPr>
              <a:t>法第二十二條規定辦理。</a:t>
            </a:r>
          </a:p>
        </p:txBody>
      </p:sp>
      <p:sp>
        <p:nvSpPr>
          <p:cNvPr id="4" name="投影片編號版面配置區 3"/>
          <p:cNvSpPr>
            <a:spLocks noGrp="1"/>
          </p:cNvSpPr>
          <p:nvPr>
            <p:ph type="sldNum" sz="quarter" idx="4294967295"/>
          </p:nvPr>
        </p:nvSpPr>
        <p:spPr>
          <a:xfrm>
            <a:off x="6781800" y="6021388"/>
            <a:ext cx="1905000" cy="457200"/>
          </a:xfrm>
          <a:prstGeom prst="rect">
            <a:avLst/>
          </a:prstGeom>
        </p:spPr>
        <p:txBody>
          <a:bodyPr/>
          <a:lstStyle/>
          <a:p>
            <a:pPr>
              <a:defRPr/>
            </a:pPr>
            <a:fld id="{C6FEB5D0-87BF-47CA-A3D0-851BF712238D}" type="slidenum">
              <a:rPr lang="zh-TW" altLang="en-US" smtClean="0"/>
              <a:pPr>
                <a:defRPr/>
              </a:pPr>
              <a:t>8</a:t>
            </a:fld>
            <a:endParaRPr lang="zh-TW" altLang="en-US"/>
          </a:p>
        </p:txBody>
      </p:sp>
      <p:sp>
        <p:nvSpPr>
          <p:cNvPr id="5" name="矩形 3"/>
          <p:cNvSpPr>
            <a:spLocks noChangeArrowheads="1"/>
          </p:cNvSpPr>
          <p:nvPr/>
        </p:nvSpPr>
        <p:spPr bwMode="auto">
          <a:xfrm>
            <a:off x="2373114" y="1268760"/>
            <a:ext cx="633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r" eaLnBrk="1" hangingPunct="1">
              <a:spcBef>
                <a:spcPct val="0"/>
              </a:spcBef>
              <a:buClrTx/>
              <a:buSzTx/>
              <a:buFontTx/>
              <a:buNone/>
            </a:pPr>
            <a:r>
              <a:rPr lang="zh-TW" altLang="en-US" sz="1400" dirty="0">
                <a:solidFill>
                  <a:srgbClr val="000000"/>
                </a:solidFill>
                <a:latin typeface="Calibri" panose="020F0502020204030204" pitchFamily="34" charset="0"/>
                <a:ea typeface="標楷體" pitchFamily="65" charset="-120"/>
              </a:rPr>
              <a:t>中華民國</a:t>
            </a:r>
            <a:r>
              <a:rPr lang="en-US" altLang="zh-TW" sz="1400" dirty="0">
                <a:solidFill>
                  <a:srgbClr val="000000"/>
                </a:solidFill>
                <a:latin typeface="Calibri" panose="020F0502020204030204" pitchFamily="34" charset="0"/>
                <a:ea typeface="標楷體" pitchFamily="65" charset="-120"/>
              </a:rPr>
              <a:t>101</a:t>
            </a:r>
            <a:r>
              <a:rPr lang="zh-TW" altLang="en-US" sz="1400" dirty="0">
                <a:solidFill>
                  <a:srgbClr val="000000"/>
                </a:solidFill>
                <a:latin typeface="Calibri" panose="020F0502020204030204" pitchFamily="34" charset="0"/>
                <a:ea typeface="標楷體" pitchFamily="65" charset="-120"/>
              </a:rPr>
              <a:t>年</a:t>
            </a:r>
            <a:r>
              <a:rPr lang="en-US" altLang="zh-TW" sz="1400" dirty="0">
                <a:solidFill>
                  <a:srgbClr val="000000"/>
                </a:solidFill>
                <a:latin typeface="Calibri" panose="020F0502020204030204" pitchFamily="34" charset="0"/>
                <a:ea typeface="標楷體" pitchFamily="65" charset="-120"/>
              </a:rPr>
              <a:t>08</a:t>
            </a:r>
            <a:r>
              <a:rPr lang="zh-TW" altLang="en-US" sz="1400" dirty="0">
                <a:solidFill>
                  <a:srgbClr val="000000"/>
                </a:solidFill>
                <a:latin typeface="Calibri" panose="020F0502020204030204" pitchFamily="34" charset="0"/>
                <a:ea typeface="標楷體" pitchFamily="65" charset="-120"/>
              </a:rPr>
              <a:t>月</a:t>
            </a:r>
            <a:r>
              <a:rPr lang="en-US" altLang="zh-TW" sz="1400" dirty="0">
                <a:solidFill>
                  <a:srgbClr val="000000"/>
                </a:solidFill>
                <a:latin typeface="Calibri" panose="020F0502020204030204" pitchFamily="34" charset="0"/>
                <a:ea typeface="標楷體" pitchFamily="65" charset="-120"/>
              </a:rPr>
              <a:t>09</a:t>
            </a:r>
            <a:r>
              <a:rPr lang="zh-TW" altLang="en-US" sz="1400" dirty="0">
                <a:solidFill>
                  <a:srgbClr val="000000"/>
                </a:solidFill>
                <a:latin typeface="Calibri" panose="020F0502020204030204" pitchFamily="34" charset="0"/>
                <a:ea typeface="標楷體" pitchFamily="65" charset="-120"/>
              </a:rPr>
              <a:t>日署授食字第</a:t>
            </a:r>
            <a:r>
              <a:rPr lang="en-US" altLang="zh-TW" sz="1400" dirty="0">
                <a:solidFill>
                  <a:srgbClr val="000000"/>
                </a:solidFill>
                <a:latin typeface="Calibri" panose="020F0502020204030204" pitchFamily="34" charset="0"/>
                <a:ea typeface="標楷體" pitchFamily="65" charset="-120"/>
              </a:rPr>
              <a:t>1011301385</a:t>
            </a:r>
            <a:r>
              <a:rPr lang="zh-TW" altLang="en-US" sz="1400" dirty="0" smtClean="0">
                <a:solidFill>
                  <a:srgbClr val="000000"/>
                </a:solidFill>
                <a:latin typeface="Calibri" panose="020F0502020204030204" pitchFamily="34" charset="0"/>
                <a:ea typeface="標楷體" pitchFamily="65" charset="-120"/>
              </a:rPr>
              <a:t>號</a:t>
            </a:r>
            <a:endParaRPr lang="zh-TW" altLang="en-US" sz="1400" dirty="0">
              <a:solidFill>
                <a:srgbClr val="000000"/>
              </a:solidFill>
              <a:latin typeface="Calibri" panose="020F0502020204030204" pitchFamily="34" charset="0"/>
              <a:ea typeface="標楷體" pitchFamily="65" charset="-120"/>
            </a:endParaRPr>
          </a:p>
          <a:p>
            <a:pPr algn="r" eaLnBrk="1" hangingPunct="1">
              <a:spcBef>
                <a:spcPct val="0"/>
              </a:spcBef>
              <a:buClrTx/>
              <a:buSzTx/>
              <a:buFontTx/>
              <a:buNone/>
            </a:pPr>
            <a:r>
              <a:rPr lang="zh-TW" altLang="en-US" sz="1400" dirty="0">
                <a:solidFill>
                  <a:srgbClr val="000000"/>
                </a:solidFill>
                <a:latin typeface="Calibri" panose="020F0502020204030204" pitchFamily="34" charset="0"/>
                <a:ea typeface="標楷體" pitchFamily="65" charset="-120"/>
              </a:rPr>
              <a:t>中華民國</a:t>
            </a:r>
            <a:r>
              <a:rPr lang="en-US" altLang="zh-TW" sz="1400" dirty="0">
                <a:solidFill>
                  <a:srgbClr val="000000"/>
                </a:solidFill>
                <a:latin typeface="Calibri" panose="020F0502020204030204" pitchFamily="34" charset="0"/>
                <a:ea typeface="標楷體" pitchFamily="65" charset="-120"/>
              </a:rPr>
              <a:t>103</a:t>
            </a:r>
            <a:r>
              <a:rPr lang="zh-TW" altLang="en-US" sz="1400" dirty="0">
                <a:solidFill>
                  <a:srgbClr val="000000"/>
                </a:solidFill>
                <a:latin typeface="Calibri" panose="020F0502020204030204" pitchFamily="34" charset="0"/>
                <a:ea typeface="標楷體" pitchFamily="65" charset="-120"/>
              </a:rPr>
              <a:t>年</a:t>
            </a:r>
            <a:r>
              <a:rPr lang="en-US" altLang="zh-TW" sz="1400" dirty="0">
                <a:solidFill>
                  <a:srgbClr val="000000"/>
                </a:solidFill>
                <a:latin typeface="Calibri" panose="020F0502020204030204" pitchFamily="34" charset="0"/>
                <a:ea typeface="標楷體" pitchFamily="65" charset="-120"/>
              </a:rPr>
              <a:t>06</a:t>
            </a:r>
            <a:r>
              <a:rPr lang="zh-TW" altLang="en-US" sz="1400" dirty="0">
                <a:solidFill>
                  <a:srgbClr val="000000"/>
                </a:solidFill>
                <a:latin typeface="Calibri" panose="020F0502020204030204" pitchFamily="34" charset="0"/>
                <a:ea typeface="標楷體" pitchFamily="65" charset="-120"/>
              </a:rPr>
              <a:t>月</a:t>
            </a:r>
            <a:r>
              <a:rPr lang="en-US" altLang="zh-TW" sz="1400" dirty="0">
                <a:solidFill>
                  <a:srgbClr val="000000"/>
                </a:solidFill>
                <a:latin typeface="Calibri" panose="020F0502020204030204" pitchFamily="34" charset="0"/>
                <a:ea typeface="標楷體" pitchFamily="65" charset="-120"/>
              </a:rPr>
              <a:t>10</a:t>
            </a:r>
            <a:r>
              <a:rPr lang="zh-TW" altLang="en-US" sz="1400" dirty="0">
                <a:solidFill>
                  <a:srgbClr val="000000"/>
                </a:solidFill>
                <a:latin typeface="Calibri" panose="020F0502020204030204" pitchFamily="34" charset="0"/>
                <a:ea typeface="標楷體" pitchFamily="65" charset="-120"/>
              </a:rPr>
              <a:t>日部授食字第</a:t>
            </a:r>
            <a:r>
              <a:rPr lang="en-US" altLang="zh-TW" sz="1400" dirty="0">
                <a:solidFill>
                  <a:srgbClr val="000000"/>
                </a:solidFill>
                <a:latin typeface="Calibri" panose="020F0502020204030204" pitchFamily="34" charset="0"/>
                <a:ea typeface="標楷體" pitchFamily="65" charset="-120"/>
              </a:rPr>
              <a:t>1031301291</a:t>
            </a:r>
            <a:r>
              <a:rPr lang="zh-TW" altLang="en-US" sz="1400" dirty="0" smtClean="0">
                <a:solidFill>
                  <a:srgbClr val="000000"/>
                </a:solidFill>
                <a:latin typeface="Calibri" panose="020F0502020204030204" pitchFamily="34" charset="0"/>
                <a:ea typeface="標楷體" pitchFamily="65" charset="-120"/>
              </a:rPr>
              <a:t>號</a:t>
            </a:r>
            <a:endParaRPr lang="zh-TW" altLang="en-US" sz="1400" dirty="0">
              <a:solidFill>
                <a:srgbClr val="000000"/>
              </a:solidFill>
              <a:latin typeface="Calibri" panose="020F0502020204030204" pitchFamily="34" charset="0"/>
              <a:ea typeface="標楷體" pitchFamily="65" charset="-120"/>
            </a:endParaRPr>
          </a:p>
        </p:txBody>
      </p:sp>
      <p:pic>
        <p:nvPicPr>
          <p:cNvPr id="5122" name="Picture 2" descr="http://www.gov.taipei/public/MMO/READ/%E5%8F%AF%E6%84%9B%E7%9A%84%E5%96%9C%E7%AB%A5%E5%A8%83%E5%A8%83%E7%82%BA%E8%8C%B6%E8%91%89%E5%8C%85%E8%A3%9D%E5%A2%9E%E8%89%B2%E3%80%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7" y="3969060"/>
            <a:ext cx="1251727"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076623087.tranews.com/Show/images/News/3275061_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291" y="4149080"/>
            <a:ext cx="1247451"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投影片編號版面配置區 3"/>
          <p:cNvSpPr>
            <a:spLocks noGrp="1"/>
          </p:cNvSpPr>
          <p:nvPr>
            <p:ph type="sldNum" sz="quarter" idx="15"/>
          </p:nvPr>
        </p:nvSpPr>
        <p:spPr>
          <a:xfrm>
            <a:off x="8129016" y="5734050"/>
            <a:ext cx="609600" cy="521208"/>
          </a:xfrm>
          <a:noFill/>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A160A9D-E366-4C77-8B0E-399DB9713380}" type="slidenum">
              <a:rPr kumimoji="0" lang="zh-TW" altLang="en-US" sz="1400" smtClean="0">
                <a:solidFill>
                  <a:schemeClr val="bg1"/>
                </a:solidFill>
              </a:rPr>
              <a:pPr>
                <a:spcBef>
                  <a:spcPct val="0"/>
                </a:spcBef>
                <a:buClrTx/>
                <a:buSzTx/>
                <a:buFontTx/>
                <a:buNone/>
              </a:pPr>
              <a:t>8</a:t>
            </a:fld>
            <a:endParaRPr kumimoji="0" lang="en-US" altLang="zh-TW" sz="1400" dirty="0" smtClean="0">
              <a:solidFill>
                <a:schemeClr val="bg1"/>
              </a:solidFill>
            </a:endParaRPr>
          </a:p>
        </p:txBody>
      </p:sp>
      <p:pic>
        <p:nvPicPr>
          <p:cNvPr id="9" name="Picture 7" descr="fda_logo"/>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2001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2"/>
          <p:cNvSpPr>
            <a:spLocks noChangeArrowheads="1"/>
          </p:cNvSpPr>
          <p:nvPr/>
        </p:nvSpPr>
        <p:spPr bwMode="auto">
          <a:xfrm>
            <a:off x="755650" y="981075"/>
            <a:ext cx="7561263"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just" eaLnBrk="1" hangingPunct="1">
              <a:spcBef>
                <a:spcPts val="600"/>
              </a:spcBef>
              <a:spcAft>
                <a:spcPts val="300"/>
              </a:spcAft>
              <a:buClrTx/>
              <a:buSzTx/>
              <a:buFontTx/>
              <a:buNone/>
            </a:pPr>
            <a:r>
              <a:rPr lang="zh-TW" altLang="zh-TW" sz="2000" dirty="0">
                <a:latin typeface="Times New Roman" pitchFamily="18" charset="0"/>
                <a:ea typeface="標楷體" panose="03000509000000000000" pitchFamily="65" charset="-120"/>
              </a:rPr>
              <a:t>註：</a:t>
            </a:r>
            <a:r>
              <a:rPr lang="en-US" altLang="zh-TW" sz="2000" dirty="0">
                <a:latin typeface="Times New Roman" pitchFamily="18" charset="0"/>
                <a:ea typeface="標楷體" panose="03000509000000000000" pitchFamily="65" charset="-120"/>
              </a:rPr>
              <a:t>1.</a:t>
            </a:r>
            <a:r>
              <a:rPr lang="zh-TW" altLang="zh-TW" sz="2000" dirty="0">
                <a:latin typeface="Times New Roman" pitchFamily="18" charset="0"/>
                <a:ea typeface="標楷體" pitchFamily="65" charset="-120"/>
              </a:rPr>
              <a:t>糖係指單醣與雙醣之總和。</a:t>
            </a:r>
          </a:p>
          <a:p>
            <a:pPr algn="just" eaLnBrk="1" hangingPunct="1">
              <a:spcBef>
                <a:spcPts val="300"/>
              </a:spcBef>
              <a:spcAft>
                <a:spcPts val="300"/>
              </a:spcAft>
              <a:buClrTx/>
              <a:buSzTx/>
              <a:buFontTx/>
              <a:buNone/>
            </a:pPr>
            <a:r>
              <a:rPr lang="zh-TW" altLang="zh-TW" sz="2000" dirty="0">
                <a:latin typeface="Times New Roman" pitchFamily="18" charset="0"/>
                <a:ea typeface="標楷體" pitchFamily="65" charset="-120"/>
              </a:rPr>
              <a:t>　　</a:t>
            </a:r>
            <a:r>
              <a:rPr lang="en-US" altLang="zh-TW" sz="2000" dirty="0">
                <a:latin typeface="Times New Roman" pitchFamily="18" charset="0"/>
                <a:ea typeface="標楷體" panose="03000509000000000000" pitchFamily="65" charset="-120"/>
              </a:rPr>
              <a:t>2</a:t>
            </a:r>
            <a:r>
              <a:rPr lang="en-US" altLang="zh-TW" sz="2000" dirty="0" smtClean="0">
                <a:latin typeface="Times New Roman" pitchFamily="18" charset="0"/>
                <a:ea typeface="標楷體" panose="03000509000000000000" pitchFamily="65" charset="-120"/>
              </a:rPr>
              <a:t>.</a:t>
            </a:r>
            <a:r>
              <a:rPr lang="zh-TW" altLang="en-US" sz="2000" dirty="0" smtClean="0">
                <a:latin typeface="Times New Roman" pitchFamily="18" charset="0"/>
                <a:ea typeface="標楷體" panose="03000509000000000000" pitchFamily="65" charset="-120"/>
              </a:rPr>
              <a:t>乳製品係指乳品類及乳品加工食品。</a:t>
            </a:r>
            <a:endParaRPr lang="en-US" altLang="zh-TW" sz="2000" dirty="0" smtClean="0">
              <a:latin typeface="Times New Roman" pitchFamily="18" charset="0"/>
              <a:ea typeface="標楷體" panose="03000509000000000000" pitchFamily="65" charset="-120"/>
            </a:endParaRPr>
          </a:p>
          <a:p>
            <a:pPr algn="just">
              <a:spcBef>
                <a:spcPts val="300"/>
              </a:spcBef>
              <a:spcAft>
                <a:spcPts val="300"/>
              </a:spcAft>
              <a:buClrTx/>
              <a:buSzTx/>
              <a:buNone/>
            </a:pPr>
            <a:r>
              <a:rPr lang="zh-TW" altLang="en-US" sz="2000" dirty="0" smtClean="0">
                <a:latin typeface="Times New Roman" pitchFamily="18" charset="0"/>
                <a:ea typeface="標楷體" panose="03000509000000000000" pitchFamily="65" charset="-120"/>
              </a:rPr>
              <a:t>        </a:t>
            </a:r>
            <a:r>
              <a:rPr lang="en-US" altLang="zh-TW" sz="2000" dirty="0" smtClean="0">
                <a:latin typeface="Times New Roman" pitchFamily="18" charset="0"/>
                <a:ea typeface="標楷體" panose="03000509000000000000" pitchFamily="65" charset="-120"/>
              </a:rPr>
              <a:t>3.</a:t>
            </a:r>
            <a:r>
              <a:rPr lang="zh-TW" altLang="zh-TW" sz="2000" dirty="0" smtClean="0">
                <a:latin typeface="Times New Roman" pitchFamily="18" charset="0"/>
                <a:ea typeface="標楷體" panose="03000509000000000000" pitchFamily="65" charset="-120"/>
              </a:rPr>
              <a:t>第一</a:t>
            </a:r>
            <a:r>
              <a:rPr lang="zh-TW" altLang="zh-TW" sz="2000" dirty="0">
                <a:latin typeface="Times New Roman" pitchFamily="18" charset="0"/>
                <a:ea typeface="標楷體" panose="03000509000000000000" pitchFamily="65" charset="-120"/>
              </a:rPr>
              <a:t>欄所列營養素標示「較</a:t>
            </a:r>
            <a:r>
              <a:rPr lang="en-US" altLang="zh-TW" sz="2000" dirty="0">
                <a:latin typeface="Times New Roman" pitchFamily="18" charset="0"/>
                <a:ea typeface="標楷體" panose="03000509000000000000" pitchFamily="65" charset="-120"/>
              </a:rPr>
              <a:t>…</a:t>
            </a:r>
            <a:r>
              <a:rPr lang="zh-TW" altLang="zh-TW" sz="2000" dirty="0">
                <a:latin typeface="Times New Roman" pitchFamily="18" charset="0"/>
                <a:ea typeface="標楷體" panose="03000509000000000000" pitchFamily="65" charset="-120"/>
              </a:rPr>
              <a:t>低</a:t>
            </a:r>
            <a:r>
              <a:rPr lang="zh-TW" altLang="zh-TW" sz="2000" dirty="0" smtClean="0">
                <a:latin typeface="Times New Roman" pitchFamily="18" charset="0"/>
                <a:ea typeface="標楷體" panose="03000509000000000000" pitchFamily="65" charset="-120"/>
              </a:rPr>
              <a:t>」</a:t>
            </a:r>
            <a:r>
              <a:rPr lang="zh-TW" altLang="en-US" sz="2000" dirty="0" smtClean="0">
                <a:latin typeface="Times New Roman" pitchFamily="18" charset="0"/>
                <a:ea typeface="標楷體" panose="03000509000000000000" pitchFamily="65" charset="-120"/>
              </a:rPr>
              <a:t>、</a:t>
            </a:r>
            <a:r>
              <a:rPr lang="zh-TW" altLang="zh-TW" sz="2000" dirty="0" smtClean="0">
                <a:latin typeface="Times New Roman" pitchFamily="18" charset="0"/>
                <a:ea typeface="標楷體" panose="03000509000000000000" pitchFamily="65" charset="-120"/>
              </a:rPr>
              <a:t>「</a:t>
            </a:r>
            <a:r>
              <a:rPr lang="zh-TW" altLang="zh-TW" sz="2000" dirty="0">
                <a:latin typeface="Times New Roman" pitchFamily="18" charset="0"/>
                <a:ea typeface="標楷體" panose="03000509000000000000" pitchFamily="65" charset="-120"/>
              </a:rPr>
              <a:t>較</a:t>
            </a:r>
            <a:r>
              <a:rPr lang="en-US" altLang="zh-TW" sz="2000" dirty="0">
                <a:latin typeface="Times New Roman" pitchFamily="18" charset="0"/>
                <a:ea typeface="標楷體" panose="03000509000000000000" pitchFamily="65" charset="-120"/>
              </a:rPr>
              <a:t>…</a:t>
            </a:r>
            <a:r>
              <a:rPr lang="zh-TW" altLang="zh-TW" sz="2000" dirty="0">
                <a:latin typeface="Times New Roman" pitchFamily="18" charset="0"/>
                <a:ea typeface="標楷體" panose="03000509000000000000" pitchFamily="65" charset="-120"/>
              </a:rPr>
              <a:t>少」</a:t>
            </a:r>
            <a:r>
              <a:rPr lang="zh-TW" altLang="zh-TW" sz="2000" dirty="0" smtClean="0">
                <a:latin typeface="Times New Roman" pitchFamily="18" charset="0"/>
                <a:ea typeface="標楷體" panose="03000509000000000000" pitchFamily="65" charset="-120"/>
              </a:rPr>
              <a:t>或</a:t>
            </a:r>
            <a:r>
              <a:rPr lang="zh-TW" altLang="zh-TW" sz="2000" dirty="0" smtClean="0">
                <a:solidFill>
                  <a:srgbClr val="CC00CC"/>
                </a:solidFill>
                <a:latin typeface="Times New Roman" pitchFamily="18" charset="0"/>
                <a:ea typeface="標楷體" panose="03000509000000000000" pitchFamily="65" charset="-120"/>
              </a:rPr>
              <a:t>「</a:t>
            </a:r>
            <a:r>
              <a:rPr lang="zh-TW" altLang="en-US" sz="2000" dirty="0" smtClean="0">
                <a:solidFill>
                  <a:srgbClr val="CC00CC"/>
                </a:solidFill>
                <a:latin typeface="Times New Roman" pitchFamily="18" charset="0"/>
                <a:ea typeface="標楷體" panose="03000509000000000000" pitchFamily="65" charset="-120"/>
              </a:rPr>
              <a:t>減</a:t>
            </a:r>
            <a:r>
              <a:rPr lang="en-US" altLang="zh-TW" sz="2000" dirty="0" smtClean="0">
                <a:solidFill>
                  <a:srgbClr val="CC00CC"/>
                </a:solidFill>
                <a:latin typeface="Times New Roman" pitchFamily="18" charset="0"/>
                <a:ea typeface="標楷體" panose="03000509000000000000" pitchFamily="65" charset="-120"/>
              </a:rPr>
              <a:t>…</a:t>
            </a:r>
            <a:r>
              <a:rPr lang="zh-TW" altLang="zh-TW" sz="2000" dirty="0" smtClean="0">
                <a:solidFill>
                  <a:srgbClr val="CC00CC"/>
                </a:solidFill>
                <a:latin typeface="Times New Roman" pitchFamily="18" charset="0"/>
                <a:ea typeface="標楷體" panose="03000509000000000000" pitchFamily="65" charset="-120"/>
              </a:rPr>
              <a:t>」</a:t>
            </a:r>
            <a:endParaRPr lang="en-US" altLang="zh-TW" sz="2000" dirty="0" smtClean="0">
              <a:solidFill>
                <a:srgbClr val="CC00CC"/>
              </a:solidFill>
              <a:latin typeface="Times New Roman" pitchFamily="18" charset="0"/>
              <a:ea typeface="標楷體" panose="03000509000000000000" pitchFamily="65" charset="-120"/>
            </a:endParaRPr>
          </a:p>
          <a:p>
            <a:pPr algn="just">
              <a:spcBef>
                <a:spcPts val="300"/>
              </a:spcBef>
              <a:spcAft>
                <a:spcPts val="300"/>
              </a:spcAft>
              <a:buClrTx/>
              <a:buSzTx/>
              <a:buNone/>
            </a:pPr>
            <a:r>
              <a:rPr lang="zh-TW" altLang="en-US" sz="2000" dirty="0">
                <a:latin typeface="Times New Roman" pitchFamily="18" charset="0"/>
                <a:ea typeface="標楷體" panose="03000509000000000000" pitchFamily="65" charset="-120"/>
              </a:rPr>
              <a:t> </a:t>
            </a:r>
            <a:r>
              <a:rPr lang="zh-TW" altLang="en-US" sz="2000" dirty="0" smtClean="0">
                <a:latin typeface="Times New Roman" pitchFamily="18" charset="0"/>
                <a:ea typeface="標楷體" panose="03000509000000000000" pitchFamily="65" charset="-120"/>
              </a:rPr>
              <a:t>           </a:t>
            </a:r>
            <a:r>
              <a:rPr lang="en-US" altLang="zh-TW" sz="2000" dirty="0" smtClean="0">
                <a:latin typeface="Times New Roman" pitchFamily="18" charset="0"/>
                <a:ea typeface="標楷體" panose="03000509000000000000" pitchFamily="65" charset="-120"/>
              </a:rPr>
              <a:t>(</a:t>
            </a:r>
            <a:r>
              <a:rPr lang="zh-TW" altLang="en-US" sz="2000" dirty="0" smtClean="0">
                <a:latin typeface="Times New Roman" pitchFamily="18" charset="0"/>
                <a:ea typeface="標楷體" panose="03000509000000000000" pitchFamily="65" charset="-120"/>
              </a:rPr>
              <a:t>不包含減鈉鹽</a:t>
            </a:r>
            <a:r>
              <a:rPr lang="en-US" altLang="zh-TW" sz="2000" dirty="0" smtClean="0">
                <a:latin typeface="Times New Roman" pitchFamily="18" charset="0"/>
                <a:ea typeface="標楷體" panose="03000509000000000000" pitchFamily="65" charset="-120"/>
              </a:rPr>
              <a:t>)</a:t>
            </a:r>
            <a:r>
              <a:rPr lang="zh-TW" altLang="zh-TW" sz="2000" dirty="0" smtClean="0">
                <a:latin typeface="Times New Roman" pitchFamily="18" charset="0"/>
                <a:ea typeface="標楷體" panose="03000509000000000000" pitchFamily="65" charset="-120"/>
              </a:rPr>
              <a:t>，</a:t>
            </a:r>
            <a:r>
              <a:rPr lang="zh-TW" altLang="zh-TW" sz="2000" dirty="0">
                <a:latin typeface="Times New Roman" pitchFamily="18" charset="0"/>
                <a:ea typeface="標楷體" panose="03000509000000000000" pitchFamily="65" charset="-120"/>
              </a:rPr>
              <a:t>該固體（半固體）或液體食品中所含該</a:t>
            </a:r>
            <a:r>
              <a:rPr lang="zh-TW" altLang="zh-TW" sz="2000" dirty="0" smtClean="0">
                <a:latin typeface="Times New Roman" pitchFamily="18" charset="0"/>
                <a:ea typeface="標楷體" panose="03000509000000000000" pitchFamily="65" charset="-120"/>
              </a:rPr>
              <a:t>營</a:t>
            </a:r>
            <a:endParaRPr lang="en-US" altLang="zh-TW" sz="2000" dirty="0" smtClean="0">
              <a:latin typeface="Times New Roman" pitchFamily="18" charset="0"/>
              <a:ea typeface="標楷體" panose="03000509000000000000" pitchFamily="65" charset="-120"/>
            </a:endParaRPr>
          </a:p>
          <a:p>
            <a:pPr algn="just">
              <a:spcBef>
                <a:spcPts val="300"/>
              </a:spcBef>
              <a:spcAft>
                <a:spcPts val="300"/>
              </a:spcAft>
              <a:buClrTx/>
              <a:buSzTx/>
              <a:buNone/>
            </a:pPr>
            <a:r>
              <a:rPr lang="zh-TW" altLang="en-US" sz="2000" dirty="0">
                <a:latin typeface="Times New Roman" pitchFamily="18" charset="0"/>
                <a:ea typeface="標楷體" panose="03000509000000000000" pitchFamily="65" charset="-120"/>
              </a:rPr>
              <a:t> </a:t>
            </a:r>
            <a:r>
              <a:rPr lang="zh-TW" altLang="en-US" sz="2000" dirty="0" smtClean="0">
                <a:latin typeface="Times New Roman" pitchFamily="18" charset="0"/>
                <a:ea typeface="標楷體" panose="03000509000000000000" pitchFamily="65" charset="-120"/>
              </a:rPr>
              <a:t>          </a:t>
            </a:r>
            <a:r>
              <a:rPr lang="zh-TW" altLang="zh-TW" sz="2000" dirty="0" smtClean="0">
                <a:latin typeface="Times New Roman" pitchFamily="18" charset="0"/>
                <a:ea typeface="標楷體" panose="03000509000000000000" pitchFamily="65" charset="-120"/>
              </a:rPr>
              <a:t>養</a:t>
            </a:r>
            <a:r>
              <a:rPr lang="zh-TW" altLang="zh-TW" sz="2000" dirty="0">
                <a:latin typeface="Times New Roman" pitchFamily="18" charset="0"/>
                <a:ea typeface="標楷體" panose="03000509000000000000" pitchFamily="65" charset="-120"/>
              </a:rPr>
              <a:t>素量與同類參考食品所含</a:t>
            </a:r>
            <a:r>
              <a:rPr lang="zh-TW" altLang="en-US" sz="2000" dirty="0">
                <a:latin typeface="Times New Roman" pitchFamily="18" charset="0"/>
                <a:ea typeface="標楷體" panose="03000509000000000000" pitchFamily="65" charset="-120"/>
              </a:rPr>
              <a:t> </a:t>
            </a:r>
            <a:r>
              <a:rPr lang="zh-TW" altLang="zh-TW" sz="2000" dirty="0">
                <a:latin typeface="Times New Roman" pitchFamily="18" charset="0"/>
                <a:ea typeface="標楷體" panose="03000509000000000000" pitchFamily="65" charset="-120"/>
              </a:rPr>
              <a:t>該營養素量之差距必須分別</a:t>
            </a:r>
            <a:r>
              <a:rPr lang="zh-TW" altLang="zh-TW" sz="2000" dirty="0" smtClean="0">
                <a:latin typeface="Times New Roman" pitchFamily="18" charset="0"/>
                <a:ea typeface="標楷體" panose="03000509000000000000" pitchFamily="65" charset="-120"/>
              </a:rPr>
              <a:t>達到</a:t>
            </a:r>
            <a:endParaRPr lang="en-US" altLang="zh-TW" sz="2000" dirty="0" smtClean="0">
              <a:latin typeface="Times New Roman" pitchFamily="18" charset="0"/>
              <a:ea typeface="標楷體" panose="03000509000000000000" pitchFamily="65" charset="-120"/>
            </a:endParaRPr>
          </a:p>
          <a:p>
            <a:pPr algn="just">
              <a:spcBef>
                <a:spcPts val="300"/>
              </a:spcBef>
              <a:spcAft>
                <a:spcPts val="300"/>
              </a:spcAft>
              <a:buClrTx/>
              <a:buSzTx/>
              <a:buNone/>
            </a:pPr>
            <a:r>
              <a:rPr lang="zh-TW" altLang="en-US" sz="2000" dirty="0">
                <a:latin typeface="Times New Roman" pitchFamily="18" charset="0"/>
                <a:ea typeface="標楷體" panose="03000509000000000000" pitchFamily="65" charset="-120"/>
              </a:rPr>
              <a:t> </a:t>
            </a:r>
            <a:r>
              <a:rPr lang="zh-TW" altLang="en-US" sz="2000" dirty="0" smtClean="0">
                <a:latin typeface="Times New Roman" pitchFamily="18" charset="0"/>
                <a:ea typeface="標楷體" panose="03000509000000000000" pitchFamily="65" charset="-120"/>
              </a:rPr>
              <a:t>          </a:t>
            </a:r>
            <a:r>
              <a:rPr lang="zh-TW" altLang="zh-TW" sz="2000" dirty="0" smtClean="0">
                <a:latin typeface="Times New Roman" pitchFamily="18" charset="0"/>
                <a:ea typeface="標楷體" panose="03000509000000000000" pitchFamily="65" charset="-120"/>
              </a:rPr>
              <a:t>或</a:t>
            </a:r>
            <a:r>
              <a:rPr lang="zh-TW" altLang="zh-TW" sz="2000" dirty="0">
                <a:latin typeface="Times New Roman" pitchFamily="18" charset="0"/>
                <a:ea typeface="標楷體" panose="03000509000000000000" pitchFamily="65" charset="-120"/>
              </a:rPr>
              <a:t>超過本表第二欄或第三欄所示之量，且須標明被比較之</a:t>
            </a:r>
            <a:r>
              <a:rPr lang="zh-TW" altLang="zh-TW" sz="2000" dirty="0" smtClean="0">
                <a:latin typeface="Times New Roman" pitchFamily="18" charset="0"/>
                <a:ea typeface="標楷體" panose="03000509000000000000" pitchFamily="65" charset="-120"/>
              </a:rPr>
              <a:t>同</a:t>
            </a:r>
            <a:endParaRPr lang="en-US" altLang="zh-TW" sz="2000" dirty="0" smtClean="0">
              <a:latin typeface="Times New Roman" pitchFamily="18" charset="0"/>
              <a:ea typeface="標楷體" panose="03000509000000000000" pitchFamily="65" charset="-120"/>
            </a:endParaRPr>
          </a:p>
          <a:p>
            <a:pPr algn="just">
              <a:spcBef>
                <a:spcPts val="300"/>
              </a:spcBef>
              <a:spcAft>
                <a:spcPts val="300"/>
              </a:spcAft>
              <a:buClrTx/>
              <a:buSzTx/>
              <a:buNone/>
            </a:pPr>
            <a:r>
              <a:rPr lang="zh-TW" altLang="en-US" sz="2000" dirty="0">
                <a:latin typeface="Times New Roman" pitchFamily="18" charset="0"/>
                <a:ea typeface="標楷體" panose="03000509000000000000" pitchFamily="65" charset="-120"/>
              </a:rPr>
              <a:t> </a:t>
            </a:r>
            <a:r>
              <a:rPr lang="zh-TW" altLang="en-US" sz="2000" dirty="0" smtClean="0">
                <a:latin typeface="Times New Roman" pitchFamily="18" charset="0"/>
                <a:ea typeface="標楷體" panose="03000509000000000000" pitchFamily="65" charset="-120"/>
              </a:rPr>
              <a:t>          </a:t>
            </a:r>
            <a:r>
              <a:rPr lang="zh-TW" altLang="zh-TW" sz="2000" dirty="0" smtClean="0">
                <a:latin typeface="Times New Roman" pitchFamily="18" charset="0"/>
                <a:ea typeface="標楷體" panose="03000509000000000000" pitchFamily="65" charset="-120"/>
              </a:rPr>
              <a:t>類</a:t>
            </a:r>
            <a:r>
              <a:rPr lang="zh-TW" altLang="zh-TW" sz="2000" dirty="0">
                <a:latin typeface="Times New Roman" pitchFamily="18" charset="0"/>
                <a:ea typeface="標楷體" panose="03000509000000000000" pitchFamily="65" charset="-120"/>
              </a:rPr>
              <a:t>參考食品之品名及其減低之量或其減低之比例數。</a:t>
            </a:r>
          </a:p>
          <a:p>
            <a:pPr algn="just" eaLnBrk="1" hangingPunct="1">
              <a:spcBef>
                <a:spcPts val="300"/>
              </a:spcBef>
              <a:spcAft>
                <a:spcPts val="300"/>
              </a:spcAft>
              <a:buClrTx/>
              <a:buSzTx/>
              <a:buFontTx/>
              <a:buNone/>
            </a:pPr>
            <a:r>
              <a:rPr lang="en-US" altLang="zh-TW" sz="2000" dirty="0">
                <a:latin typeface="Times New Roman" pitchFamily="18" charset="0"/>
                <a:ea typeface="標楷體" panose="03000509000000000000" pitchFamily="65" charset="-120"/>
              </a:rPr>
              <a:t> </a:t>
            </a:r>
            <a:endParaRPr lang="zh-TW" altLang="zh-TW" sz="2000" dirty="0">
              <a:latin typeface="Times New Roman" pitchFamily="18" charset="0"/>
              <a:ea typeface="標楷體" panose="03000509000000000000" pitchFamily="65" charset="-120"/>
            </a:endParaRPr>
          </a:p>
        </p:txBody>
      </p:sp>
      <p:sp>
        <p:nvSpPr>
          <p:cNvPr id="93187" name="投影片編號版面配置區 1"/>
          <p:cNvSpPr>
            <a:spLocks noGrp="1"/>
          </p:cNvSpPr>
          <p:nvPr>
            <p:ph type="sldNum" sz="quarter" idx="12"/>
          </p:nvPr>
        </p:nvSpPr>
        <p:spPr>
          <a:noFill/>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1DD3CA7B-23FA-4CA4-9AA3-C9161BE86D37}" type="slidenum">
              <a:rPr kumimoji="0" lang="zh-TW" altLang="en-US" sz="1400">
                <a:solidFill>
                  <a:schemeClr val="bg1"/>
                </a:solidFill>
                <a:latin typeface="Tahoma" pitchFamily="34" charset="0"/>
                <a:ea typeface="標楷體" panose="03000509000000000000" pitchFamily="65" charset="-120"/>
              </a:rPr>
              <a:pPr/>
              <a:t>80</a:t>
            </a:fld>
            <a:endParaRPr kumimoji="0" lang="en-US" altLang="zh-TW" sz="1400" dirty="0">
              <a:solidFill>
                <a:schemeClr val="bg1"/>
              </a:solidFill>
              <a:latin typeface="Tahoma" pitchFamily="34" charset="0"/>
              <a:ea typeface="標楷體" panose="03000509000000000000" pitchFamily="65" charset="-120"/>
            </a:endParaRPr>
          </a:p>
        </p:txBody>
      </p:sp>
      <p:pic>
        <p:nvPicPr>
          <p:cNvPr id="4"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165186"/>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503238" y="547688"/>
            <a:ext cx="8173218" cy="1152525"/>
          </a:xfrm>
        </p:spPr>
        <p:txBody>
          <a:bodyPr anchor="ctr">
            <a:normAutofit fontScale="90000"/>
          </a:bodyPr>
          <a:lstStyle/>
          <a:p>
            <a:pPr eaLnBrk="1" hangingPunct="1"/>
            <a:r>
              <a:rPr lang="zh-TW" altLang="en-US" sz="2000" b="1" i="0" dirty="0" smtClean="0">
                <a:solidFill>
                  <a:schemeClr val="tx1"/>
                </a:solidFill>
                <a:latin typeface="Calibri" panose="020F0502020204030204" pitchFamily="34" charset="0"/>
                <a:ea typeface="標楷體" panose="03000509000000000000" pitchFamily="65" charset="-120"/>
              </a:rPr>
              <a:t>表</a:t>
            </a:r>
            <a:r>
              <a:rPr lang="en-US" altLang="zh-TW" sz="2000" b="1" i="0" dirty="0" smtClean="0">
                <a:solidFill>
                  <a:schemeClr val="tx1"/>
                </a:solidFill>
                <a:latin typeface="Calibri" panose="020F0502020204030204" pitchFamily="34" charset="0"/>
                <a:ea typeface="標楷體" panose="03000509000000000000" pitchFamily="65" charset="-120"/>
              </a:rPr>
              <a:t>3</a:t>
            </a:r>
            <a:r>
              <a:rPr lang="zh-TW" altLang="en-US" sz="2000" b="1" dirty="0">
                <a:solidFill>
                  <a:schemeClr val="tx1"/>
                </a:solidFill>
                <a:latin typeface="Calibri" panose="020F0502020204030204" pitchFamily="34" charset="0"/>
                <a:ea typeface="標楷體" panose="03000509000000000000" pitchFamily="65" charset="-120"/>
              </a:rPr>
              <a:t> </a:t>
            </a:r>
            <a:r>
              <a:rPr lang="zh-TW" altLang="en-US" sz="2000" b="1" dirty="0" smtClean="0">
                <a:solidFill>
                  <a:schemeClr val="tx1"/>
                </a:solidFill>
                <a:latin typeface="Calibri" panose="020F0502020204030204" pitchFamily="34" charset="0"/>
                <a:ea typeface="標楷體" panose="03000509000000000000" pitchFamily="65" charset="-120"/>
              </a:rPr>
              <a:t>  </a:t>
            </a:r>
            <a:r>
              <a:rPr lang="zh-TW" altLang="en-US" sz="2000" b="1" i="0" dirty="0" smtClean="0">
                <a:solidFill>
                  <a:schemeClr val="tx1"/>
                </a:solidFill>
                <a:latin typeface="Calibri" panose="020F0502020204030204" pitchFamily="34" charset="0"/>
                <a:ea typeface="標楷體" panose="03000509000000000000" pitchFamily="65" charset="-120"/>
              </a:rPr>
              <a:t>第一欄所列營養素標示「高」、「多」、「強化」或「富含」時，該食</a:t>
            </a:r>
            <a:br>
              <a:rPr lang="zh-TW" altLang="en-US" sz="2000" b="1" i="0" dirty="0" smtClean="0">
                <a:solidFill>
                  <a:schemeClr val="tx1"/>
                </a:solidFill>
                <a:latin typeface="Calibri" panose="020F0502020204030204" pitchFamily="34" charset="0"/>
                <a:ea typeface="標楷體" panose="03000509000000000000" pitchFamily="65" charset="-120"/>
              </a:rPr>
            </a:br>
            <a:r>
              <a:rPr lang="zh-TW" altLang="en-US" sz="2000" b="1" i="0" dirty="0" smtClean="0">
                <a:solidFill>
                  <a:schemeClr val="tx1"/>
                </a:solidFill>
                <a:latin typeface="Calibri" panose="020F0502020204030204" pitchFamily="34" charset="0"/>
                <a:ea typeface="標楷體" panose="03000509000000000000" pitchFamily="65" charset="-120"/>
              </a:rPr>
              <a:t>          品每</a:t>
            </a:r>
            <a:r>
              <a:rPr lang="en-US" altLang="zh-TW" sz="2000" b="1" i="0" dirty="0" smtClean="0">
                <a:solidFill>
                  <a:schemeClr val="tx1"/>
                </a:solidFill>
                <a:latin typeface="Calibri" panose="020F0502020204030204" pitchFamily="34" charset="0"/>
                <a:ea typeface="標楷體" panose="03000509000000000000" pitchFamily="65" charset="-120"/>
              </a:rPr>
              <a:t>100</a:t>
            </a:r>
            <a:r>
              <a:rPr lang="zh-TW" altLang="en-US" sz="2000" b="1" i="0" dirty="0" smtClean="0">
                <a:solidFill>
                  <a:schemeClr val="tx1"/>
                </a:solidFill>
                <a:latin typeface="Calibri" panose="020F0502020204030204" pitchFamily="34" charset="0"/>
                <a:ea typeface="標楷體" panose="03000509000000000000" pitchFamily="65" charset="-120"/>
              </a:rPr>
              <a:t>公克之固體（半固體）、每</a:t>
            </a:r>
            <a:r>
              <a:rPr lang="en-US" altLang="zh-TW" sz="2000" b="1" i="0" dirty="0" smtClean="0">
                <a:solidFill>
                  <a:schemeClr val="tx1"/>
                </a:solidFill>
                <a:latin typeface="Calibri" panose="020F0502020204030204" pitchFamily="34" charset="0"/>
                <a:ea typeface="標楷體" panose="03000509000000000000" pitchFamily="65" charset="-120"/>
              </a:rPr>
              <a:t>100</a:t>
            </a:r>
            <a:r>
              <a:rPr lang="zh-TW" altLang="en-US" sz="2000" b="1" i="0" dirty="0" smtClean="0">
                <a:solidFill>
                  <a:schemeClr val="tx1"/>
                </a:solidFill>
                <a:latin typeface="Calibri" panose="020F0502020204030204" pitchFamily="34" charset="0"/>
                <a:ea typeface="標楷體" panose="03000509000000000000" pitchFamily="65" charset="-120"/>
              </a:rPr>
              <a:t>毫升之液體或每</a:t>
            </a:r>
            <a:r>
              <a:rPr lang="en-US" altLang="zh-TW" sz="2000" b="1" i="0" dirty="0" smtClean="0">
                <a:solidFill>
                  <a:schemeClr val="tx1"/>
                </a:solidFill>
                <a:latin typeface="Calibri" panose="020F0502020204030204" pitchFamily="34" charset="0"/>
                <a:ea typeface="標楷體" panose="03000509000000000000" pitchFamily="65" charset="-120"/>
              </a:rPr>
              <a:t>100</a:t>
            </a:r>
            <a:r>
              <a:rPr lang="zh-TW" altLang="en-US" sz="2000" b="1" i="0" dirty="0" smtClean="0">
                <a:solidFill>
                  <a:schemeClr val="tx1"/>
                </a:solidFill>
                <a:latin typeface="Calibri" panose="020F0502020204030204" pitchFamily="34" charset="0"/>
                <a:ea typeface="標楷體" panose="03000509000000000000" pitchFamily="65" charset="-120"/>
              </a:rPr>
              <a:t>大卡之液體</a:t>
            </a:r>
            <a:br>
              <a:rPr lang="zh-TW" altLang="en-US" sz="2000" b="1" i="0" dirty="0" smtClean="0">
                <a:solidFill>
                  <a:schemeClr val="tx1"/>
                </a:solidFill>
                <a:latin typeface="Calibri" panose="020F0502020204030204" pitchFamily="34" charset="0"/>
                <a:ea typeface="標楷體" panose="03000509000000000000" pitchFamily="65" charset="-120"/>
              </a:rPr>
            </a:br>
            <a:r>
              <a:rPr lang="zh-TW" altLang="en-US" sz="2000" b="1" i="0" dirty="0" smtClean="0">
                <a:solidFill>
                  <a:schemeClr val="tx1"/>
                </a:solidFill>
                <a:latin typeface="Calibri" panose="020F0502020204030204" pitchFamily="34" charset="0"/>
                <a:ea typeface="標楷體" panose="03000509000000000000" pitchFamily="65" charset="-120"/>
              </a:rPr>
              <a:t>          所含該營養素量必須分別達到或超過本表第二欄、第三欄或第四欄所示</a:t>
            </a:r>
            <a:br>
              <a:rPr lang="zh-TW" altLang="en-US" sz="2000" b="1" i="0" dirty="0" smtClean="0">
                <a:solidFill>
                  <a:schemeClr val="tx1"/>
                </a:solidFill>
                <a:latin typeface="Calibri" panose="020F0502020204030204" pitchFamily="34" charset="0"/>
                <a:ea typeface="標楷體" panose="03000509000000000000" pitchFamily="65" charset="-120"/>
              </a:rPr>
            </a:br>
            <a:r>
              <a:rPr lang="zh-TW" altLang="en-US" sz="2000" b="1" i="0" dirty="0" smtClean="0">
                <a:solidFill>
                  <a:schemeClr val="tx1"/>
                </a:solidFill>
                <a:latin typeface="Calibri" panose="020F0502020204030204" pitchFamily="34" charset="0"/>
                <a:ea typeface="標楷體" panose="03000509000000000000" pitchFamily="65" charset="-120"/>
              </a:rPr>
              <a:t>          之量。</a:t>
            </a:r>
          </a:p>
        </p:txBody>
      </p:sp>
      <p:sp>
        <p:nvSpPr>
          <p:cNvPr id="2" name="矩形 1"/>
          <p:cNvSpPr/>
          <p:nvPr/>
        </p:nvSpPr>
        <p:spPr>
          <a:xfrm>
            <a:off x="755576" y="1732746"/>
            <a:ext cx="3744416" cy="400110"/>
          </a:xfrm>
          <a:prstGeom prst="rect">
            <a:avLst/>
          </a:prstGeom>
        </p:spPr>
        <p:txBody>
          <a:bodyPr wrap="square">
            <a:spAutoFit/>
          </a:bodyPr>
          <a:lstStyle/>
          <a:p>
            <a:pPr algn="just" eaLnBrk="1">
              <a:lnSpc>
                <a:spcPts val="2400"/>
              </a:lnSpc>
              <a:spcBef>
                <a:spcPts val="600"/>
              </a:spcBef>
              <a:spcAft>
                <a:spcPts val="600"/>
              </a:spcAft>
              <a:defRPr/>
            </a:pPr>
            <a:r>
              <a:rPr lang="zh-TW" altLang="en-US" b="1" kern="100" dirty="0" smtClean="0">
                <a:latin typeface="Calibri" panose="020F0502020204030204" pitchFamily="34" charset="0"/>
                <a:ea typeface="標楷體" panose="03000509000000000000" pitchFamily="65" charset="-120"/>
              </a:rPr>
              <a:t> </a:t>
            </a:r>
            <a:r>
              <a:rPr lang="en-US" altLang="zh-TW" b="1" kern="100" dirty="0" smtClean="0">
                <a:latin typeface="Calibri" panose="020F0502020204030204" pitchFamily="34" charset="0"/>
                <a:ea typeface="標楷體" panose="03000509000000000000" pitchFamily="65" charset="-120"/>
              </a:rPr>
              <a:t>(1)</a:t>
            </a:r>
            <a:r>
              <a:rPr lang="zh-TW" altLang="en-US" b="1" kern="100" dirty="0" smtClean="0">
                <a:latin typeface="Calibri" panose="020F0502020204030204" pitchFamily="34" charset="0"/>
                <a:ea typeface="標楷體" panose="03000509000000000000" pitchFamily="65" charset="-120"/>
              </a:rPr>
              <a:t>無特殊族群訴求適用</a:t>
            </a:r>
            <a:endParaRPr lang="zh-TW" altLang="zh-TW" b="1" kern="100" dirty="0">
              <a:latin typeface="Calibri" panose="020F0502020204030204" pitchFamily="34" charset="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4036919582"/>
              </p:ext>
            </p:extLst>
          </p:nvPr>
        </p:nvGraphicFramePr>
        <p:xfrm>
          <a:off x="899592" y="2132856"/>
          <a:ext cx="7632848" cy="4040191"/>
        </p:xfrm>
        <a:graphic>
          <a:graphicData uri="http://schemas.openxmlformats.org/drawingml/2006/table">
            <a:tbl>
              <a:tblPr/>
              <a:tblGrid>
                <a:gridCol w="1908323"/>
                <a:gridCol w="1908175"/>
                <a:gridCol w="1908175"/>
                <a:gridCol w="1908175"/>
              </a:tblGrid>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第一欄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第二欄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第三欄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第四欄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825499">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營養素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固體（半固體）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膳食纖維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A</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210</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微克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RE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itchFamily="65" charset="-120"/>
                        </a:rPr>
                        <a:t>(1)</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105</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微克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RE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itchFamily="65" charset="-120"/>
                        </a:rPr>
                        <a:t>(1)</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70</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微克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RE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itchFamily="65" charset="-120"/>
                        </a:rPr>
                        <a:t>(1)</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0.42</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0.21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0.14</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0.48</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0.24</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0.16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C</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30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10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E</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3.9</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毫克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α-TE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itchFamily="65" charset="-120"/>
                        </a:rPr>
                        <a:t>(2)</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1.95</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毫克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α-TE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itchFamily="65" charset="-120"/>
                        </a:rPr>
                        <a:t>(2)</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1.3</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毫克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α-TE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itchFamily="65" charset="-120"/>
                        </a:rPr>
                        <a:t>(2)</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鈣</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360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180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itchFamily="65" charset="-120"/>
                        </a:rPr>
                        <a:t>120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鐵</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4.5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2.25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p:txBody>
          <a:bodyPr/>
          <a:lstStyle/>
          <a:p>
            <a:fld id="{5844BAF3-9A77-4149-9D35-6B2F21713807}" type="slidenum">
              <a:rPr lang="zh-TW" altLang="en-US" smtClean="0"/>
              <a:t>81</a:t>
            </a:fld>
            <a:endParaRPr lang="zh-TW" altLang="en-US"/>
          </a:p>
        </p:txBody>
      </p:sp>
    </p:spTree>
    <p:extLst>
      <p:ext uri="{BB962C8B-B14F-4D97-AF65-F5344CB8AC3E}">
        <p14:creationId xmlns:p14="http://schemas.microsoft.com/office/powerpoint/2010/main" val="27493196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54219"/>
            <a:ext cx="2191626" cy="400110"/>
          </a:xfrm>
          <a:prstGeom prst="rect">
            <a:avLst/>
          </a:prstGeom>
        </p:spPr>
        <p:txBody>
          <a:bodyPr wrap="none">
            <a:spAutoFit/>
          </a:bodyPr>
          <a:lstStyle/>
          <a:p>
            <a:pPr algn="just" eaLnBrk="1">
              <a:lnSpc>
                <a:spcPts val="2400"/>
              </a:lnSpc>
              <a:spcBef>
                <a:spcPts val="600"/>
              </a:spcBef>
              <a:spcAft>
                <a:spcPts val="600"/>
              </a:spcAft>
              <a:defRPr/>
            </a:pPr>
            <a:r>
              <a:rPr lang="en-US" altLang="zh-TW" b="1" kern="100" dirty="0">
                <a:latin typeface="Calibri" panose="020F0502020204030204" pitchFamily="34" charset="0"/>
                <a:ea typeface="標楷體" panose="03000509000000000000" pitchFamily="65" charset="-120"/>
              </a:rPr>
              <a:t>(2)1-3</a:t>
            </a:r>
            <a:r>
              <a:rPr lang="zh-TW" altLang="zh-TW" b="1" kern="100" dirty="0" smtClean="0">
                <a:latin typeface="Calibri" panose="020F0502020204030204" pitchFamily="34" charset="0"/>
                <a:ea typeface="標楷體" panose="03000509000000000000" pitchFamily="65" charset="-120"/>
              </a:rPr>
              <a:t>歲</a:t>
            </a:r>
            <a:r>
              <a:rPr lang="zh-TW" altLang="en-US" b="1" kern="100" dirty="0" smtClean="0">
                <a:latin typeface="Calibri" panose="020F0502020204030204" pitchFamily="34" charset="0"/>
                <a:ea typeface="標楷體" panose="03000509000000000000" pitchFamily="65" charset="-120"/>
              </a:rPr>
              <a:t> </a:t>
            </a:r>
            <a:r>
              <a:rPr lang="en-US" altLang="zh-TW" b="1" kern="100" dirty="0" smtClean="0">
                <a:solidFill>
                  <a:srgbClr val="FF0000"/>
                </a:solidFill>
                <a:latin typeface="Calibri" panose="020F0502020204030204" pitchFamily="34" charset="0"/>
                <a:ea typeface="標楷體" panose="03000509000000000000" pitchFamily="65" charset="-120"/>
              </a:rPr>
              <a:t>(</a:t>
            </a:r>
            <a:r>
              <a:rPr lang="zh-TW" altLang="en-US" b="1" kern="100" dirty="0" smtClean="0">
                <a:solidFill>
                  <a:srgbClr val="FF0000"/>
                </a:solidFill>
                <a:latin typeface="Calibri" panose="020F0502020204030204" pitchFamily="34" charset="0"/>
                <a:ea typeface="標楷體" panose="03000509000000000000" pitchFamily="65" charset="-120"/>
              </a:rPr>
              <a:t>新增</a:t>
            </a:r>
            <a:r>
              <a:rPr lang="en-US" altLang="zh-TW" b="1" kern="100" dirty="0" smtClean="0">
                <a:solidFill>
                  <a:srgbClr val="FF0000"/>
                </a:solidFill>
                <a:latin typeface="Calibri" panose="020F0502020204030204" pitchFamily="34" charset="0"/>
                <a:ea typeface="標楷體" panose="03000509000000000000" pitchFamily="65" charset="-120"/>
              </a:rPr>
              <a:t>)</a:t>
            </a:r>
            <a:r>
              <a:rPr lang="zh-TW" altLang="en-US" b="1" kern="100" dirty="0" smtClean="0">
                <a:latin typeface="Calibri" panose="020F0502020204030204" pitchFamily="34" charset="0"/>
                <a:ea typeface="標楷體" panose="03000509000000000000" pitchFamily="65" charset="-120"/>
              </a:rPr>
              <a:t> </a:t>
            </a:r>
            <a:endParaRPr lang="zh-TW" altLang="zh-TW" b="1" kern="100" dirty="0">
              <a:latin typeface="Calibri" panose="020F0502020204030204" pitchFamily="34" charset="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058924667"/>
              </p:ext>
            </p:extLst>
          </p:nvPr>
        </p:nvGraphicFramePr>
        <p:xfrm>
          <a:off x="683568" y="1909089"/>
          <a:ext cx="7632700" cy="4040191"/>
        </p:xfrm>
        <a:graphic>
          <a:graphicData uri="http://schemas.openxmlformats.org/drawingml/2006/table">
            <a:tbl>
              <a:tblPr/>
              <a:tblGrid>
                <a:gridCol w="1908175"/>
                <a:gridCol w="1908175"/>
                <a:gridCol w="1908175"/>
                <a:gridCol w="1908175"/>
              </a:tblGrid>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第一欄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第二欄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第三欄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第四欄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825499">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營養素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固體（半固體）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膳食纖維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A</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120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60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40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0.18</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0.09</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0.21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0.11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0.07</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C</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12</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4</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E</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鈣</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50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鐵</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p:txBody>
          <a:bodyPr/>
          <a:lstStyle/>
          <a:p>
            <a:fld id="{5844BAF3-9A77-4149-9D35-6B2F21713807}" type="slidenum">
              <a:rPr lang="zh-TW" altLang="en-US" smtClean="0"/>
              <a:t>82</a:t>
            </a:fld>
            <a:endParaRPr lang="zh-TW" altLang="en-US"/>
          </a:p>
        </p:txBody>
      </p:sp>
      <p:sp>
        <p:nvSpPr>
          <p:cNvPr id="7" name="Rectangle 2"/>
          <p:cNvSpPr txBox="1">
            <a:spLocks noChangeArrowheads="1"/>
          </p:cNvSpPr>
          <p:nvPr/>
        </p:nvSpPr>
        <p:spPr>
          <a:xfrm>
            <a:off x="503238" y="337318"/>
            <a:ext cx="8173218" cy="1152525"/>
          </a:xfrm>
          <a:prstGeom prst="rect">
            <a:avLst/>
          </a:prstGeom>
        </p:spPr>
        <p:txBody>
          <a:bodyPr vert="horz" anchor="ctr">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zh-TW" altLang="en-US" sz="2000" b="1" smtClean="0">
                <a:solidFill>
                  <a:schemeClr val="tx1"/>
                </a:solidFill>
                <a:latin typeface="Calibri" panose="020F0502020204030204" pitchFamily="34" charset="0"/>
                <a:ea typeface="標楷體" panose="03000509000000000000" pitchFamily="65" charset="-120"/>
              </a:rPr>
              <a:t>表</a:t>
            </a:r>
            <a:r>
              <a:rPr lang="en-US" altLang="zh-TW" sz="2000" b="1" smtClean="0">
                <a:solidFill>
                  <a:schemeClr val="tx1"/>
                </a:solidFill>
                <a:latin typeface="Calibri" panose="020F0502020204030204" pitchFamily="34" charset="0"/>
                <a:ea typeface="標楷體" panose="03000509000000000000" pitchFamily="65" charset="-120"/>
              </a:rPr>
              <a:t>3</a:t>
            </a:r>
            <a:r>
              <a:rPr lang="zh-TW" altLang="en-US" sz="2000" b="1" smtClean="0">
                <a:solidFill>
                  <a:schemeClr val="tx1"/>
                </a:solidFill>
                <a:latin typeface="Calibri" panose="020F0502020204030204" pitchFamily="34" charset="0"/>
                <a:ea typeface="標楷體" panose="03000509000000000000" pitchFamily="65" charset="-120"/>
              </a:rPr>
              <a:t>   第一欄所列營養素標示「高」、「多」、「強化」或「富含」時，該食</a:t>
            </a:r>
            <a:br>
              <a:rPr lang="zh-TW" altLang="en-US"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品每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en-US" sz="2000" b="1" smtClean="0">
                <a:solidFill>
                  <a:schemeClr val="tx1"/>
                </a:solidFill>
                <a:latin typeface="Calibri" panose="020F0502020204030204" pitchFamily="34" charset="0"/>
                <a:ea typeface="標楷體" panose="03000509000000000000" pitchFamily="65" charset="-120"/>
              </a:rPr>
              <a:t>公克之固體（半固體）、每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en-US" sz="2000" b="1" smtClean="0">
                <a:solidFill>
                  <a:schemeClr val="tx1"/>
                </a:solidFill>
                <a:latin typeface="Calibri" panose="020F0502020204030204" pitchFamily="34" charset="0"/>
                <a:ea typeface="標楷體" panose="03000509000000000000" pitchFamily="65" charset="-120"/>
              </a:rPr>
              <a:t>毫升之液體或每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en-US" sz="2000" b="1" smtClean="0">
                <a:solidFill>
                  <a:schemeClr val="tx1"/>
                </a:solidFill>
                <a:latin typeface="Calibri" panose="020F0502020204030204" pitchFamily="34" charset="0"/>
                <a:ea typeface="標楷體" panose="03000509000000000000" pitchFamily="65" charset="-120"/>
              </a:rPr>
              <a:t>大卡之液體</a:t>
            </a:r>
            <a:br>
              <a:rPr lang="zh-TW" altLang="en-US"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所含該營養素量必須分別達到或超過本表第二欄、第三欄或第四欄所示</a:t>
            </a:r>
            <a:br>
              <a:rPr lang="zh-TW" altLang="en-US"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之量。</a:t>
            </a:r>
            <a:endParaRPr lang="zh-TW" altLang="en-US" sz="2000" b="1" dirty="0" smtClean="0">
              <a:solidFill>
                <a:schemeClr val="tx1"/>
              </a:solidFill>
              <a:latin typeface="Calibri" panose="020F0502020204030204" pitchFamily="34" charset="0"/>
              <a:ea typeface="標楷體" panose="03000509000000000000" pitchFamily="65" charset="-120"/>
            </a:endParaRPr>
          </a:p>
        </p:txBody>
      </p:sp>
    </p:spTree>
    <p:extLst>
      <p:ext uri="{BB962C8B-B14F-4D97-AF65-F5344CB8AC3E}">
        <p14:creationId xmlns:p14="http://schemas.microsoft.com/office/powerpoint/2010/main" val="32658096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333025"/>
            <a:ext cx="2263761" cy="400110"/>
          </a:xfrm>
          <a:prstGeom prst="rect">
            <a:avLst/>
          </a:prstGeom>
        </p:spPr>
        <p:txBody>
          <a:bodyPr wrap="none">
            <a:spAutoFit/>
          </a:bodyPr>
          <a:lstStyle/>
          <a:p>
            <a:pPr algn="just" eaLnBrk="1">
              <a:lnSpc>
                <a:spcPts val="2400"/>
              </a:lnSpc>
              <a:spcBef>
                <a:spcPts val="600"/>
              </a:spcBef>
              <a:spcAft>
                <a:spcPts val="600"/>
              </a:spcAft>
              <a:defRPr/>
            </a:pPr>
            <a:r>
              <a:rPr lang="en-US" altLang="zh-TW" b="1" kern="100" dirty="0">
                <a:latin typeface="Calibri" panose="020F0502020204030204" pitchFamily="34" charset="0"/>
                <a:ea typeface="標楷體" panose="03000509000000000000" pitchFamily="65" charset="-120"/>
              </a:rPr>
              <a:t>(3)</a:t>
            </a:r>
            <a:r>
              <a:rPr lang="zh-TW" altLang="zh-TW" b="1" kern="100" dirty="0">
                <a:latin typeface="Calibri" panose="020F0502020204030204" pitchFamily="34" charset="0"/>
                <a:ea typeface="標楷體" panose="03000509000000000000" pitchFamily="65" charset="-120"/>
              </a:rPr>
              <a:t>孕乳</a:t>
            </a:r>
            <a:r>
              <a:rPr lang="zh-TW" altLang="zh-TW" b="1" kern="100" dirty="0" smtClean="0">
                <a:latin typeface="Calibri" panose="020F0502020204030204" pitchFamily="34" charset="0"/>
                <a:ea typeface="標楷體" panose="03000509000000000000" pitchFamily="65" charset="-120"/>
              </a:rPr>
              <a:t>婦</a:t>
            </a:r>
            <a:r>
              <a:rPr lang="en-US" altLang="zh-TW" b="1" kern="100" dirty="0">
                <a:solidFill>
                  <a:srgbClr val="FF0000"/>
                </a:solidFill>
                <a:latin typeface="Calibri" panose="020F0502020204030204" pitchFamily="34" charset="0"/>
                <a:ea typeface="標楷體" panose="03000509000000000000" pitchFamily="65" charset="-120"/>
              </a:rPr>
              <a:t>(</a:t>
            </a:r>
            <a:r>
              <a:rPr lang="zh-TW" altLang="en-US" b="1" kern="100" dirty="0">
                <a:solidFill>
                  <a:srgbClr val="FF0000"/>
                </a:solidFill>
                <a:latin typeface="Calibri" panose="020F0502020204030204" pitchFamily="34" charset="0"/>
                <a:ea typeface="標楷體" panose="03000509000000000000" pitchFamily="65" charset="-120"/>
              </a:rPr>
              <a:t>新增</a:t>
            </a:r>
            <a:r>
              <a:rPr lang="en-US" altLang="zh-TW" b="1" kern="100" dirty="0">
                <a:solidFill>
                  <a:srgbClr val="FF0000"/>
                </a:solidFill>
                <a:latin typeface="Calibri" panose="020F0502020204030204" pitchFamily="34" charset="0"/>
                <a:ea typeface="標楷體" panose="03000509000000000000" pitchFamily="65" charset="-120"/>
              </a:rPr>
              <a:t>)</a:t>
            </a:r>
            <a:endParaRPr lang="zh-TW" altLang="zh-TW" b="1" kern="100" dirty="0">
              <a:latin typeface="Calibri" panose="020F0502020204030204" pitchFamily="34" charset="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41186087"/>
              </p:ext>
            </p:extLst>
          </p:nvPr>
        </p:nvGraphicFramePr>
        <p:xfrm>
          <a:off x="634456" y="1765073"/>
          <a:ext cx="7632700" cy="4040191"/>
        </p:xfrm>
        <a:graphic>
          <a:graphicData uri="http://schemas.openxmlformats.org/drawingml/2006/table">
            <a:tbl>
              <a:tblPr/>
              <a:tblGrid>
                <a:gridCol w="1908175"/>
                <a:gridCol w="1908175"/>
                <a:gridCol w="1908175"/>
                <a:gridCol w="1908175"/>
              </a:tblGrid>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第一欄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第二欄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第三欄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第四欄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825499">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營養素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固體（半固體）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膳食纖維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A</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180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90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60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0.33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0.17</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0.11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0.36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0.18</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0.12</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C</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33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16.5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E</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4.2</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2.1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1.4</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鈣</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300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150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鐵</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13.5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6.75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4.5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p:txBody>
          <a:bodyPr/>
          <a:lstStyle/>
          <a:p>
            <a:fld id="{5844BAF3-9A77-4149-9D35-6B2F21713807}" type="slidenum">
              <a:rPr lang="zh-TW" altLang="en-US" smtClean="0"/>
              <a:t>83</a:t>
            </a:fld>
            <a:endParaRPr lang="zh-TW" altLang="en-US"/>
          </a:p>
        </p:txBody>
      </p:sp>
      <p:sp>
        <p:nvSpPr>
          <p:cNvPr id="6" name="Rectangle 2"/>
          <p:cNvSpPr txBox="1">
            <a:spLocks noChangeArrowheads="1"/>
          </p:cNvSpPr>
          <p:nvPr/>
        </p:nvSpPr>
        <p:spPr>
          <a:xfrm>
            <a:off x="503238" y="211514"/>
            <a:ext cx="8173218" cy="1152525"/>
          </a:xfrm>
          <a:prstGeom prst="rect">
            <a:avLst/>
          </a:prstGeom>
        </p:spPr>
        <p:txBody>
          <a:bodyPr vert="horz" anchor="ctr">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zh-TW" altLang="en-US" sz="2000" b="1" smtClean="0">
                <a:solidFill>
                  <a:schemeClr val="tx1"/>
                </a:solidFill>
                <a:latin typeface="Calibri" panose="020F0502020204030204" pitchFamily="34" charset="0"/>
                <a:ea typeface="標楷體" panose="03000509000000000000" pitchFamily="65" charset="-120"/>
              </a:rPr>
              <a:t>表</a:t>
            </a:r>
            <a:r>
              <a:rPr lang="en-US" altLang="zh-TW" sz="2000" b="1" smtClean="0">
                <a:solidFill>
                  <a:schemeClr val="tx1"/>
                </a:solidFill>
                <a:latin typeface="Calibri" panose="020F0502020204030204" pitchFamily="34" charset="0"/>
                <a:ea typeface="標楷體" panose="03000509000000000000" pitchFamily="65" charset="-120"/>
              </a:rPr>
              <a:t>3</a:t>
            </a:r>
            <a:r>
              <a:rPr lang="zh-TW" altLang="en-US" sz="2000" b="1" smtClean="0">
                <a:solidFill>
                  <a:schemeClr val="tx1"/>
                </a:solidFill>
                <a:latin typeface="Calibri" panose="020F0502020204030204" pitchFamily="34" charset="0"/>
                <a:ea typeface="標楷體" panose="03000509000000000000" pitchFamily="65" charset="-120"/>
              </a:rPr>
              <a:t>   第一欄所列營養素標示「高」、「多」、「強化」或「富含」時，該食</a:t>
            </a:r>
            <a:br>
              <a:rPr lang="zh-TW" altLang="en-US"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品每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en-US" sz="2000" b="1" smtClean="0">
                <a:solidFill>
                  <a:schemeClr val="tx1"/>
                </a:solidFill>
                <a:latin typeface="Calibri" panose="020F0502020204030204" pitchFamily="34" charset="0"/>
                <a:ea typeface="標楷體" panose="03000509000000000000" pitchFamily="65" charset="-120"/>
              </a:rPr>
              <a:t>公克之固體（半固體）、每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en-US" sz="2000" b="1" smtClean="0">
                <a:solidFill>
                  <a:schemeClr val="tx1"/>
                </a:solidFill>
                <a:latin typeface="Calibri" panose="020F0502020204030204" pitchFamily="34" charset="0"/>
                <a:ea typeface="標楷體" panose="03000509000000000000" pitchFamily="65" charset="-120"/>
              </a:rPr>
              <a:t>毫升之液體或每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en-US" sz="2000" b="1" smtClean="0">
                <a:solidFill>
                  <a:schemeClr val="tx1"/>
                </a:solidFill>
                <a:latin typeface="Calibri" panose="020F0502020204030204" pitchFamily="34" charset="0"/>
                <a:ea typeface="標楷體" panose="03000509000000000000" pitchFamily="65" charset="-120"/>
              </a:rPr>
              <a:t>大卡之液體</a:t>
            </a:r>
            <a:br>
              <a:rPr lang="zh-TW" altLang="en-US"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所含該營養素量必須分別達到或超過本表第二欄、第三欄或第四欄所示</a:t>
            </a:r>
            <a:br>
              <a:rPr lang="zh-TW" altLang="en-US"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之量。</a:t>
            </a:r>
            <a:endParaRPr lang="zh-TW" altLang="en-US" sz="2000" b="1" dirty="0" smtClean="0">
              <a:solidFill>
                <a:schemeClr val="tx1"/>
              </a:solidFill>
              <a:latin typeface="Calibri" panose="020F0502020204030204" pitchFamily="34" charset="0"/>
              <a:ea typeface="標楷體" panose="03000509000000000000" pitchFamily="65" charset="-120"/>
            </a:endParaRPr>
          </a:p>
        </p:txBody>
      </p:sp>
    </p:spTree>
    <p:extLst>
      <p:ext uri="{BB962C8B-B14F-4D97-AF65-F5344CB8AC3E}">
        <p14:creationId xmlns:p14="http://schemas.microsoft.com/office/powerpoint/2010/main" val="8608898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251520" y="332656"/>
            <a:ext cx="8424936" cy="1152525"/>
          </a:xfrm>
        </p:spPr>
        <p:txBody>
          <a:bodyPr anchor="ctr">
            <a:normAutofit fontScale="90000"/>
          </a:bodyPr>
          <a:lstStyle/>
          <a:p>
            <a:r>
              <a:rPr lang="zh-TW" altLang="en-US" sz="2000" b="1" i="0" dirty="0" smtClean="0">
                <a:solidFill>
                  <a:schemeClr val="tx1"/>
                </a:solidFill>
                <a:latin typeface="Calibri" panose="020F0502020204030204" pitchFamily="34" charset="0"/>
                <a:ea typeface="標楷體" panose="03000509000000000000" pitchFamily="65" charset="-120"/>
              </a:rPr>
              <a:t>表</a:t>
            </a:r>
            <a:r>
              <a:rPr lang="en-US" altLang="zh-TW" sz="2000" b="1" i="0" dirty="0" smtClean="0">
                <a:solidFill>
                  <a:schemeClr val="tx1"/>
                </a:solidFill>
                <a:latin typeface="Calibri" panose="020F0502020204030204" pitchFamily="34" charset="0"/>
                <a:ea typeface="標楷體" panose="03000509000000000000" pitchFamily="65" charset="-120"/>
              </a:rPr>
              <a:t>4</a:t>
            </a:r>
            <a:r>
              <a:rPr lang="zh-TW" altLang="en-US" sz="2000" b="1" i="0" dirty="0" smtClean="0">
                <a:solidFill>
                  <a:schemeClr val="tx1"/>
                </a:solidFill>
                <a:latin typeface="Calibri" panose="020F0502020204030204" pitchFamily="34" charset="0"/>
                <a:ea typeface="標楷體" panose="03000509000000000000" pitchFamily="65" charset="-120"/>
              </a:rPr>
              <a:t>  </a:t>
            </a:r>
            <a:r>
              <a:rPr lang="zh-TW" altLang="zh-TW" sz="2000" b="1" i="0" dirty="0" smtClean="0">
                <a:solidFill>
                  <a:schemeClr val="tx1"/>
                </a:solidFill>
                <a:latin typeface="Calibri" panose="020F0502020204030204" pitchFamily="34" charset="0"/>
                <a:ea typeface="標楷體" panose="03000509000000000000" pitchFamily="65" charset="-120"/>
              </a:rPr>
              <a:t>第一欄所列營養素標示「來源」、「供給</a:t>
            </a:r>
            <a:r>
              <a:rPr lang="zh-TW" altLang="zh-TW" sz="2000" b="1" dirty="0" smtClean="0">
                <a:solidFill>
                  <a:schemeClr val="tx1"/>
                </a:solidFill>
                <a:latin typeface="Calibri" panose="020F0502020204030204" pitchFamily="34" charset="0"/>
                <a:ea typeface="標楷體" panose="03000509000000000000" pitchFamily="65" charset="-120"/>
              </a:rPr>
              <a:t>」</a:t>
            </a:r>
            <a:r>
              <a:rPr lang="zh-TW" altLang="en-US" sz="2000" b="1" dirty="0" smtClean="0">
                <a:solidFill>
                  <a:schemeClr val="tx1"/>
                </a:solidFill>
                <a:latin typeface="Calibri" panose="020F0502020204030204" pitchFamily="34" charset="0"/>
                <a:ea typeface="標楷體" panose="03000509000000000000" pitchFamily="65" charset="-120"/>
              </a:rPr>
              <a:t>、</a:t>
            </a:r>
            <a:r>
              <a:rPr lang="zh-TW" altLang="zh-TW" sz="2000" b="1" dirty="0" smtClean="0">
                <a:solidFill>
                  <a:schemeClr val="tx1"/>
                </a:solidFill>
                <a:latin typeface="Calibri" panose="020F0502020204030204" pitchFamily="34" charset="0"/>
                <a:ea typeface="標楷體" panose="03000509000000000000" pitchFamily="65" charset="-120"/>
              </a:rPr>
              <a:t> </a:t>
            </a:r>
            <a:r>
              <a:rPr lang="zh-TW" altLang="zh-TW" sz="2000" b="1" dirty="0">
                <a:solidFill>
                  <a:schemeClr val="tx1"/>
                </a:solidFill>
                <a:latin typeface="Calibri" panose="020F0502020204030204" pitchFamily="34" charset="0"/>
                <a:ea typeface="標楷體" panose="03000509000000000000" pitchFamily="65" charset="-120"/>
              </a:rPr>
              <a:t>「</a:t>
            </a:r>
            <a:r>
              <a:rPr lang="zh-TW" altLang="zh-TW" sz="2000" b="1" dirty="0" smtClean="0">
                <a:solidFill>
                  <a:schemeClr val="tx1"/>
                </a:solidFill>
                <a:latin typeface="Calibri" panose="020F0502020204030204" pitchFamily="34" charset="0"/>
                <a:ea typeface="標楷體" panose="03000509000000000000" pitchFamily="65" charset="-120"/>
              </a:rPr>
              <a:t>含」</a:t>
            </a:r>
            <a:r>
              <a:rPr lang="zh-TW" altLang="zh-TW" sz="2000" b="1" dirty="0">
                <a:solidFill>
                  <a:schemeClr val="tx1"/>
                </a:solidFill>
                <a:latin typeface="Calibri" panose="020F0502020204030204" pitchFamily="34" charset="0"/>
                <a:ea typeface="標楷體" panose="03000509000000000000" pitchFamily="65" charset="-120"/>
              </a:rPr>
              <a:t>或</a:t>
            </a:r>
            <a:r>
              <a:rPr lang="zh-TW" altLang="zh-TW" sz="2000" b="1" i="0" dirty="0" smtClean="0">
                <a:solidFill>
                  <a:schemeClr val="tx1"/>
                </a:solidFill>
                <a:latin typeface="Calibri" panose="020F0502020204030204" pitchFamily="34" charset="0"/>
                <a:ea typeface="標楷體" panose="03000509000000000000" pitchFamily="65" charset="-120"/>
              </a:rPr>
              <a:t>「含有」時，該食品</a:t>
            </a:r>
            <a:r>
              <a:rPr lang="en-US" altLang="zh-TW" sz="2000" b="1" i="0" dirty="0" smtClean="0">
                <a:solidFill>
                  <a:schemeClr val="tx1"/>
                </a:solidFill>
                <a:latin typeface="Calibri" panose="020F0502020204030204" pitchFamily="34" charset="0"/>
                <a:ea typeface="標楷體" panose="03000509000000000000" pitchFamily="65" charset="-120"/>
              </a:rPr>
              <a:t/>
            </a:r>
            <a:br>
              <a:rPr lang="en-US" altLang="zh-TW" sz="2000" b="1" i="0" dirty="0" smtClean="0">
                <a:solidFill>
                  <a:schemeClr val="tx1"/>
                </a:solidFill>
                <a:latin typeface="Calibri" panose="020F0502020204030204" pitchFamily="34" charset="0"/>
                <a:ea typeface="標楷體" panose="03000509000000000000" pitchFamily="65" charset="-120"/>
              </a:rPr>
            </a:br>
            <a:r>
              <a:rPr lang="zh-TW" altLang="en-US" sz="2000" b="1" dirty="0">
                <a:solidFill>
                  <a:schemeClr val="tx1"/>
                </a:solidFill>
                <a:latin typeface="Calibri" panose="020F0502020204030204" pitchFamily="34" charset="0"/>
                <a:ea typeface="標楷體" panose="03000509000000000000" pitchFamily="65" charset="-120"/>
              </a:rPr>
              <a:t> </a:t>
            </a:r>
            <a:r>
              <a:rPr lang="zh-TW" altLang="en-US" sz="2000" b="1" dirty="0" smtClean="0">
                <a:solidFill>
                  <a:schemeClr val="tx1"/>
                </a:solidFill>
                <a:latin typeface="Calibri" panose="020F0502020204030204" pitchFamily="34" charset="0"/>
                <a:ea typeface="標楷體" panose="03000509000000000000" pitchFamily="65" charset="-120"/>
              </a:rPr>
              <a:t>        </a:t>
            </a:r>
            <a:r>
              <a:rPr lang="zh-TW" altLang="zh-TW" sz="2000" b="1" i="0" dirty="0" smtClean="0">
                <a:solidFill>
                  <a:schemeClr val="tx1"/>
                </a:solidFill>
                <a:latin typeface="Calibri" panose="020F0502020204030204" pitchFamily="34" charset="0"/>
                <a:ea typeface="標楷體" panose="03000509000000000000" pitchFamily="65" charset="-120"/>
              </a:rPr>
              <a:t>每</a:t>
            </a:r>
            <a:r>
              <a:rPr lang="en-US" altLang="zh-TW" sz="2000" b="1" i="0" dirty="0" smtClean="0">
                <a:solidFill>
                  <a:schemeClr val="tx1"/>
                </a:solidFill>
                <a:latin typeface="Calibri" panose="020F0502020204030204" pitchFamily="34" charset="0"/>
                <a:ea typeface="標楷體" panose="03000509000000000000" pitchFamily="65" charset="-120"/>
              </a:rPr>
              <a:t>100</a:t>
            </a:r>
            <a:r>
              <a:rPr lang="zh-TW" altLang="zh-TW" sz="2000" b="1" i="0" dirty="0" smtClean="0">
                <a:solidFill>
                  <a:schemeClr val="tx1"/>
                </a:solidFill>
                <a:latin typeface="Calibri" panose="020F0502020204030204" pitchFamily="34" charset="0"/>
                <a:ea typeface="標楷體" panose="03000509000000000000" pitchFamily="65" charset="-120"/>
              </a:rPr>
              <a:t>公克之固體（半固體）、每</a:t>
            </a:r>
            <a:r>
              <a:rPr lang="en-US" altLang="zh-TW" sz="2000" b="1" i="0" dirty="0" smtClean="0">
                <a:solidFill>
                  <a:schemeClr val="tx1"/>
                </a:solidFill>
                <a:latin typeface="Calibri" panose="020F0502020204030204" pitchFamily="34" charset="0"/>
                <a:ea typeface="標楷體" panose="03000509000000000000" pitchFamily="65" charset="-120"/>
              </a:rPr>
              <a:t>100</a:t>
            </a:r>
            <a:r>
              <a:rPr lang="zh-TW" altLang="zh-TW" sz="2000" b="1" i="0" dirty="0" smtClean="0">
                <a:solidFill>
                  <a:schemeClr val="tx1"/>
                </a:solidFill>
                <a:latin typeface="Calibri" panose="020F0502020204030204" pitchFamily="34" charset="0"/>
                <a:ea typeface="標楷體" panose="03000509000000000000" pitchFamily="65" charset="-120"/>
              </a:rPr>
              <a:t>毫升之液體或每</a:t>
            </a:r>
            <a:r>
              <a:rPr lang="en-US" altLang="zh-TW" sz="2000" b="1" i="0" dirty="0" smtClean="0">
                <a:solidFill>
                  <a:schemeClr val="tx1"/>
                </a:solidFill>
                <a:latin typeface="Calibri" panose="020F0502020204030204" pitchFamily="34" charset="0"/>
                <a:ea typeface="標楷體" panose="03000509000000000000" pitchFamily="65" charset="-120"/>
              </a:rPr>
              <a:t>100</a:t>
            </a:r>
            <a:r>
              <a:rPr lang="zh-TW" altLang="zh-TW" sz="2000" b="1" i="0" dirty="0" smtClean="0">
                <a:solidFill>
                  <a:schemeClr val="tx1"/>
                </a:solidFill>
                <a:latin typeface="Calibri" panose="020F0502020204030204" pitchFamily="34" charset="0"/>
                <a:ea typeface="標楷體" panose="03000509000000000000" pitchFamily="65" charset="-120"/>
              </a:rPr>
              <a:t>大卡之液體所含該營</a:t>
            </a:r>
            <a:r>
              <a:rPr lang="en-US" altLang="zh-TW" sz="2000" b="1" i="0" dirty="0" smtClean="0">
                <a:solidFill>
                  <a:schemeClr val="tx1"/>
                </a:solidFill>
                <a:latin typeface="Calibri" panose="020F0502020204030204" pitchFamily="34" charset="0"/>
                <a:ea typeface="標楷體" panose="03000509000000000000" pitchFamily="65" charset="-120"/>
              </a:rPr>
              <a:t/>
            </a:r>
            <a:br>
              <a:rPr lang="en-US" altLang="zh-TW" sz="2000" b="1" i="0" dirty="0" smtClean="0">
                <a:solidFill>
                  <a:schemeClr val="tx1"/>
                </a:solidFill>
                <a:latin typeface="Calibri" panose="020F0502020204030204" pitchFamily="34" charset="0"/>
                <a:ea typeface="標楷體" panose="03000509000000000000" pitchFamily="65" charset="-120"/>
              </a:rPr>
            </a:br>
            <a:r>
              <a:rPr lang="zh-TW" altLang="en-US" sz="2000" b="1" dirty="0">
                <a:solidFill>
                  <a:schemeClr val="tx1"/>
                </a:solidFill>
                <a:latin typeface="Calibri" panose="020F0502020204030204" pitchFamily="34" charset="0"/>
                <a:ea typeface="標楷體" panose="03000509000000000000" pitchFamily="65" charset="-120"/>
              </a:rPr>
              <a:t> </a:t>
            </a:r>
            <a:r>
              <a:rPr lang="zh-TW" altLang="en-US" sz="2000" b="1" dirty="0" smtClean="0">
                <a:solidFill>
                  <a:schemeClr val="tx1"/>
                </a:solidFill>
                <a:latin typeface="Calibri" panose="020F0502020204030204" pitchFamily="34" charset="0"/>
                <a:ea typeface="標楷體" panose="03000509000000000000" pitchFamily="65" charset="-120"/>
              </a:rPr>
              <a:t>        </a:t>
            </a:r>
            <a:r>
              <a:rPr lang="zh-TW" altLang="zh-TW" sz="2000" b="1" i="0" dirty="0" smtClean="0">
                <a:solidFill>
                  <a:schemeClr val="tx1"/>
                </a:solidFill>
                <a:latin typeface="Calibri" panose="020F0502020204030204" pitchFamily="34" charset="0"/>
                <a:ea typeface="標楷體" panose="03000509000000000000" pitchFamily="65" charset="-120"/>
              </a:rPr>
              <a:t>養素量必須分別達到或超過本表第二欄、第三欄或第四欄所示之量</a:t>
            </a:r>
            <a:endParaRPr lang="zh-TW" altLang="en-US" sz="2000" b="1" i="0" dirty="0" smtClean="0">
              <a:solidFill>
                <a:schemeClr val="tx1"/>
              </a:solidFill>
              <a:latin typeface="Calibri" panose="020F0502020204030204" pitchFamily="34" charset="0"/>
              <a:ea typeface="標楷體" panose="03000509000000000000" pitchFamily="65" charset="-120"/>
            </a:endParaRPr>
          </a:p>
        </p:txBody>
      </p:sp>
      <p:sp>
        <p:nvSpPr>
          <p:cNvPr id="2" name="矩形 1"/>
          <p:cNvSpPr/>
          <p:nvPr/>
        </p:nvSpPr>
        <p:spPr>
          <a:xfrm>
            <a:off x="301086" y="1484784"/>
            <a:ext cx="2608406" cy="400110"/>
          </a:xfrm>
          <a:prstGeom prst="rect">
            <a:avLst/>
          </a:prstGeom>
        </p:spPr>
        <p:txBody>
          <a:bodyPr wrap="none">
            <a:spAutoFit/>
          </a:bodyPr>
          <a:lstStyle/>
          <a:p>
            <a:pPr algn="just">
              <a:lnSpc>
                <a:spcPts val="2400"/>
              </a:lnSpc>
              <a:spcBef>
                <a:spcPts val="600"/>
              </a:spcBef>
              <a:spcAft>
                <a:spcPts val="600"/>
              </a:spcAft>
              <a:defRPr/>
            </a:pPr>
            <a:r>
              <a:rPr lang="en-US" altLang="zh-TW" b="1" kern="100" dirty="0" smtClean="0">
                <a:latin typeface="Calibri" panose="020F0502020204030204" pitchFamily="34" charset="0"/>
                <a:ea typeface="標楷體" panose="03000509000000000000" pitchFamily="65" charset="-120"/>
              </a:rPr>
              <a:t>(1)</a:t>
            </a:r>
            <a:r>
              <a:rPr lang="zh-TW" altLang="en-US" b="1" kern="100" dirty="0" smtClean="0">
                <a:latin typeface="Calibri" panose="020F0502020204030204" pitchFamily="34" charset="0"/>
                <a:ea typeface="標楷體" panose="03000509000000000000" pitchFamily="65" charset="-120"/>
              </a:rPr>
              <a:t>無</a:t>
            </a:r>
            <a:r>
              <a:rPr lang="zh-TW" altLang="en-US" b="1" kern="100" dirty="0">
                <a:latin typeface="Calibri" panose="020F0502020204030204" pitchFamily="34" charset="0"/>
                <a:ea typeface="標楷體" panose="03000509000000000000" pitchFamily="65" charset="-120"/>
              </a:rPr>
              <a:t>特殊族群訴求</a:t>
            </a:r>
            <a:r>
              <a:rPr lang="zh-TW" altLang="en-US" b="1" kern="100" dirty="0" smtClean="0">
                <a:latin typeface="Calibri" panose="020F0502020204030204" pitchFamily="34" charset="0"/>
                <a:ea typeface="標楷體" panose="03000509000000000000" pitchFamily="65" charset="-120"/>
              </a:rPr>
              <a:t>適用</a:t>
            </a:r>
            <a:endParaRPr lang="zh-TW" altLang="zh-TW" b="1" kern="100" dirty="0">
              <a:latin typeface="Calibri" panose="020F0502020204030204" pitchFamily="34" charset="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442565393"/>
              </p:ext>
            </p:extLst>
          </p:nvPr>
        </p:nvGraphicFramePr>
        <p:xfrm>
          <a:off x="611560" y="1884834"/>
          <a:ext cx="7632700" cy="4588831"/>
        </p:xfrm>
        <a:graphic>
          <a:graphicData uri="http://schemas.openxmlformats.org/drawingml/2006/table">
            <a:tbl>
              <a:tblPr/>
              <a:tblGrid>
                <a:gridCol w="1908175"/>
                <a:gridCol w="1908175"/>
                <a:gridCol w="1908175"/>
                <a:gridCol w="1908175"/>
              </a:tblGrid>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第一欄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第二欄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第三欄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第四欄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825499">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營養素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固體（半固體）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膳食纖維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A</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105</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52.5</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35</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0.21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0.11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0.07</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0.24</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0.12</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0.08</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C</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E</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1.95</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0.98</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0.65</a:t>
                      </a:r>
                      <a:r>
                        <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rgbClr val="FF0000"/>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鈣</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180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90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60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鐵</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2.25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1.13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en-US"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碘</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a:t>
                      </a:r>
                      <a:r>
                        <a:rPr kumimoji="0" lang="zh-TW" altLang="en-US"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僅限鹽品可宣稱</a:t>
                      </a:r>
                      <a:r>
                        <a:rPr kumimoji="0" lang="en-US"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rPr>
                        <a:t>)</a:t>
                      </a:r>
                      <a:endParaRPr kumimoji="0" lang="zh-TW" altLang="zh-TW" sz="18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gridSpan="3">
                  <a:txBody>
                    <a:body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12ppm (</a:t>
                      </a:r>
                      <a:r>
                        <a:rPr kumimoji="0" lang="zh-TW" altLang="en-US"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須同時符合「食品添加物使用範圍及限量暨規格標準」</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marL="34925" marR="0" lvl="0" indent="0" algn="ctr" defTabSz="914400" rtl="0" eaLnBrk="1" fontAlgn="base" latinLnBrk="0" hangingPunct="1">
                        <a:lnSpc>
                          <a:spcPct val="100000"/>
                        </a:lnSpc>
                        <a:spcBef>
                          <a:spcPts val="300"/>
                        </a:spcBef>
                        <a:spcAft>
                          <a:spcPts val="300"/>
                        </a:spcAft>
                        <a:buClrTx/>
                        <a:buSzTx/>
                        <a:buFontTx/>
                        <a:buNone/>
                        <a:tabLst/>
                      </a:pP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34925" marR="0" lvl="0" indent="0" algn="ctr" defTabSz="914400" rtl="0" eaLnBrk="1" fontAlgn="base" latinLnBrk="0" hangingPunct="1">
                        <a:lnSpc>
                          <a:spcPct val="100000"/>
                        </a:lnSpc>
                        <a:spcBef>
                          <a:spcPts val="300"/>
                        </a:spcBef>
                        <a:spcAft>
                          <a:spcPts val="300"/>
                        </a:spcAft>
                        <a:buClrTx/>
                        <a:buSzTx/>
                        <a:buFontTx/>
                        <a:buNone/>
                        <a:tabLst/>
                      </a:pP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p:txBody>
          <a:bodyPr/>
          <a:lstStyle/>
          <a:p>
            <a:fld id="{5844BAF3-9A77-4149-9D35-6B2F21713807}" type="slidenum">
              <a:rPr lang="zh-TW" altLang="en-US" smtClean="0"/>
              <a:t>84</a:t>
            </a:fld>
            <a:endParaRPr lang="zh-TW" altLang="en-US"/>
          </a:p>
        </p:txBody>
      </p:sp>
    </p:spTree>
    <p:extLst>
      <p:ext uri="{BB962C8B-B14F-4D97-AF65-F5344CB8AC3E}">
        <p14:creationId xmlns:p14="http://schemas.microsoft.com/office/powerpoint/2010/main" val="30878581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85847"/>
            <a:ext cx="2069797" cy="400110"/>
          </a:xfrm>
          <a:prstGeom prst="rect">
            <a:avLst/>
          </a:prstGeom>
        </p:spPr>
        <p:txBody>
          <a:bodyPr wrap="none">
            <a:spAutoFit/>
          </a:bodyPr>
          <a:lstStyle/>
          <a:p>
            <a:pPr algn="just" eaLnBrk="1">
              <a:lnSpc>
                <a:spcPts val="2400"/>
              </a:lnSpc>
              <a:spcBef>
                <a:spcPts val="600"/>
              </a:spcBef>
              <a:spcAft>
                <a:spcPts val="600"/>
              </a:spcAft>
              <a:defRPr/>
            </a:pPr>
            <a:r>
              <a:rPr lang="en-US" altLang="zh-TW" b="1" kern="100" dirty="0">
                <a:latin typeface="Calibri" panose="020F0502020204030204" pitchFamily="34" charset="0"/>
                <a:ea typeface="標楷體" panose="03000509000000000000" pitchFamily="65" charset="-120"/>
              </a:rPr>
              <a:t>(2)1-3</a:t>
            </a:r>
            <a:r>
              <a:rPr lang="zh-TW" altLang="zh-TW" b="1" kern="100" dirty="0" smtClean="0">
                <a:latin typeface="Calibri" panose="020F0502020204030204" pitchFamily="34" charset="0"/>
                <a:ea typeface="標楷體" panose="03000509000000000000" pitchFamily="65" charset="-120"/>
              </a:rPr>
              <a:t>歲</a:t>
            </a:r>
            <a:r>
              <a:rPr lang="en-US" altLang="zh-TW" b="1" kern="100" dirty="0">
                <a:solidFill>
                  <a:srgbClr val="FF0000"/>
                </a:solidFill>
                <a:latin typeface="Calibri" panose="020F0502020204030204" pitchFamily="34" charset="0"/>
                <a:ea typeface="標楷體" panose="03000509000000000000" pitchFamily="65" charset="-120"/>
              </a:rPr>
              <a:t>(</a:t>
            </a:r>
            <a:r>
              <a:rPr lang="zh-TW" altLang="en-US" b="1" kern="100" dirty="0">
                <a:solidFill>
                  <a:srgbClr val="FF0000"/>
                </a:solidFill>
                <a:latin typeface="Calibri" panose="020F0502020204030204" pitchFamily="34" charset="0"/>
                <a:ea typeface="標楷體" panose="03000509000000000000" pitchFamily="65" charset="-120"/>
              </a:rPr>
              <a:t>新增</a:t>
            </a:r>
            <a:r>
              <a:rPr lang="en-US" altLang="zh-TW" b="1" kern="100" dirty="0">
                <a:solidFill>
                  <a:srgbClr val="FF0000"/>
                </a:solidFill>
                <a:latin typeface="Calibri" panose="020F0502020204030204" pitchFamily="34" charset="0"/>
                <a:ea typeface="標楷體" panose="03000509000000000000" pitchFamily="65" charset="-120"/>
              </a:rPr>
              <a:t>)</a:t>
            </a:r>
            <a:endParaRPr lang="zh-TW" altLang="zh-TW" b="1" kern="100" dirty="0">
              <a:latin typeface="Calibri" panose="020F0502020204030204" pitchFamily="34" charset="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27420470"/>
              </p:ext>
            </p:extLst>
          </p:nvPr>
        </p:nvGraphicFramePr>
        <p:xfrm>
          <a:off x="683568" y="1981097"/>
          <a:ext cx="7632700" cy="4040191"/>
        </p:xfrm>
        <a:graphic>
          <a:graphicData uri="http://schemas.openxmlformats.org/drawingml/2006/table">
            <a:tbl>
              <a:tblPr/>
              <a:tblGrid>
                <a:gridCol w="1908175"/>
                <a:gridCol w="1908175"/>
                <a:gridCol w="1908175"/>
                <a:gridCol w="1908175"/>
              </a:tblGrid>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第一欄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第二欄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第三欄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第四欄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825499">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營養素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固體（半固體）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膳食纖維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A</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60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20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0.09</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0.11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0.04</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C</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2</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E</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0.38</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0.25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鈣</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25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鐵</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p:txBody>
          <a:bodyPr/>
          <a:lstStyle/>
          <a:p>
            <a:fld id="{5844BAF3-9A77-4149-9D35-6B2F21713807}" type="slidenum">
              <a:rPr lang="zh-TW" altLang="en-US" smtClean="0"/>
              <a:t>85</a:t>
            </a:fld>
            <a:endParaRPr lang="zh-TW" altLang="en-US"/>
          </a:p>
        </p:txBody>
      </p:sp>
      <p:sp>
        <p:nvSpPr>
          <p:cNvPr id="6" name="Rectangle 2"/>
          <p:cNvSpPr txBox="1">
            <a:spLocks noChangeArrowheads="1"/>
          </p:cNvSpPr>
          <p:nvPr/>
        </p:nvSpPr>
        <p:spPr>
          <a:xfrm>
            <a:off x="251520" y="332656"/>
            <a:ext cx="8424936" cy="1152525"/>
          </a:xfrm>
          <a:prstGeom prst="rect">
            <a:avLst/>
          </a:prstGeom>
        </p:spPr>
        <p:txBody>
          <a:bodyPr vert="horz" anchor="ctr">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zh-TW" altLang="en-US" sz="2000" b="1" smtClean="0">
                <a:solidFill>
                  <a:schemeClr val="tx1"/>
                </a:solidFill>
                <a:latin typeface="Calibri" panose="020F0502020204030204" pitchFamily="34" charset="0"/>
                <a:ea typeface="標楷體" panose="03000509000000000000" pitchFamily="65" charset="-120"/>
              </a:rPr>
              <a:t>表</a:t>
            </a:r>
            <a:r>
              <a:rPr lang="en-US" altLang="zh-TW" sz="2000" b="1" smtClean="0">
                <a:solidFill>
                  <a:schemeClr val="tx1"/>
                </a:solidFill>
                <a:latin typeface="Calibri" panose="020F0502020204030204" pitchFamily="34" charset="0"/>
                <a:ea typeface="標楷體" panose="03000509000000000000" pitchFamily="65" charset="-120"/>
              </a:rPr>
              <a:t>4</a:t>
            </a:r>
            <a:r>
              <a:rPr lang="zh-TW" altLang="en-US" sz="2000" b="1" smtClean="0">
                <a:solidFill>
                  <a:schemeClr val="tx1"/>
                </a:solidFill>
                <a:latin typeface="Calibri" panose="020F0502020204030204" pitchFamily="34" charset="0"/>
                <a:ea typeface="標楷體" panose="03000509000000000000" pitchFamily="65" charset="-120"/>
              </a:rPr>
              <a:t>  </a:t>
            </a:r>
            <a:r>
              <a:rPr lang="zh-TW" altLang="zh-TW" sz="2000" b="1" smtClean="0">
                <a:solidFill>
                  <a:schemeClr val="tx1"/>
                </a:solidFill>
                <a:latin typeface="Calibri" panose="020F0502020204030204" pitchFamily="34" charset="0"/>
                <a:ea typeface="標楷體" panose="03000509000000000000" pitchFamily="65" charset="-120"/>
              </a:rPr>
              <a:t>第一欄所列營養素標示「來源」、「供給」</a:t>
            </a:r>
            <a:r>
              <a:rPr lang="zh-TW" altLang="en-US" sz="2000" b="1" smtClean="0">
                <a:solidFill>
                  <a:schemeClr val="tx1"/>
                </a:solidFill>
                <a:latin typeface="Calibri" panose="020F0502020204030204" pitchFamily="34" charset="0"/>
                <a:ea typeface="標楷體" panose="03000509000000000000" pitchFamily="65" charset="-120"/>
              </a:rPr>
              <a:t>、</a:t>
            </a:r>
            <a:r>
              <a:rPr lang="zh-TW" altLang="zh-TW" sz="2000" b="1" smtClean="0">
                <a:solidFill>
                  <a:schemeClr val="tx1"/>
                </a:solidFill>
                <a:latin typeface="Calibri" panose="020F0502020204030204" pitchFamily="34" charset="0"/>
                <a:ea typeface="標楷體" panose="03000509000000000000" pitchFamily="65" charset="-120"/>
              </a:rPr>
              <a:t> 「含」或「含有」時，該食品</a:t>
            </a:r>
            <a:r>
              <a:rPr lang="en-US" altLang="zh-TW" sz="2000" b="1" smtClean="0">
                <a:solidFill>
                  <a:schemeClr val="tx1"/>
                </a:solidFill>
                <a:latin typeface="Calibri" panose="020F0502020204030204" pitchFamily="34" charset="0"/>
                <a:ea typeface="標楷體" panose="03000509000000000000" pitchFamily="65" charset="-120"/>
              </a:rPr>
              <a:t/>
            </a:r>
            <a:br>
              <a:rPr lang="en-US" altLang="zh-TW"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a:t>
            </a:r>
            <a:r>
              <a:rPr lang="zh-TW" altLang="zh-TW" sz="2000" b="1" smtClean="0">
                <a:solidFill>
                  <a:schemeClr val="tx1"/>
                </a:solidFill>
                <a:latin typeface="Calibri" panose="020F0502020204030204" pitchFamily="34" charset="0"/>
                <a:ea typeface="標楷體" panose="03000509000000000000" pitchFamily="65" charset="-120"/>
              </a:rPr>
              <a:t>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zh-TW" sz="2000" b="1" smtClean="0">
                <a:solidFill>
                  <a:schemeClr val="tx1"/>
                </a:solidFill>
                <a:latin typeface="Calibri" panose="020F0502020204030204" pitchFamily="34" charset="0"/>
                <a:ea typeface="標楷體" panose="03000509000000000000" pitchFamily="65" charset="-120"/>
              </a:rPr>
              <a:t>公克之固體（半固體）、每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zh-TW" sz="2000" b="1" smtClean="0">
                <a:solidFill>
                  <a:schemeClr val="tx1"/>
                </a:solidFill>
                <a:latin typeface="Calibri" panose="020F0502020204030204" pitchFamily="34" charset="0"/>
                <a:ea typeface="標楷體" panose="03000509000000000000" pitchFamily="65" charset="-120"/>
              </a:rPr>
              <a:t>毫升之液體或每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zh-TW" sz="2000" b="1" smtClean="0">
                <a:solidFill>
                  <a:schemeClr val="tx1"/>
                </a:solidFill>
                <a:latin typeface="Calibri" panose="020F0502020204030204" pitchFamily="34" charset="0"/>
                <a:ea typeface="標楷體" panose="03000509000000000000" pitchFamily="65" charset="-120"/>
              </a:rPr>
              <a:t>大卡之液體所含該營</a:t>
            </a:r>
            <a:r>
              <a:rPr lang="en-US" altLang="zh-TW" sz="2000" b="1" smtClean="0">
                <a:solidFill>
                  <a:schemeClr val="tx1"/>
                </a:solidFill>
                <a:latin typeface="Calibri" panose="020F0502020204030204" pitchFamily="34" charset="0"/>
                <a:ea typeface="標楷體" panose="03000509000000000000" pitchFamily="65" charset="-120"/>
              </a:rPr>
              <a:t/>
            </a:r>
            <a:br>
              <a:rPr lang="en-US" altLang="zh-TW"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a:t>
            </a:r>
            <a:r>
              <a:rPr lang="zh-TW" altLang="zh-TW" sz="2000" b="1" smtClean="0">
                <a:solidFill>
                  <a:schemeClr val="tx1"/>
                </a:solidFill>
                <a:latin typeface="Calibri" panose="020F0502020204030204" pitchFamily="34" charset="0"/>
                <a:ea typeface="標楷體" panose="03000509000000000000" pitchFamily="65" charset="-120"/>
              </a:rPr>
              <a:t>養素量必須分別達到或超過本表第二欄、第三欄或第四欄所示之量</a:t>
            </a:r>
            <a:endParaRPr lang="zh-TW" altLang="en-US" sz="2000" b="1" dirty="0" smtClean="0">
              <a:solidFill>
                <a:schemeClr val="tx1"/>
              </a:solidFill>
              <a:latin typeface="Calibri" panose="020F0502020204030204" pitchFamily="34" charset="0"/>
              <a:ea typeface="標楷體" panose="03000509000000000000" pitchFamily="65" charset="-120"/>
            </a:endParaRPr>
          </a:p>
        </p:txBody>
      </p:sp>
    </p:spTree>
    <p:extLst>
      <p:ext uri="{BB962C8B-B14F-4D97-AF65-F5344CB8AC3E}">
        <p14:creationId xmlns:p14="http://schemas.microsoft.com/office/powerpoint/2010/main" val="40161859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466964"/>
            <a:ext cx="2274982" cy="400110"/>
          </a:xfrm>
          <a:prstGeom prst="rect">
            <a:avLst/>
          </a:prstGeom>
        </p:spPr>
        <p:txBody>
          <a:bodyPr wrap="none">
            <a:spAutoFit/>
          </a:bodyPr>
          <a:lstStyle/>
          <a:p>
            <a:pPr algn="just">
              <a:lnSpc>
                <a:spcPts val="2400"/>
              </a:lnSpc>
              <a:spcBef>
                <a:spcPts val="600"/>
              </a:spcBef>
              <a:spcAft>
                <a:spcPts val="600"/>
              </a:spcAft>
              <a:defRPr/>
            </a:pPr>
            <a:r>
              <a:rPr lang="en-US" altLang="zh-TW" b="1" kern="100" dirty="0">
                <a:latin typeface="Calibri" panose="020F0502020204030204" pitchFamily="34" charset="0"/>
                <a:ea typeface="標楷體" panose="03000509000000000000" pitchFamily="65" charset="-120"/>
              </a:rPr>
              <a:t>(3)</a:t>
            </a:r>
            <a:r>
              <a:rPr lang="zh-TW" altLang="zh-TW" b="1" kern="100" dirty="0">
                <a:latin typeface="Calibri" panose="020F0502020204030204" pitchFamily="34" charset="0"/>
                <a:ea typeface="標楷體" panose="03000509000000000000" pitchFamily="65" charset="-120"/>
              </a:rPr>
              <a:t>孕乳</a:t>
            </a:r>
            <a:r>
              <a:rPr lang="zh-TW" altLang="zh-TW" b="1" kern="100" dirty="0" smtClean="0">
                <a:latin typeface="Calibri" panose="020F0502020204030204" pitchFamily="34" charset="0"/>
                <a:ea typeface="標楷體" panose="03000509000000000000" pitchFamily="65" charset="-120"/>
              </a:rPr>
              <a:t>婦</a:t>
            </a:r>
            <a:r>
              <a:rPr lang="en-US" altLang="zh-TW" b="1" kern="100" dirty="0">
                <a:solidFill>
                  <a:srgbClr val="FF0000"/>
                </a:solidFill>
                <a:latin typeface="Calibri" panose="020F0502020204030204" pitchFamily="34" charset="0"/>
                <a:ea typeface="標楷體" panose="03000509000000000000" pitchFamily="65" charset="-120"/>
              </a:rPr>
              <a:t>(</a:t>
            </a:r>
            <a:r>
              <a:rPr lang="zh-TW" altLang="en-US" b="1" kern="100" dirty="0">
                <a:solidFill>
                  <a:srgbClr val="FF0000"/>
                </a:solidFill>
                <a:latin typeface="Calibri" panose="020F0502020204030204" pitchFamily="34" charset="0"/>
                <a:ea typeface="標楷體" panose="03000509000000000000" pitchFamily="65" charset="-120"/>
              </a:rPr>
              <a:t>新增</a:t>
            </a:r>
            <a:r>
              <a:rPr lang="en-US" altLang="zh-TW" b="1" kern="100" dirty="0">
                <a:solidFill>
                  <a:srgbClr val="FF0000"/>
                </a:solidFill>
                <a:latin typeface="Calibri" panose="020F0502020204030204" pitchFamily="34" charset="0"/>
                <a:ea typeface="標楷體" panose="03000509000000000000" pitchFamily="65" charset="-120"/>
              </a:rPr>
              <a:t>)</a:t>
            </a:r>
            <a:endParaRPr lang="zh-TW" altLang="zh-TW" b="1" kern="100" dirty="0">
              <a:latin typeface="Calibri" panose="020F0502020204030204" pitchFamily="34" charset="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660471795"/>
              </p:ext>
            </p:extLst>
          </p:nvPr>
        </p:nvGraphicFramePr>
        <p:xfrm>
          <a:off x="755576" y="1909089"/>
          <a:ext cx="7632700" cy="4040191"/>
        </p:xfrm>
        <a:graphic>
          <a:graphicData uri="http://schemas.openxmlformats.org/drawingml/2006/table">
            <a:tbl>
              <a:tblPr/>
              <a:tblGrid>
                <a:gridCol w="1908175"/>
                <a:gridCol w="1908175"/>
                <a:gridCol w="1908175"/>
                <a:gridCol w="1908175"/>
              </a:tblGrid>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第一欄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第二欄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第三欄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第四欄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825499">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營養素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固體（半固體）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液體</a:t>
                      </a:r>
                    </a:p>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大卡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膳食纖維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公克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A</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90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45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微克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RE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anose="03000509000000000000" pitchFamily="65" charset="-120"/>
                        </a:rPr>
                        <a:t>1</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0.17</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0.08</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B</a:t>
                      </a:r>
                      <a:r>
                        <a:rPr kumimoji="0" lang="en-US" altLang="zh-TW" sz="1800" b="1" i="0" u="none" strike="noStrike" cap="none" normalizeH="0" baseline="-25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0.18</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0.09</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0.06</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C</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16.5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8.25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5.5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維生素</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E</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2.1</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1.05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0.7</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α-TE</a:t>
                      </a:r>
                      <a:r>
                        <a:rPr kumimoji="0" lang="en-US" altLang="zh-TW" sz="1800" b="1" i="0" u="none" strike="noStrike" cap="none" normalizeH="0" baseline="30000" dirty="0" smtClean="0">
                          <a:ln>
                            <a:noFill/>
                          </a:ln>
                          <a:solidFill>
                            <a:schemeClr val="tx1"/>
                          </a:solidFill>
                          <a:effectLst/>
                          <a:latin typeface="Calibri" panose="020F0502020204030204" pitchFamily="34" charset="0"/>
                          <a:ea typeface="標楷體" panose="03000509000000000000" pitchFamily="65" charset="-120"/>
                        </a:rPr>
                        <a:t>(2)</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鈣</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150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50</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571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300"/>
                        </a:spcBef>
                        <a:spcAft>
                          <a:spcPts val="300"/>
                        </a:spcAft>
                        <a:buClrTx/>
                        <a:buSzTx/>
                        <a:buFontTx/>
                        <a:buNone/>
                        <a:tabLst/>
                      </a:pP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鐵</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6.75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3.38</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ctr" defTabSz="914400" rtl="0" eaLnBrk="1" fontAlgn="base" latinLnBrk="0" hangingPunct="1">
                        <a:lnSpc>
                          <a:spcPct val="100000"/>
                        </a:lnSpc>
                        <a:spcBef>
                          <a:spcPts val="300"/>
                        </a:spcBef>
                        <a:spcAft>
                          <a:spcPts val="300"/>
                        </a:spcAft>
                        <a:buClrTx/>
                        <a:buSzTx/>
                        <a:buFontTx/>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2.25</a:t>
                      </a:r>
                      <a:r>
                        <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rPr>
                        <a:t>毫克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p:txBody>
          <a:bodyPr/>
          <a:lstStyle/>
          <a:p>
            <a:fld id="{5844BAF3-9A77-4149-9D35-6B2F21713807}" type="slidenum">
              <a:rPr lang="zh-TW" altLang="en-US" smtClean="0"/>
              <a:t>86</a:t>
            </a:fld>
            <a:endParaRPr lang="zh-TW" altLang="en-US"/>
          </a:p>
        </p:txBody>
      </p:sp>
      <p:sp>
        <p:nvSpPr>
          <p:cNvPr id="6" name="Rectangle 2"/>
          <p:cNvSpPr txBox="1">
            <a:spLocks noChangeArrowheads="1"/>
          </p:cNvSpPr>
          <p:nvPr/>
        </p:nvSpPr>
        <p:spPr>
          <a:xfrm>
            <a:off x="251520" y="332656"/>
            <a:ext cx="8424936" cy="1152525"/>
          </a:xfrm>
          <a:prstGeom prst="rect">
            <a:avLst/>
          </a:prstGeom>
        </p:spPr>
        <p:txBody>
          <a:bodyPr vert="horz" anchor="ctr">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zh-TW" altLang="en-US" sz="2000" b="1" smtClean="0">
                <a:solidFill>
                  <a:schemeClr val="tx1"/>
                </a:solidFill>
                <a:latin typeface="Calibri" panose="020F0502020204030204" pitchFamily="34" charset="0"/>
                <a:ea typeface="標楷體" panose="03000509000000000000" pitchFamily="65" charset="-120"/>
              </a:rPr>
              <a:t>表</a:t>
            </a:r>
            <a:r>
              <a:rPr lang="en-US" altLang="zh-TW" sz="2000" b="1" smtClean="0">
                <a:solidFill>
                  <a:schemeClr val="tx1"/>
                </a:solidFill>
                <a:latin typeface="Calibri" panose="020F0502020204030204" pitchFamily="34" charset="0"/>
                <a:ea typeface="標楷體" panose="03000509000000000000" pitchFamily="65" charset="-120"/>
              </a:rPr>
              <a:t>4</a:t>
            </a:r>
            <a:r>
              <a:rPr lang="zh-TW" altLang="en-US" sz="2000" b="1" smtClean="0">
                <a:solidFill>
                  <a:schemeClr val="tx1"/>
                </a:solidFill>
                <a:latin typeface="Calibri" panose="020F0502020204030204" pitchFamily="34" charset="0"/>
                <a:ea typeface="標楷體" panose="03000509000000000000" pitchFamily="65" charset="-120"/>
              </a:rPr>
              <a:t>  </a:t>
            </a:r>
            <a:r>
              <a:rPr lang="zh-TW" altLang="zh-TW" sz="2000" b="1" smtClean="0">
                <a:solidFill>
                  <a:schemeClr val="tx1"/>
                </a:solidFill>
                <a:latin typeface="Calibri" panose="020F0502020204030204" pitchFamily="34" charset="0"/>
                <a:ea typeface="標楷體" panose="03000509000000000000" pitchFamily="65" charset="-120"/>
              </a:rPr>
              <a:t>第一欄所列營養素標示「來源」、「供給」</a:t>
            </a:r>
            <a:r>
              <a:rPr lang="zh-TW" altLang="en-US" sz="2000" b="1" smtClean="0">
                <a:solidFill>
                  <a:schemeClr val="tx1"/>
                </a:solidFill>
                <a:latin typeface="Calibri" panose="020F0502020204030204" pitchFamily="34" charset="0"/>
                <a:ea typeface="標楷體" panose="03000509000000000000" pitchFamily="65" charset="-120"/>
              </a:rPr>
              <a:t>、</a:t>
            </a:r>
            <a:r>
              <a:rPr lang="zh-TW" altLang="zh-TW" sz="2000" b="1" smtClean="0">
                <a:solidFill>
                  <a:schemeClr val="tx1"/>
                </a:solidFill>
                <a:latin typeface="Calibri" panose="020F0502020204030204" pitchFamily="34" charset="0"/>
                <a:ea typeface="標楷體" panose="03000509000000000000" pitchFamily="65" charset="-120"/>
              </a:rPr>
              <a:t> 「含」或「含有」時，該食品</a:t>
            </a:r>
            <a:r>
              <a:rPr lang="en-US" altLang="zh-TW" sz="2000" b="1" smtClean="0">
                <a:solidFill>
                  <a:schemeClr val="tx1"/>
                </a:solidFill>
                <a:latin typeface="Calibri" panose="020F0502020204030204" pitchFamily="34" charset="0"/>
                <a:ea typeface="標楷體" panose="03000509000000000000" pitchFamily="65" charset="-120"/>
              </a:rPr>
              <a:t/>
            </a:r>
            <a:br>
              <a:rPr lang="en-US" altLang="zh-TW"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a:t>
            </a:r>
            <a:r>
              <a:rPr lang="zh-TW" altLang="zh-TW" sz="2000" b="1" smtClean="0">
                <a:solidFill>
                  <a:schemeClr val="tx1"/>
                </a:solidFill>
                <a:latin typeface="Calibri" panose="020F0502020204030204" pitchFamily="34" charset="0"/>
                <a:ea typeface="標楷體" panose="03000509000000000000" pitchFamily="65" charset="-120"/>
              </a:rPr>
              <a:t>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zh-TW" sz="2000" b="1" smtClean="0">
                <a:solidFill>
                  <a:schemeClr val="tx1"/>
                </a:solidFill>
                <a:latin typeface="Calibri" panose="020F0502020204030204" pitchFamily="34" charset="0"/>
                <a:ea typeface="標楷體" panose="03000509000000000000" pitchFamily="65" charset="-120"/>
              </a:rPr>
              <a:t>公克之固體（半固體）、每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zh-TW" sz="2000" b="1" smtClean="0">
                <a:solidFill>
                  <a:schemeClr val="tx1"/>
                </a:solidFill>
                <a:latin typeface="Calibri" panose="020F0502020204030204" pitchFamily="34" charset="0"/>
                <a:ea typeface="標楷體" panose="03000509000000000000" pitchFamily="65" charset="-120"/>
              </a:rPr>
              <a:t>毫升之液體或每</a:t>
            </a:r>
            <a:r>
              <a:rPr lang="en-US" altLang="zh-TW" sz="2000" b="1" smtClean="0">
                <a:solidFill>
                  <a:schemeClr val="tx1"/>
                </a:solidFill>
                <a:latin typeface="Calibri" panose="020F0502020204030204" pitchFamily="34" charset="0"/>
                <a:ea typeface="標楷體" panose="03000509000000000000" pitchFamily="65" charset="-120"/>
              </a:rPr>
              <a:t>100</a:t>
            </a:r>
            <a:r>
              <a:rPr lang="zh-TW" altLang="zh-TW" sz="2000" b="1" smtClean="0">
                <a:solidFill>
                  <a:schemeClr val="tx1"/>
                </a:solidFill>
                <a:latin typeface="Calibri" panose="020F0502020204030204" pitchFamily="34" charset="0"/>
                <a:ea typeface="標楷體" panose="03000509000000000000" pitchFamily="65" charset="-120"/>
              </a:rPr>
              <a:t>大卡之液體所含該營</a:t>
            </a:r>
            <a:r>
              <a:rPr lang="en-US" altLang="zh-TW" sz="2000" b="1" smtClean="0">
                <a:solidFill>
                  <a:schemeClr val="tx1"/>
                </a:solidFill>
                <a:latin typeface="Calibri" panose="020F0502020204030204" pitchFamily="34" charset="0"/>
                <a:ea typeface="標楷體" panose="03000509000000000000" pitchFamily="65" charset="-120"/>
              </a:rPr>
              <a:t/>
            </a:r>
            <a:br>
              <a:rPr lang="en-US" altLang="zh-TW" sz="2000" b="1" smtClean="0">
                <a:solidFill>
                  <a:schemeClr val="tx1"/>
                </a:solidFill>
                <a:latin typeface="Calibri" panose="020F0502020204030204" pitchFamily="34" charset="0"/>
                <a:ea typeface="標楷體" panose="03000509000000000000" pitchFamily="65" charset="-120"/>
              </a:rPr>
            </a:br>
            <a:r>
              <a:rPr lang="zh-TW" altLang="en-US" sz="2000" b="1" smtClean="0">
                <a:solidFill>
                  <a:schemeClr val="tx1"/>
                </a:solidFill>
                <a:latin typeface="Calibri" panose="020F0502020204030204" pitchFamily="34" charset="0"/>
                <a:ea typeface="標楷體" panose="03000509000000000000" pitchFamily="65" charset="-120"/>
              </a:rPr>
              <a:t>         </a:t>
            </a:r>
            <a:r>
              <a:rPr lang="zh-TW" altLang="zh-TW" sz="2000" b="1" smtClean="0">
                <a:solidFill>
                  <a:schemeClr val="tx1"/>
                </a:solidFill>
                <a:latin typeface="Calibri" panose="020F0502020204030204" pitchFamily="34" charset="0"/>
                <a:ea typeface="標楷體" panose="03000509000000000000" pitchFamily="65" charset="-120"/>
              </a:rPr>
              <a:t>養素量必須分別達到或超過本表第二欄、第三欄或第四欄所示之量</a:t>
            </a:r>
            <a:endParaRPr lang="zh-TW" altLang="en-US" sz="2000" b="1" dirty="0" smtClean="0">
              <a:solidFill>
                <a:schemeClr val="tx1"/>
              </a:solidFill>
              <a:latin typeface="Calibri" panose="020F0502020204030204" pitchFamily="34" charset="0"/>
              <a:ea typeface="標楷體" panose="03000509000000000000" pitchFamily="65" charset="-120"/>
            </a:endParaRPr>
          </a:p>
        </p:txBody>
      </p:sp>
    </p:spTree>
    <p:extLst>
      <p:ext uri="{BB962C8B-B14F-4D97-AF65-F5344CB8AC3E}">
        <p14:creationId xmlns:p14="http://schemas.microsoft.com/office/powerpoint/2010/main" val="18716158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850" y="981075"/>
            <a:ext cx="8640638" cy="5478423"/>
          </a:xfrm>
          <a:prstGeom prst="rect">
            <a:avLst/>
          </a:prstGeom>
        </p:spPr>
        <p:txBody>
          <a:bodyPr wrap="square">
            <a:spAutoFit/>
          </a:bodyPr>
          <a:lstStyle/>
          <a:p>
            <a:pPr indent="90170" eaLnBrk="1" hangingPunct="1">
              <a:lnSpc>
                <a:spcPts val="2800"/>
              </a:lnSpc>
              <a:spcAft>
                <a:spcPts val="0"/>
              </a:spcAft>
              <a:defRPr/>
            </a:pP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註</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1</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RE (Retinol Equivalent)</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即視網醇當量。</a:t>
            </a:r>
          </a:p>
          <a:p>
            <a:pPr indent="480060" eaLnBrk="1" hangingPunct="1">
              <a:lnSpc>
                <a:spcPts val="2800"/>
              </a:lnSpc>
              <a:spcAft>
                <a:spcPts val="0"/>
              </a:spcAft>
              <a:defRPr/>
            </a:pPr>
            <a:r>
              <a:rPr lang="zh-TW" altLang="en-US" sz="2000" kern="100" dirty="0" smtClean="0">
                <a:latin typeface="Calibri" panose="020F0502020204030204" pitchFamily="34" charset="0"/>
                <a:ea typeface="標楷體" panose="03000509000000000000" pitchFamily="65" charset="-120"/>
                <a:cs typeface="Times New Roman" panose="02020603050405020304" pitchFamily="18" charset="0"/>
              </a:rPr>
              <a:t>    </a:t>
            </a:r>
            <a:r>
              <a:rPr lang="en-US" altLang="zh-TW" sz="2000" kern="100" dirty="0" smtClean="0">
                <a:latin typeface="Calibri" panose="020F0502020204030204" pitchFamily="34" charset="0"/>
                <a:ea typeface="標楷體" panose="03000509000000000000" pitchFamily="65" charset="-120"/>
                <a:cs typeface="Times New Roman" panose="02020603050405020304" pitchFamily="18" charset="0"/>
              </a:rPr>
              <a:t>1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g RE=1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g</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視網醇</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(Retinol)=6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g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胡蘿蔔素</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-Carotene)</a:t>
            </a:r>
            <a:endParaRPr lang="zh-TW" altLang="zh-TW" sz="2000" kern="100" dirty="0">
              <a:latin typeface="Calibri" panose="020F0502020204030204" pitchFamily="34" charset="0"/>
              <a:ea typeface="標楷體" panose="03000509000000000000" pitchFamily="65" charset="-120"/>
              <a:cs typeface="Times New Roman" panose="02020603050405020304" pitchFamily="18" charset="0"/>
            </a:endParaRPr>
          </a:p>
          <a:p>
            <a:pPr marL="480060" indent="-410210" eaLnBrk="1" hangingPunct="1">
              <a:lnSpc>
                <a:spcPts val="2800"/>
              </a:lnSpc>
              <a:spcAft>
                <a:spcPts val="0"/>
              </a:spcAft>
              <a:defRPr/>
            </a:pP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註</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2</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-TE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a:t>
            </a:r>
            <a:r>
              <a:rPr lang="en-US" altLang="zh-TW" sz="2000" kern="100" dirty="0" err="1">
                <a:latin typeface="Calibri" panose="020F0502020204030204" pitchFamily="34" charset="0"/>
                <a:ea typeface="標楷體" panose="03000509000000000000" pitchFamily="65" charset="-120"/>
                <a:cs typeface="Times New Roman" panose="02020603050405020304" pitchFamily="18" charset="0"/>
              </a:rPr>
              <a:t>Tocopherol</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 Equivalent)</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即生育醇當量。</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
            </a:r>
            <a:b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br>
            <a:r>
              <a:rPr lang="zh-TW" altLang="en-US" sz="2000" kern="100" dirty="0" smtClean="0">
                <a:latin typeface="Calibri" panose="020F0502020204030204" pitchFamily="34" charset="0"/>
                <a:ea typeface="標楷體" panose="03000509000000000000" pitchFamily="65" charset="-120"/>
                <a:cs typeface="Times New Roman" panose="02020603050405020304" pitchFamily="18" charset="0"/>
              </a:rPr>
              <a:t>    </a:t>
            </a:r>
            <a:r>
              <a:rPr lang="en-US" altLang="zh-TW" sz="2000" kern="100" dirty="0" smtClean="0">
                <a:latin typeface="Calibri" panose="020F0502020204030204" pitchFamily="34" charset="0"/>
                <a:ea typeface="標楷體" panose="03000509000000000000" pitchFamily="65" charset="-120"/>
                <a:cs typeface="Times New Roman" panose="02020603050405020304" pitchFamily="18" charset="0"/>
              </a:rPr>
              <a:t>1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mg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-TE =1 mg </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sym typeface="Symbol" panose="05050102010706020507" pitchFamily="18" charset="2"/>
              </a:rPr>
              <a:t></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a:t>
            </a:r>
            <a:r>
              <a:rPr lang="en-US" altLang="zh-TW" sz="2000" kern="100" dirty="0" err="1" smtClean="0">
                <a:latin typeface="Calibri" panose="020F0502020204030204" pitchFamily="34" charset="0"/>
                <a:ea typeface="標楷體" panose="03000509000000000000" pitchFamily="65" charset="-120"/>
                <a:cs typeface="Times New Roman" panose="02020603050405020304" pitchFamily="18" charset="0"/>
              </a:rPr>
              <a:t>Tocopherol</a:t>
            </a:r>
            <a:endParaRPr lang="en-US" altLang="zh-TW" sz="2000" kern="100" dirty="0">
              <a:latin typeface="Calibri" panose="020F0502020204030204" pitchFamily="34" charset="0"/>
              <a:ea typeface="標楷體" panose="03000509000000000000" pitchFamily="65" charset="-120"/>
              <a:cs typeface="Times New Roman" panose="02020603050405020304" pitchFamily="18" charset="0"/>
            </a:endParaRPr>
          </a:p>
          <a:p>
            <a:pPr marL="480060" indent="-410210">
              <a:lnSpc>
                <a:spcPts val="2800"/>
              </a:lnSpc>
              <a:defRPr/>
            </a:pP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註</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3</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a:t>
            </a:r>
            <a:r>
              <a:rPr lang="zh-TW" altLang="zh-TW" sz="2000" dirty="0">
                <a:latin typeface="Calibri" panose="020F0502020204030204" pitchFamily="34" charset="0"/>
                <a:ea typeface="標楷體" panose="03000509000000000000" pitchFamily="65" charset="-120"/>
              </a:rPr>
              <a:t>宣稱</a:t>
            </a:r>
            <a:r>
              <a:rPr lang="zh-TW" altLang="zh-TW" sz="2000" b="1" dirty="0">
                <a:solidFill>
                  <a:srgbClr val="FF0000"/>
                </a:solidFill>
                <a:latin typeface="Calibri" panose="020F0502020204030204" pitchFamily="34" charset="0"/>
                <a:ea typeface="標楷體" panose="03000509000000000000" pitchFamily="65" charset="-120"/>
              </a:rPr>
              <a:t>「碘鹽」、「含碘鹽」或是「加碘鹽」</a:t>
            </a:r>
            <a:r>
              <a:rPr lang="zh-TW" altLang="zh-TW" sz="2000" dirty="0">
                <a:latin typeface="Calibri" panose="020F0502020204030204" pitchFamily="34" charset="0"/>
                <a:ea typeface="標楷體" panose="03000509000000000000" pitchFamily="65" charset="-120"/>
              </a:rPr>
              <a:t>等同意義字之鹽品，</a:t>
            </a:r>
            <a:r>
              <a:rPr lang="zh-TW" altLang="zh-TW" sz="2000" dirty="0" smtClean="0">
                <a:latin typeface="Calibri" panose="020F0502020204030204" pitchFamily="34" charset="0"/>
                <a:ea typeface="標楷體" panose="03000509000000000000" pitchFamily="65" charset="-120"/>
              </a:rPr>
              <a:t>除</a:t>
            </a:r>
            <a:r>
              <a:rPr lang="zh-TW" altLang="en-US" sz="2000" dirty="0" smtClean="0">
                <a:latin typeface="Calibri" panose="020F0502020204030204" pitchFamily="34" charset="0"/>
                <a:ea typeface="標楷體" panose="03000509000000000000" pitchFamily="65" charset="-120"/>
              </a:rPr>
              <a:t>  </a:t>
            </a:r>
            <a:endParaRPr lang="en-US" altLang="zh-TW" sz="2000" dirty="0" smtClean="0">
              <a:latin typeface="Calibri" panose="020F0502020204030204" pitchFamily="34" charset="0"/>
              <a:ea typeface="標楷體" panose="03000509000000000000" pitchFamily="65" charset="-120"/>
            </a:endParaRPr>
          </a:p>
          <a:p>
            <a:pPr marL="480060" indent="-410210">
              <a:lnSpc>
                <a:spcPts val="2800"/>
              </a:lnSpc>
              <a:defRPr/>
            </a:pPr>
            <a:r>
              <a:rPr lang="zh-TW" altLang="en-US" sz="2000" dirty="0">
                <a:latin typeface="Calibri" panose="020F0502020204030204" pitchFamily="34" charset="0"/>
                <a:ea typeface="標楷體" panose="03000509000000000000" pitchFamily="65" charset="-120"/>
              </a:rPr>
              <a:t> </a:t>
            </a:r>
            <a:r>
              <a:rPr lang="zh-TW" altLang="en-US" sz="2000" dirty="0" smtClean="0">
                <a:latin typeface="Calibri" panose="020F0502020204030204" pitchFamily="34" charset="0"/>
                <a:ea typeface="標楷體" panose="03000509000000000000" pitchFamily="65" charset="-120"/>
              </a:rPr>
              <a:t>          </a:t>
            </a:r>
            <a:r>
              <a:rPr lang="zh-TW" altLang="zh-TW" sz="2000" dirty="0" smtClean="0">
                <a:latin typeface="Calibri" panose="020F0502020204030204" pitchFamily="34" charset="0"/>
                <a:ea typeface="標楷體" panose="03000509000000000000" pitchFamily="65" charset="-120"/>
              </a:rPr>
              <a:t>碘</a:t>
            </a:r>
            <a:r>
              <a:rPr lang="zh-TW" altLang="zh-TW" sz="2000" dirty="0">
                <a:latin typeface="Calibri" panose="020F0502020204030204" pitchFamily="34" charset="0"/>
                <a:ea typeface="標楷體" panose="03000509000000000000" pitchFamily="65" charset="-120"/>
              </a:rPr>
              <a:t>含量必須達到或超過本表所示之量，亦須同時符合「食品</a:t>
            </a:r>
            <a:r>
              <a:rPr lang="zh-TW" altLang="zh-TW" sz="2000" dirty="0" smtClean="0">
                <a:latin typeface="Calibri" panose="020F0502020204030204" pitchFamily="34" charset="0"/>
                <a:ea typeface="標楷體" panose="03000509000000000000" pitchFamily="65" charset="-120"/>
              </a:rPr>
              <a:t>添加物</a:t>
            </a:r>
            <a:endParaRPr lang="en-US" altLang="zh-TW" sz="2000" dirty="0" smtClean="0">
              <a:latin typeface="Calibri" panose="020F0502020204030204" pitchFamily="34" charset="0"/>
              <a:ea typeface="標楷體" panose="03000509000000000000" pitchFamily="65" charset="-120"/>
            </a:endParaRPr>
          </a:p>
          <a:p>
            <a:pPr marL="480060" indent="-410210">
              <a:lnSpc>
                <a:spcPts val="2800"/>
              </a:lnSpc>
              <a:defRPr/>
            </a:pPr>
            <a:r>
              <a:rPr lang="zh-TW" altLang="en-US" sz="2000" dirty="0">
                <a:latin typeface="Calibri" panose="020F0502020204030204" pitchFamily="34" charset="0"/>
                <a:ea typeface="標楷體" panose="03000509000000000000" pitchFamily="65" charset="-120"/>
              </a:rPr>
              <a:t> </a:t>
            </a:r>
            <a:r>
              <a:rPr lang="zh-TW" altLang="en-US" sz="2000" dirty="0" smtClean="0">
                <a:latin typeface="Calibri" panose="020F0502020204030204" pitchFamily="34" charset="0"/>
                <a:ea typeface="標楷體" panose="03000509000000000000" pitchFamily="65" charset="-120"/>
              </a:rPr>
              <a:t>          </a:t>
            </a:r>
            <a:r>
              <a:rPr lang="zh-TW" altLang="zh-TW" sz="2000" dirty="0" smtClean="0">
                <a:latin typeface="Calibri" panose="020F0502020204030204" pitchFamily="34" charset="0"/>
                <a:ea typeface="標楷體" panose="03000509000000000000" pitchFamily="65" charset="-120"/>
              </a:rPr>
              <a:t>使用</a:t>
            </a:r>
            <a:r>
              <a:rPr lang="zh-TW" altLang="zh-TW" sz="2000" dirty="0">
                <a:latin typeface="Calibri" panose="020F0502020204030204" pitchFamily="34" charset="0"/>
                <a:ea typeface="標楷體" panose="03000509000000000000" pitchFamily="65" charset="-120"/>
              </a:rPr>
              <a:t>範圍及限量暨規格標準」，並加註標示醒語：「本產品含有碘</a:t>
            </a:r>
            <a:r>
              <a:rPr lang="zh-TW" altLang="zh-TW" sz="2000" dirty="0" smtClean="0">
                <a:latin typeface="Calibri" panose="020F0502020204030204" pitchFamily="34" charset="0"/>
                <a:ea typeface="標楷體" panose="03000509000000000000" pitchFamily="65" charset="-120"/>
              </a:rPr>
              <a:t>，</a:t>
            </a:r>
            <a:endParaRPr lang="en-US" altLang="zh-TW" sz="2000" dirty="0" smtClean="0">
              <a:latin typeface="Calibri" panose="020F0502020204030204" pitchFamily="34" charset="0"/>
              <a:ea typeface="標楷體" panose="03000509000000000000" pitchFamily="65" charset="-120"/>
            </a:endParaRPr>
          </a:p>
          <a:p>
            <a:pPr marL="480060" indent="-410210">
              <a:lnSpc>
                <a:spcPts val="2800"/>
              </a:lnSpc>
              <a:defRPr/>
            </a:pPr>
            <a:r>
              <a:rPr lang="zh-TW" altLang="en-US" sz="2000" dirty="0">
                <a:latin typeface="Calibri" panose="020F0502020204030204" pitchFamily="34" charset="0"/>
                <a:ea typeface="標楷體" panose="03000509000000000000" pitchFamily="65" charset="-120"/>
              </a:rPr>
              <a:t> </a:t>
            </a:r>
            <a:r>
              <a:rPr lang="zh-TW" altLang="en-US" sz="2000" dirty="0" smtClean="0">
                <a:latin typeface="Calibri" panose="020F0502020204030204" pitchFamily="34" charset="0"/>
                <a:ea typeface="標楷體" panose="03000509000000000000" pitchFamily="65" charset="-120"/>
              </a:rPr>
              <a:t>          </a:t>
            </a:r>
            <a:r>
              <a:rPr lang="zh-TW" altLang="zh-TW" sz="2000" dirty="0" smtClean="0">
                <a:latin typeface="Calibri" panose="020F0502020204030204" pitchFamily="34" charset="0"/>
                <a:ea typeface="標楷體" panose="03000509000000000000" pitchFamily="65" charset="-120"/>
              </a:rPr>
              <a:t>為</a:t>
            </a:r>
            <a:r>
              <a:rPr lang="zh-TW" altLang="zh-TW" sz="2000" dirty="0">
                <a:latin typeface="Calibri" panose="020F0502020204030204" pitchFamily="34" charset="0"/>
                <a:ea typeface="標楷體" panose="03000509000000000000" pitchFamily="65" charset="-120"/>
              </a:rPr>
              <a:t>必須營養素之一，但不適用於高碘性甲狀腺機能亢進患者及</a:t>
            </a:r>
            <a:r>
              <a:rPr lang="zh-TW" altLang="zh-TW" sz="2000" dirty="0" smtClean="0">
                <a:latin typeface="Calibri" panose="020F0502020204030204" pitchFamily="34" charset="0"/>
                <a:ea typeface="標楷體" panose="03000509000000000000" pitchFamily="65" charset="-120"/>
              </a:rPr>
              <a:t>碘</a:t>
            </a:r>
            <a:endParaRPr lang="en-US" altLang="zh-TW" sz="2000" dirty="0" smtClean="0">
              <a:latin typeface="Calibri" panose="020F0502020204030204" pitchFamily="34" charset="0"/>
              <a:ea typeface="標楷體" panose="03000509000000000000" pitchFamily="65" charset="-120"/>
            </a:endParaRPr>
          </a:p>
          <a:p>
            <a:pPr marL="480060" indent="-410210">
              <a:lnSpc>
                <a:spcPts val="2800"/>
              </a:lnSpc>
              <a:defRPr/>
            </a:pPr>
            <a:r>
              <a:rPr lang="zh-TW" altLang="en-US" sz="2000" dirty="0">
                <a:latin typeface="Calibri" panose="020F0502020204030204" pitchFamily="34" charset="0"/>
                <a:ea typeface="標楷體" panose="03000509000000000000" pitchFamily="65" charset="-120"/>
              </a:rPr>
              <a:t> </a:t>
            </a:r>
            <a:r>
              <a:rPr lang="zh-TW" altLang="en-US" sz="2000" dirty="0" smtClean="0">
                <a:latin typeface="Calibri" panose="020F0502020204030204" pitchFamily="34" charset="0"/>
                <a:ea typeface="標楷體" panose="03000509000000000000" pitchFamily="65" charset="-120"/>
              </a:rPr>
              <a:t>          </a:t>
            </a:r>
            <a:r>
              <a:rPr lang="en-US" altLang="zh-TW" sz="2000" dirty="0" smtClean="0">
                <a:latin typeface="Calibri" panose="020F0502020204030204" pitchFamily="34" charset="0"/>
                <a:ea typeface="標楷體" panose="03000509000000000000" pitchFamily="65" charset="-120"/>
              </a:rPr>
              <a:t>131</a:t>
            </a:r>
            <a:r>
              <a:rPr lang="zh-TW" altLang="zh-TW" sz="2000" dirty="0">
                <a:latin typeface="Calibri" panose="020F0502020204030204" pitchFamily="34" charset="0"/>
                <a:ea typeface="標楷體" panose="03000509000000000000" pitchFamily="65" charset="-120"/>
              </a:rPr>
              <a:t>放療患者。」</a:t>
            </a:r>
            <a:endParaRPr lang="en-US" altLang="zh-TW" sz="2000" kern="100" dirty="0" smtClean="0">
              <a:latin typeface="Calibri" panose="020F0502020204030204" pitchFamily="34" charset="0"/>
              <a:ea typeface="標楷體" panose="03000509000000000000" pitchFamily="65" charset="-120"/>
              <a:cs typeface="Times New Roman" panose="02020603050405020304" pitchFamily="18" charset="0"/>
            </a:endParaRPr>
          </a:p>
          <a:p>
            <a:pPr marL="480060" indent="-410210">
              <a:lnSpc>
                <a:spcPts val="2800"/>
              </a:lnSpc>
              <a:defRPr/>
            </a:pPr>
            <a:r>
              <a:rPr lang="zh-TW" altLang="en-US" sz="2000" kern="100" dirty="0" smtClean="0">
                <a:latin typeface="Calibri" panose="020F0502020204030204" pitchFamily="34" charset="0"/>
                <a:ea typeface="標楷體" panose="03000509000000000000" pitchFamily="65" charset="-120"/>
                <a:cs typeface="Times New Roman" panose="02020603050405020304" pitchFamily="18" charset="0"/>
              </a:rPr>
              <a:t>註</a:t>
            </a:r>
            <a:r>
              <a:rPr lang="en-US" altLang="zh-TW" sz="2000" kern="100" dirty="0" smtClean="0">
                <a:latin typeface="Calibri" panose="020F0502020204030204" pitchFamily="34" charset="0"/>
                <a:ea typeface="標楷體" panose="03000509000000000000" pitchFamily="65" charset="-120"/>
                <a:cs typeface="Times New Roman" panose="02020603050405020304" pitchFamily="18" charset="0"/>
              </a:rPr>
              <a:t>4</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 ：第一欄所列營養素標示「較</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高」或「較</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多」時，該固體（半</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固</a:t>
            </a:r>
            <a:endParaRPr lang="en-US" altLang="zh-TW" sz="2000" kern="100" dirty="0" smtClean="0">
              <a:latin typeface="Calibri" panose="020F0502020204030204" pitchFamily="34" charset="0"/>
              <a:ea typeface="標楷體" panose="03000509000000000000" pitchFamily="65" charset="-120"/>
              <a:cs typeface="Times New Roman" panose="02020603050405020304" pitchFamily="18" charset="0"/>
            </a:endParaRPr>
          </a:p>
          <a:p>
            <a:pPr marL="480060" indent="-410210">
              <a:lnSpc>
                <a:spcPts val="2800"/>
              </a:lnSpc>
              <a:defRPr/>
            </a:pPr>
            <a:r>
              <a:rPr lang="zh-TW" altLang="en-US" sz="20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2000" kern="100" dirty="0" smtClean="0">
                <a:latin typeface="Calibri" panose="020F0502020204030204" pitchFamily="34" charset="0"/>
                <a:ea typeface="標楷體" panose="03000509000000000000" pitchFamily="65" charset="-120"/>
                <a:cs typeface="Times New Roman" panose="02020603050405020304" pitchFamily="18" charset="0"/>
              </a:rPr>
              <a:t>           </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體</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）或液體食品中所含該營養素量與同類參考食品所含該營養素</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量</a:t>
            </a:r>
            <a:endParaRPr lang="en-US" altLang="zh-TW" sz="2000" kern="100" dirty="0" smtClean="0">
              <a:latin typeface="Calibri" panose="020F0502020204030204" pitchFamily="34" charset="0"/>
              <a:ea typeface="標楷體" panose="03000509000000000000" pitchFamily="65" charset="-120"/>
              <a:cs typeface="Times New Roman" panose="02020603050405020304" pitchFamily="18" charset="0"/>
            </a:endParaRPr>
          </a:p>
          <a:p>
            <a:pPr marL="480060" indent="-410210">
              <a:lnSpc>
                <a:spcPts val="2800"/>
              </a:lnSpc>
              <a:defRPr/>
            </a:pPr>
            <a:r>
              <a:rPr lang="zh-TW" altLang="en-US" sz="20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2000" kern="100" dirty="0" smtClean="0">
                <a:latin typeface="Calibri" panose="020F0502020204030204" pitchFamily="34" charset="0"/>
                <a:ea typeface="標楷體" panose="03000509000000000000" pitchFamily="65" charset="-120"/>
                <a:cs typeface="Times New Roman" panose="02020603050405020304" pitchFamily="18" charset="0"/>
              </a:rPr>
              <a:t>           </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之</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差距必須分別達到或超過本表第二欄、第三欄或第四欄所示之量</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a:t>
            </a:r>
            <a:endParaRPr lang="en-US" altLang="zh-TW" sz="2000" kern="100" dirty="0" smtClean="0">
              <a:latin typeface="Calibri" panose="020F0502020204030204" pitchFamily="34" charset="0"/>
              <a:ea typeface="標楷體" panose="03000509000000000000" pitchFamily="65" charset="-120"/>
              <a:cs typeface="Times New Roman" panose="02020603050405020304" pitchFamily="18" charset="0"/>
            </a:endParaRPr>
          </a:p>
          <a:p>
            <a:pPr marL="480060" indent="-410210">
              <a:lnSpc>
                <a:spcPts val="2800"/>
              </a:lnSpc>
              <a:defRPr/>
            </a:pPr>
            <a:r>
              <a:rPr lang="zh-TW" altLang="en-US" sz="20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2000" kern="100" dirty="0" smtClean="0">
                <a:latin typeface="Calibri" panose="020F0502020204030204" pitchFamily="34" charset="0"/>
                <a:ea typeface="標楷體" panose="03000509000000000000" pitchFamily="65" charset="-120"/>
                <a:cs typeface="Times New Roman" panose="02020603050405020304" pitchFamily="18" charset="0"/>
              </a:rPr>
              <a:t>           </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且</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須標明被比較之同類參考食品之品名及其增加之量或其增加之</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比</a:t>
            </a:r>
            <a:endParaRPr lang="en-US" altLang="zh-TW" sz="2000" kern="100" dirty="0" smtClean="0">
              <a:latin typeface="Calibri" panose="020F0502020204030204" pitchFamily="34" charset="0"/>
              <a:ea typeface="標楷體" panose="03000509000000000000" pitchFamily="65" charset="-120"/>
              <a:cs typeface="Times New Roman" panose="02020603050405020304" pitchFamily="18" charset="0"/>
            </a:endParaRPr>
          </a:p>
          <a:p>
            <a:pPr marL="480060" indent="-410210">
              <a:lnSpc>
                <a:spcPts val="2800"/>
              </a:lnSpc>
              <a:defRPr/>
            </a:pPr>
            <a:r>
              <a:rPr lang="zh-TW" altLang="en-US" sz="20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2000" kern="100" dirty="0" smtClean="0">
                <a:latin typeface="Calibri" panose="020F0502020204030204" pitchFamily="34" charset="0"/>
                <a:ea typeface="標楷體" panose="03000509000000000000" pitchFamily="65" charset="-120"/>
                <a:cs typeface="Times New Roman" panose="02020603050405020304" pitchFamily="18" charset="0"/>
              </a:rPr>
              <a:t>           </a:t>
            </a:r>
            <a:r>
              <a:rPr lang="zh-TW" altLang="zh-TW" sz="2000" kern="100" dirty="0" smtClean="0">
                <a:latin typeface="Calibri" panose="020F0502020204030204" pitchFamily="34" charset="0"/>
                <a:ea typeface="標楷體" panose="03000509000000000000" pitchFamily="65" charset="-120"/>
                <a:cs typeface="Times New Roman" panose="02020603050405020304" pitchFamily="18" charset="0"/>
              </a:rPr>
              <a:t>例數</a:t>
            </a:r>
            <a:r>
              <a:rPr lang="zh-TW" altLang="en-US" sz="2000" kern="100" dirty="0" smtClean="0">
                <a:latin typeface="Calibri" panose="020F0502020204030204" pitchFamily="34" charset="0"/>
                <a:ea typeface="標楷體" panose="03000509000000000000" pitchFamily="65" charset="-120"/>
                <a:cs typeface="Times New Roman" panose="02020603050405020304" pitchFamily="18" charset="0"/>
              </a:rPr>
              <a:t>。</a:t>
            </a:r>
            <a:endParaRPr lang="zh-TW" altLang="zh-TW" sz="2000" kern="100" dirty="0">
              <a:latin typeface="Calibri" panose="020F0502020204030204" pitchFamily="34" charset="0"/>
              <a:ea typeface="標楷體" panose="03000509000000000000" pitchFamily="65" charset="-120"/>
              <a:cs typeface="Times New Roman" panose="02020603050405020304" pitchFamily="18" charset="0"/>
            </a:endParaRPr>
          </a:p>
          <a:p>
            <a:pPr marL="467995" indent="-467995" eaLnBrk="1" hangingPunct="1">
              <a:lnSpc>
                <a:spcPts val="2800"/>
              </a:lnSpc>
              <a:spcAft>
                <a:spcPts val="0"/>
              </a:spcAft>
              <a:defRPr/>
            </a:pPr>
            <a:r>
              <a:rPr lang="en-US" altLang="zh-TW" kern="100" dirty="0">
                <a:latin typeface="Calibri" panose="020F0502020204030204" pitchFamily="34" charset="0"/>
                <a:ea typeface="標楷體" panose="03000509000000000000" pitchFamily="65" charset="-120"/>
              </a:rPr>
              <a:t> </a:t>
            </a:r>
            <a:endParaRPr lang="zh-TW" altLang="zh-TW" kern="100" dirty="0">
              <a:latin typeface="Calibri" panose="020F0502020204030204" pitchFamily="34" charset="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5844BAF3-9A77-4149-9D35-6B2F21713807}" type="slidenum">
              <a:rPr lang="zh-TW" altLang="en-US" smtClean="0"/>
              <a:t>87</a:t>
            </a:fld>
            <a:endParaRPr lang="zh-TW" altLang="en-US" dirty="0"/>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8633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投影片編號版面配置區 3"/>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r">
              <a:spcBef>
                <a:spcPct val="0"/>
              </a:spcBef>
              <a:buClrTx/>
              <a:buSzTx/>
              <a:buFontTx/>
              <a:buNone/>
            </a:pPr>
            <a:fld id="{963C5CFA-EC36-4C10-960A-F72D75ECEECF}" type="slidenum">
              <a:rPr kumimoji="0" lang="en-US" altLang="zh-TW" sz="1400">
                <a:ea typeface="標楷體" panose="03000509000000000000" pitchFamily="65" charset="-120"/>
              </a:rPr>
              <a:pPr algn="r">
                <a:spcBef>
                  <a:spcPct val="0"/>
                </a:spcBef>
                <a:buClrTx/>
                <a:buSzTx/>
                <a:buFontTx/>
                <a:buNone/>
              </a:pPr>
              <a:t>88</a:t>
            </a:fld>
            <a:endParaRPr kumimoji="0" lang="en-US" altLang="zh-TW" sz="1400" dirty="0">
              <a:ea typeface="標楷體" panose="03000509000000000000" pitchFamily="65" charset="-120"/>
            </a:endParaRPr>
          </a:p>
        </p:txBody>
      </p:sp>
      <p:sp>
        <p:nvSpPr>
          <p:cNvPr id="4" name="矩形 3"/>
          <p:cNvSpPr/>
          <p:nvPr/>
        </p:nvSpPr>
        <p:spPr>
          <a:xfrm>
            <a:off x="323850" y="1547113"/>
            <a:ext cx="8351838" cy="451406"/>
          </a:xfrm>
          <a:prstGeom prst="rect">
            <a:avLst/>
          </a:prstGeom>
        </p:spPr>
        <p:txBody>
          <a:bodyPr>
            <a:spAutoFit/>
          </a:bodyPr>
          <a:lstStyle/>
          <a:p>
            <a:pPr marL="467995" indent="-467995" eaLnBrk="1" hangingPunct="1">
              <a:lnSpc>
                <a:spcPts val="2800"/>
              </a:lnSpc>
              <a:spcAft>
                <a:spcPts val="0"/>
              </a:spcAft>
              <a:defRPr/>
            </a:pPr>
            <a:r>
              <a:rPr lang="en-US" altLang="zh-TW" kern="100" dirty="0">
                <a:ea typeface="標楷體" panose="03000509000000000000" pitchFamily="65" charset="-120"/>
              </a:rPr>
              <a:t> </a:t>
            </a:r>
            <a:endParaRPr lang="zh-TW" altLang="zh-TW" kern="100" dirty="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146611188"/>
              </p:ext>
            </p:extLst>
          </p:nvPr>
        </p:nvGraphicFramePr>
        <p:xfrm>
          <a:off x="611560" y="2348880"/>
          <a:ext cx="7848872" cy="3744416"/>
        </p:xfrm>
        <a:graphic>
          <a:graphicData uri="http://schemas.openxmlformats.org/drawingml/2006/table">
            <a:tbl>
              <a:tblPr/>
              <a:tblGrid>
                <a:gridCol w="7848872"/>
              </a:tblGrid>
              <a:tr h="3744416">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500"/>
                        </a:spcBef>
                        <a:spcAft>
                          <a:spcPts val="500"/>
                        </a:spcAft>
                        <a:buClrTx/>
                        <a:buSzTx/>
                        <a:buFontTx/>
                        <a:buNone/>
                        <a:tabLst/>
                      </a:pP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起司、起司粉、乳油（</a:t>
                      </a: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Cream</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）、奶精</a:t>
                      </a:r>
                    </a:p>
                    <a:p>
                      <a:pPr marL="34925" marR="0" lvl="0" indent="0" algn="just" defTabSz="914400" rtl="0" eaLnBrk="1" fontAlgn="base" latinLnBrk="0" hangingPunct="1">
                        <a:lnSpc>
                          <a:spcPct val="100000"/>
                        </a:lnSpc>
                        <a:spcBef>
                          <a:spcPts val="500"/>
                        </a:spcBef>
                        <a:spcAft>
                          <a:spcPts val="500"/>
                        </a:spcAft>
                        <a:buClrTx/>
                        <a:buSzTx/>
                        <a:buFontTx/>
                        <a:buNone/>
                        <a:tabLst/>
                      </a:pP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肉鬆、肉醬、肉燥、肉酥、肉脯、肉絨、醃燻肉品</a:t>
                      </a:r>
                    </a:p>
                    <a:p>
                      <a:pPr marL="34925" marR="0" lvl="0" indent="0" algn="just" defTabSz="914400" rtl="0" eaLnBrk="1" fontAlgn="base" latinLnBrk="0" hangingPunct="1">
                        <a:lnSpc>
                          <a:spcPct val="100000"/>
                        </a:lnSpc>
                        <a:spcBef>
                          <a:spcPts val="500"/>
                        </a:spcBef>
                        <a:spcAft>
                          <a:spcPts val="500"/>
                        </a:spcAft>
                        <a:buClrTx/>
                        <a:buSzTx/>
                        <a:buFontTx/>
                        <a:buNone/>
                        <a:tabLst/>
                      </a:pP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魚鬆、魚醬、醃漬水產類、海苔醬</a:t>
                      </a:r>
                    </a:p>
                    <a:p>
                      <a:pPr marL="34925" marR="0" lvl="0" indent="0" algn="just" defTabSz="914400" rtl="0" eaLnBrk="1" fontAlgn="base" latinLnBrk="0" hangingPunct="1">
                        <a:lnSpc>
                          <a:spcPct val="100000"/>
                        </a:lnSpc>
                        <a:spcBef>
                          <a:spcPts val="500"/>
                        </a:spcBef>
                        <a:spcAft>
                          <a:spcPts val="500"/>
                        </a:spcAft>
                        <a:buClrTx/>
                        <a:buSzTx/>
                        <a:buFontTx/>
                        <a:buNone/>
                        <a:tabLst/>
                      </a:pP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豆腐乳、素肉鬆、素肉醬、拌飯料</a:t>
                      </a:r>
                    </a:p>
                    <a:p>
                      <a:pPr marL="34925" marR="0" lvl="0" indent="0" algn="just" defTabSz="914400" rtl="0" eaLnBrk="1" fontAlgn="base" latinLnBrk="0" hangingPunct="1">
                        <a:lnSpc>
                          <a:spcPct val="100000"/>
                        </a:lnSpc>
                        <a:spcBef>
                          <a:spcPts val="500"/>
                        </a:spcBef>
                        <a:spcAft>
                          <a:spcPts val="500"/>
                        </a:spcAft>
                        <a:buClrTx/>
                        <a:buSzTx/>
                        <a:buFontTx/>
                        <a:buNone/>
                        <a:tabLst/>
                      </a:pP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果醬、花生醬、芝麻醬、花生粉</a:t>
                      </a:r>
                    </a:p>
                    <a:p>
                      <a:pPr marL="34925" marR="0" lvl="0" indent="0" algn="just" defTabSz="914400" rtl="0" eaLnBrk="1" fontAlgn="base" latinLnBrk="0" hangingPunct="1">
                        <a:lnSpc>
                          <a:spcPct val="100000"/>
                        </a:lnSpc>
                        <a:spcBef>
                          <a:spcPts val="500"/>
                        </a:spcBef>
                        <a:spcAft>
                          <a:spcPts val="500"/>
                        </a:spcAft>
                        <a:buClrTx/>
                        <a:buSzTx/>
                        <a:buFontTx/>
                        <a:buNone/>
                        <a:tabLst/>
                      </a:pP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西式烘焙食品（</a:t>
                      </a:r>
                      <a:r>
                        <a:rPr kumimoji="0" lang="zh-TW" altLang="en-US" sz="2200" b="0" i="0" u="none" strike="noStrike" cap="none" normalizeH="0" baseline="0" dirty="0" smtClean="0">
                          <a:ln>
                            <a:noFill/>
                          </a:ln>
                          <a:solidFill>
                            <a:srgbClr val="FF0000"/>
                          </a:solidFill>
                          <a:effectLst/>
                          <a:latin typeface="Calibri" panose="020F0502020204030204" pitchFamily="34" charset="0"/>
                          <a:ea typeface="標楷體" pitchFamily="65" charset="-120"/>
                        </a:rPr>
                        <a:t>包括餅乾類</a:t>
                      </a:r>
                      <a:r>
                        <a:rPr kumimoji="0" lang="zh-TW" altLang="en-US"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不包括蛋糕類、麵包類、披薩）</a:t>
                      </a:r>
                    </a:p>
                    <a:p>
                      <a:pPr marL="34925" marR="0" lvl="0" indent="0" algn="just" defTabSz="914400" rtl="0" eaLnBrk="1" fontAlgn="base" latinLnBrk="0" hangingPunct="1">
                        <a:lnSpc>
                          <a:spcPct val="100000"/>
                        </a:lnSpc>
                        <a:spcBef>
                          <a:spcPts val="500"/>
                        </a:spcBef>
                        <a:spcAft>
                          <a:spcPts val="500"/>
                        </a:spcAft>
                        <a:buClrTx/>
                        <a:buSzTx/>
                        <a:buFontTx/>
                        <a:buNone/>
                        <a:tabLst/>
                      </a:pP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中式糕餅</a:t>
                      </a:r>
                      <a:r>
                        <a:rPr kumimoji="0" lang="zh-TW" altLang="en-US"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en-US" sz="2200" b="0" i="0" u="none" strike="noStrike" cap="none" normalizeH="0" baseline="0" dirty="0" smtClean="0">
                          <a:ln>
                            <a:noFill/>
                          </a:ln>
                          <a:solidFill>
                            <a:srgbClr val="FF0000"/>
                          </a:solidFill>
                          <a:effectLst/>
                          <a:latin typeface="Calibri" panose="020F0502020204030204" pitchFamily="34" charset="0"/>
                          <a:ea typeface="標楷體" pitchFamily="65" charset="-120"/>
                        </a:rPr>
                        <a:t>包括餅乾類</a:t>
                      </a:r>
                      <a:r>
                        <a:rPr kumimoji="0" lang="zh-TW" altLang="en-US"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endPar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endParaRPr>
                    </a:p>
                    <a:p>
                      <a:pPr marL="34925" marR="0" lvl="0" indent="0" algn="just" defTabSz="914400" rtl="0" eaLnBrk="1" fontAlgn="base" latinLnBrk="0" hangingPunct="1">
                        <a:lnSpc>
                          <a:spcPct val="100000"/>
                        </a:lnSpc>
                        <a:spcBef>
                          <a:spcPts val="500"/>
                        </a:spcBef>
                        <a:spcAft>
                          <a:spcPts val="500"/>
                        </a:spcAft>
                        <a:buClrTx/>
                        <a:buSzTx/>
                        <a:buFontTx/>
                        <a:buNone/>
                        <a:tabLst/>
                      </a:pPr>
                      <a:r>
                        <a:rPr kumimoji="0" lang="en-US"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a:t>
                      </a:r>
                      <a:r>
                        <a:rPr kumimoji="0" lang="zh-TW" altLang="zh-TW" sz="2200" b="0" i="0" u="none" strike="noStrike" cap="none" normalizeH="0" baseline="0" dirty="0" smtClean="0">
                          <a:ln>
                            <a:noFill/>
                          </a:ln>
                          <a:solidFill>
                            <a:schemeClr val="tx1"/>
                          </a:solidFill>
                          <a:effectLst/>
                          <a:latin typeface="Calibri" panose="020F0502020204030204" pitchFamily="34" charset="0"/>
                          <a:ea typeface="標楷體" pitchFamily="65" charset="-120"/>
                        </a:rPr>
                        <a:t>其他經中央主管機關公告指定之食品</a:t>
                      </a:r>
                    </a:p>
                  </a:txBody>
                  <a:tcPr marL="17780" marR="177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矩形 1"/>
          <p:cNvSpPr/>
          <p:nvPr/>
        </p:nvSpPr>
        <p:spPr>
          <a:xfrm>
            <a:off x="323850" y="1357317"/>
            <a:ext cx="7992566" cy="830997"/>
          </a:xfrm>
          <a:prstGeom prst="rect">
            <a:avLst/>
          </a:prstGeom>
        </p:spPr>
        <p:txBody>
          <a:bodyPr wrap="square">
            <a:spAutoFit/>
          </a:bodyPr>
          <a:lstStyle/>
          <a:p>
            <a:r>
              <a:rPr lang="zh-TW" altLang="zh-TW" sz="2400" b="1" dirty="0" smtClean="0">
                <a:latin typeface="Calibri" panose="020F0502020204030204" pitchFamily="34" charset="0"/>
                <a:ea typeface="標楷體" pitchFamily="65" charset="-120"/>
              </a:rPr>
              <a:t>下列食品如欲進行「可補充攝取」之營養宣稱時</a:t>
            </a:r>
            <a:r>
              <a:rPr lang="zh-TW" altLang="en-US" sz="2400" b="1" kern="0" dirty="0" smtClean="0">
                <a:latin typeface="Calibri" panose="020F0502020204030204" pitchFamily="34" charset="0"/>
                <a:ea typeface="標楷體" pitchFamily="65" charset="-120"/>
              </a:rPr>
              <a:t>，</a:t>
            </a:r>
            <a:endParaRPr lang="en-US" altLang="zh-TW" sz="2400" b="1" kern="0" dirty="0" smtClean="0">
              <a:latin typeface="Calibri" panose="020F0502020204030204" pitchFamily="34" charset="0"/>
              <a:ea typeface="標楷體" pitchFamily="65" charset="-120"/>
            </a:endParaRPr>
          </a:p>
          <a:p>
            <a:r>
              <a:rPr lang="zh-TW" altLang="en-US" sz="2400" b="1" kern="0" dirty="0" smtClean="0">
                <a:latin typeface="Calibri" panose="020F0502020204030204" pitchFamily="34" charset="0"/>
                <a:ea typeface="標楷體" pitchFamily="65" charset="-120"/>
              </a:rPr>
              <a:t>應</a:t>
            </a:r>
            <a:r>
              <a:rPr lang="zh-TW" altLang="en-US" sz="2400" b="1" kern="0" dirty="0">
                <a:latin typeface="Calibri" panose="020F0502020204030204" pitchFamily="34" charset="0"/>
                <a:ea typeface="標楷體" pitchFamily="65" charset="-120"/>
              </a:rPr>
              <a:t>以</a:t>
            </a:r>
            <a:r>
              <a:rPr lang="zh-TW" altLang="en-US" sz="2400" b="1" kern="0" dirty="0">
                <a:solidFill>
                  <a:srgbClr val="FF0066"/>
                </a:solidFill>
                <a:latin typeface="Calibri" panose="020F0502020204030204" pitchFamily="34" charset="0"/>
                <a:ea typeface="標楷體" pitchFamily="65" charset="-120"/>
              </a:rPr>
              <a:t>每</a:t>
            </a:r>
            <a:r>
              <a:rPr lang="en-US" altLang="zh-TW" sz="2400" b="1" kern="0" dirty="0">
                <a:solidFill>
                  <a:srgbClr val="FF0066"/>
                </a:solidFill>
                <a:latin typeface="Calibri" panose="020F0502020204030204" pitchFamily="34" charset="0"/>
                <a:ea typeface="標楷體" pitchFamily="65" charset="-120"/>
              </a:rPr>
              <a:t>30</a:t>
            </a:r>
            <a:r>
              <a:rPr lang="zh-TW" altLang="en-US" sz="2400" b="1" kern="0" dirty="0">
                <a:solidFill>
                  <a:srgbClr val="FF0066"/>
                </a:solidFill>
                <a:latin typeface="Calibri" panose="020F0502020204030204" pitchFamily="34" charset="0"/>
                <a:ea typeface="標楷體" pitchFamily="65" charset="-120"/>
              </a:rPr>
              <a:t>公克</a:t>
            </a:r>
            <a:r>
              <a:rPr lang="zh-TW" altLang="en-US" sz="2400" b="1" kern="0" dirty="0">
                <a:latin typeface="Calibri" panose="020F0502020204030204" pitchFamily="34" charset="0"/>
                <a:ea typeface="標楷體" pitchFamily="65" charset="-120"/>
              </a:rPr>
              <a:t>（實重）做為衡量基準之</a:t>
            </a:r>
            <a:r>
              <a:rPr lang="zh-TW" altLang="en-US" sz="2400" b="1" kern="0" dirty="0" smtClean="0">
                <a:latin typeface="Calibri" panose="020F0502020204030204" pitchFamily="34" charset="0"/>
                <a:ea typeface="標楷體" pitchFamily="65" charset="-120"/>
              </a:rPr>
              <a:t>食品</a:t>
            </a:r>
            <a:endParaRPr lang="zh-TW" altLang="en-US" sz="2400" b="1" dirty="0">
              <a:latin typeface="Calibri" panose="020F0502020204030204" pitchFamily="34" charset="0"/>
              <a:ea typeface="標楷體" pitchFamily="65" charset="-120"/>
            </a:endParaRPr>
          </a:p>
        </p:txBody>
      </p:sp>
      <p:sp>
        <p:nvSpPr>
          <p:cNvPr id="7" name="標題 1"/>
          <p:cNvSpPr txBox="1">
            <a:spLocks/>
          </p:cNvSpPr>
          <p:nvPr/>
        </p:nvSpPr>
        <p:spPr>
          <a:xfrm>
            <a:off x="609600" y="427038"/>
            <a:ext cx="8229600" cy="1143000"/>
          </a:xfrm>
          <a:prstGeom prst="rect">
            <a:avLst/>
          </a:prstGeom>
        </p:spPr>
        <p:txBody>
          <a:bodyPr>
            <a:norm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zh-TW" altLang="zh-TW" sz="2800" b="1" kern="0" dirty="0" smtClean="0">
                <a:solidFill>
                  <a:schemeClr val="tx1"/>
                </a:solidFill>
                <a:latin typeface="標楷體" pitchFamily="65" charset="-120"/>
                <a:ea typeface="標楷體" pitchFamily="65" charset="-120"/>
              </a:rPr>
              <a:t>包裝食品營養宣稱應遵行事</a:t>
            </a:r>
            <a:r>
              <a:rPr lang="zh-TW" altLang="en-US" sz="2800" b="1" kern="0" dirty="0" smtClean="0">
                <a:solidFill>
                  <a:schemeClr val="tx1"/>
                </a:solidFill>
                <a:latin typeface="標楷體" pitchFamily="65" charset="-120"/>
                <a:ea typeface="標楷體" pitchFamily="65" charset="-120"/>
              </a:rPr>
              <a:t>項</a:t>
            </a:r>
            <a:r>
              <a:rPr lang="en-US" altLang="zh-TW" sz="2800" b="1" kern="0" dirty="0" smtClean="0">
                <a:solidFill>
                  <a:schemeClr val="tx1"/>
                </a:solidFill>
                <a:latin typeface="標楷體" pitchFamily="65" charset="-120"/>
                <a:ea typeface="標楷體" pitchFamily="65" charset="-120"/>
              </a:rPr>
              <a:t>-</a:t>
            </a:r>
            <a:r>
              <a:rPr lang="zh-TW" altLang="en-US" sz="2800" b="1" kern="100" dirty="0" smtClean="0">
                <a:solidFill>
                  <a:srgbClr val="FF0066"/>
                </a:solidFill>
                <a:latin typeface="標楷體" pitchFamily="65" charset="-120"/>
                <a:ea typeface="標楷體" pitchFamily="65" charset="-120"/>
                <a:cs typeface="Times New Roman" panose="02020603050405020304" pitchFamily="18" charset="0"/>
              </a:rPr>
              <a:t>營養宣稱條件</a:t>
            </a:r>
            <a:endParaRPr lang="zh-TW" altLang="en-US" sz="2800" b="1" kern="0" dirty="0">
              <a:solidFill>
                <a:srgbClr val="FF0066"/>
              </a:solidFill>
              <a:latin typeface="標楷體" pitchFamily="65" charset="-120"/>
              <a:ea typeface="標楷體" pitchFamily="65" charset="-120"/>
            </a:endParaRPr>
          </a:p>
        </p:txBody>
      </p:sp>
      <p:pic>
        <p:nvPicPr>
          <p:cNvPr id="8"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2316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850" y="1628800"/>
            <a:ext cx="8351838" cy="954107"/>
          </a:xfrm>
          <a:prstGeom prst="rect">
            <a:avLst/>
          </a:prstGeom>
        </p:spPr>
        <p:txBody>
          <a:bodyPr>
            <a:spAutoFit/>
          </a:bodyPr>
          <a:lstStyle/>
          <a:p>
            <a:r>
              <a:rPr lang="zh-TW" altLang="zh-TW" sz="2800" b="1" dirty="0" smtClean="0">
                <a:latin typeface="標楷體" pitchFamily="65" charset="-120"/>
                <a:ea typeface="標楷體" pitchFamily="65" charset="-120"/>
              </a:rPr>
              <a:t>下列食品如欲進行「可補充攝取」之營養宣稱時</a:t>
            </a:r>
            <a:r>
              <a:rPr lang="zh-TW" altLang="en-US" sz="2800" b="1" kern="0" dirty="0" smtClean="0">
                <a:latin typeface="標楷體" pitchFamily="65" charset="-120"/>
                <a:ea typeface="標楷體" pitchFamily="65" charset="-120"/>
              </a:rPr>
              <a:t>，</a:t>
            </a:r>
            <a:r>
              <a:rPr lang="zh-TW" altLang="en-US" sz="2800" b="1" kern="0" dirty="0">
                <a:latin typeface="標楷體" pitchFamily="65" charset="-120"/>
                <a:ea typeface="標楷體" pitchFamily="65" charset="-120"/>
              </a:rPr>
              <a:t>應以</a:t>
            </a:r>
            <a:r>
              <a:rPr lang="zh-TW" altLang="en-US" sz="2800" b="1" kern="0" dirty="0">
                <a:solidFill>
                  <a:srgbClr val="FF0066"/>
                </a:solidFill>
                <a:latin typeface="Calibri" panose="020F0502020204030204" pitchFamily="34" charset="0"/>
                <a:ea typeface="標楷體" pitchFamily="65" charset="-120"/>
              </a:rPr>
              <a:t>每</a:t>
            </a:r>
            <a:r>
              <a:rPr lang="en-US" altLang="zh-TW" sz="2800" b="1" kern="0" dirty="0">
                <a:solidFill>
                  <a:srgbClr val="FF0066"/>
                </a:solidFill>
                <a:latin typeface="Calibri" panose="020F0502020204030204" pitchFamily="34" charset="0"/>
                <a:ea typeface="標楷體" pitchFamily="65" charset="-120"/>
              </a:rPr>
              <a:t>1</a:t>
            </a:r>
            <a:r>
              <a:rPr lang="zh-TW" altLang="en-US" sz="2800" b="1" kern="0" dirty="0">
                <a:solidFill>
                  <a:srgbClr val="FF0066"/>
                </a:solidFill>
                <a:latin typeface="Calibri" panose="020F0502020204030204" pitchFamily="34" charset="0"/>
                <a:ea typeface="標楷體" pitchFamily="65" charset="-120"/>
              </a:rPr>
              <a:t>公克</a:t>
            </a:r>
            <a:r>
              <a:rPr lang="zh-TW" altLang="en-US" sz="2800" b="1" kern="0" dirty="0">
                <a:latin typeface="標楷體" pitchFamily="65" charset="-120"/>
                <a:ea typeface="標楷體" pitchFamily="65" charset="-120"/>
              </a:rPr>
              <a:t>（乾貨）做為衡量基準之食品</a:t>
            </a:r>
          </a:p>
        </p:txBody>
      </p:sp>
      <p:graphicFrame>
        <p:nvGraphicFramePr>
          <p:cNvPr id="7" name="表格 6"/>
          <p:cNvGraphicFramePr>
            <a:graphicFrameLocks noGrp="1"/>
          </p:cNvGraphicFramePr>
          <p:nvPr>
            <p:extLst>
              <p:ext uri="{D42A27DB-BD31-4B8C-83A1-F6EECF244321}">
                <p14:modId xmlns:p14="http://schemas.microsoft.com/office/powerpoint/2010/main" val="732821771"/>
              </p:ext>
            </p:extLst>
          </p:nvPr>
        </p:nvGraphicFramePr>
        <p:xfrm>
          <a:off x="647341" y="2924944"/>
          <a:ext cx="7165019" cy="1402080"/>
        </p:xfrm>
        <a:graphic>
          <a:graphicData uri="http://schemas.openxmlformats.org/drawingml/2006/table">
            <a:tbl>
              <a:tblPr/>
              <a:tblGrid>
                <a:gridCol w="7165019"/>
              </a:tblGrid>
              <a:tr h="266700">
                <a:tc>
                  <a:txBody>
                    <a:bodyPr/>
                    <a:lstStyle>
                      <a:lvl1pPr marL="88900" indent="-5397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88900" marR="0" lvl="0" indent="-53975"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蝦皮、蝦米、海菜、髮菜、柴魚、海帶芽、</a:t>
                      </a:r>
                      <a:endPar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endParaRPr>
                    </a:p>
                    <a:p>
                      <a:pPr marL="88900" marR="0" lvl="0" indent="-53975"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海苔片、紫菜、洋菜、海蜇皮</a:t>
                      </a:r>
                    </a:p>
                    <a:p>
                      <a:pPr marL="88900" marR="0" lvl="0" indent="-53975"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其他經</a:t>
                      </a:r>
                      <a:r>
                        <a:rPr kumimoji="0" lang="zh-TW" altLang="zh-TW" sz="2400" b="0" i="0" u="none" strike="noStrike" kern="1200" cap="none" normalizeH="0" baseline="0" dirty="0" smtClean="0">
                          <a:ln>
                            <a:noFill/>
                          </a:ln>
                          <a:solidFill>
                            <a:schemeClr val="tx1"/>
                          </a:solidFill>
                          <a:effectLst/>
                          <a:latin typeface="Times New Roman" pitchFamily="18" charset="0"/>
                          <a:ea typeface="標楷體" pitchFamily="65" charset="-120"/>
                          <a:cs typeface="+mn-cs"/>
                        </a:rPr>
                        <a:t>中央主管機關</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公告指定之食品</a:t>
                      </a:r>
                    </a:p>
                  </a:txBody>
                  <a:tcPr marL="17780" marR="177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標題 1"/>
          <p:cNvSpPr txBox="1">
            <a:spLocks/>
          </p:cNvSpPr>
          <p:nvPr/>
        </p:nvSpPr>
        <p:spPr>
          <a:xfrm>
            <a:off x="609600" y="427038"/>
            <a:ext cx="8229600" cy="1143000"/>
          </a:xfrm>
          <a:prstGeom prst="rect">
            <a:avLst/>
          </a:prstGeom>
        </p:spPr>
        <p:txBody>
          <a:bodyPr>
            <a:norm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zh-TW" altLang="zh-TW" sz="2800" b="1" kern="0" dirty="0" smtClean="0">
                <a:solidFill>
                  <a:schemeClr val="tx1"/>
                </a:solidFill>
                <a:latin typeface="標楷體" pitchFamily="65" charset="-120"/>
                <a:ea typeface="標楷體" pitchFamily="65" charset="-120"/>
              </a:rPr>
              <a:t>包裝食品營養宣稱應遵行事</a:t>
            </a:r>
            <a:r>
              <a:rPr lang="zh-TW" altLang="en-US" sz="2800" b="1" kern="0" dirty="0" smtClean="0">
                <a:solidFill>
                  <a:schemeClr val="tx1"/>
                </a:solidFill>
                <a:latin typeface="標楷體" pitchFamily="65" charset="-120"/>
                <a:ea typeface="標楷體" pitchFamily="65" charset="-120"/>
              </a:rPr>
              <a:t>項</a:t>
            </a:r>
            <a:r>
              <a:rPr lang="en-US" altLang="zh-TW" sz="2800" b="1" kern="0" dirty="0" smtClean="0">
                <a:solidFill>
                  <a:schemeClr val="tx1"/>
                </a:solidFill>
                <a:latin typeface="標楷體" pitchFamily="65" charset="-120"/>
                <a:ea typeface="標楷體" pitchFamily="65" charset="-120"/>
              </a:rPr>
              <a:t>-</a:t>
            </a:r>
            <a:r>
              <a:rPr lang="zh-TW" altLang="en-US" sz="2800" b="1" kern="100" dirty="0" smtClean="0">
                <a:solidFill>
                  <a:srgbClr val="FF0066"/>
                </a:solidFill>
                <a:latin typeface="標楷體" pitchFamily="65" charset="-120"/>
                <a:ea typeface="標楷體" pitchFamily="65" charset="-120"/>
                <a:cs typeface="Times New Roman" panose="02020603050405020304" pitchFamily="18" charset="0"/>
              </a:rPr>
              <a:t>營養宣稱條件</a:t>
            </a:r>
            <a:endParaRPr lang="zh-TW" altLang="en-US" sz="2800" b="1" kern="0" dirty="0">
              <a:solidFill>
                <a:srgbClr val="FF0066"/>
              </a:solidFill>
              <a:latin typeface="標楷體" pitchFamily="65" charset="-120"/>
              <a:ea typeface="標楷體" pitchFamily="65" charset="-120"/>
            </a:endParaRPr>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89</a:t>
            </a:fld>
            <a:endParaRPr lang="zh-TW" altLang="en-US" dirty="0">
              <a:latin typeface="Calibri" panose="020F0502020204030204" pitchFamily="34" charset="0"/>
            </a:endParaRPr>
          </a:p>
        </p:txBody>
      </p:sp>
    </p:spTree>
    <p:extLst>
      <p:ext uri="{BB962C8B-B14F-4D97-AF65-F5344CB8AC3E}">
        <p14:creationId xmlns:p14="http://schemas.microsoft.com/office/powerpoint/2010/main" val="242327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1910363" y="2060848"/>
            <a:ext cx="618630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a:spcBef>
                <a:spcPct val="0"/>
              </a:spcBef>
              <a:buClrTx/>
              <a:buSzTx/>
              <a:buFontTx/>
              <a:buNone/>
            </a:pPr>
            <a:r>
              <a:rPr lang="zh-TW" altLang="en-US" sz="3600" b="1" cap="small" dirty="0">
                <a:solidFill>
                  <a:srgbClr val="006600"/>
                </a:solidFill>
                <a:latin typeface="標楷體" panose="03000509000000000000" pitchFamily="65" charset="-120"/>
                <a:ea typeface="標楷體" panose="03000509000000000000" pitchFamily="65" charset="-120"/>
              </a:rPr>
              <a:t>包裝食品營養標示應遵行事項</a:t>
            </a:r>
            <a:endParaRPr lang="en-US" altLang="zh-TW" sz="3600" b="1" cap="small" dirty="0">
              <a:solidFill>
                <a:srgbClr val="006600"/>
              </a:solidFill>
              <a:latin typeface="標楷體" panose="03000509000000000000" pitchFamily="65" charset="-120"/>
              <a:ea typeface="標楷體" panose="03000509000000000000" pitchFamily="65" charset="-120"/>
            </a:endParaRPr>
          </a:p>
          <a:p>
            <a:pPr algn="ctr" eaLnBrk="1" hangingPunct="1">
              <a:spcBef>
                <a:spcPct val="0"/>
              </a:spcBef>
              <a:buClrTx/>
              <a:buSzTx/>
              <a:buFontTx/>
              <a:buNone/>
            </a:pPr>
            <a:endParaRPr lang="en-US" altLang="zh-TW" sz="3600" b="1" dirty="0">
              <a:latin typeface="Calibri" pitchFamily="34" charset="0"/>
              <a:ea typeface="標楷體" pitchFamily="65" charset="-120"/>
              <a:cs typeface="Calibri" pitchFamily="34" charset="0"/>
            </a:endParaRPr>
          </a:p>
          <a:p>
            <a:pPr algn="ctr" eaLnBrk="1" hangingPunct="1">
              <a:spcBef>
                <a:spcPct val="0"/>
              </a:spcBef>
              <a:buClrTx/>
              <a:buSzTx/>
              <a:buFontTx/>
              <a:buNone/>
            </a:pPr>
            <a:r>
              <a:rPr lang="en-US" altLang="zh-TW" sz="2400" b="1" cap="small" dirty="0">
                <a:solidFill>
                  <a:srgbClr val="002060"/>
                </a:solidFill>
                <a:latin typeface="Calibri" panose="020F0502020204030204" pitchFamily="34" charset="0"/>
                <a:ea typeface="標楷體" panose="03000509000000000000" pitchFamily="65" charset="-120"/>
              </a:rPr>
              <a:t>103.4.15</a:t>
            </a:r>
            <a:r>
              <a:rPr lang="zh-TW" altLang="en-US" sz="2400" b="1" cap="small" dirty="0">
                <a:solidFill>
                  <a:srgbClr val="002060"/>
                </a:solidFill>
                <a:latin typeface="Calibri" panose="020F0502020204030204" pitchFamily="34" charset="0"/>
                <a:ea typeface="標楷體" panose="03000509000000000000" pitchFamily="65" charset="-120"/>
              </a:rPr>
              <a:t>公告 </a:t>
            </a:r>
            <a:r>
              <a:rPr lang="en-US" altLang="zh-TW" sz="2400" b="1" cap="small" dirty="0">
                <a:solidFill>
                  <a:srgbClr val="002060"/>
                </a:solidFill>
                <a:latin typeface="Calibri" panose="020F0502020204030204" pitchFamily="34" charset="0"/>
                <a:ea typeface="標楷體" panose="03000509000000000000" pitchFamily="65" charset="-120"/>
              </a:rPr>
              <a:t>(</a:t>
            </a:r>
            <a:r>
              <a:rPr lang="zh-TW" altLang="en-US" sz="2400" b="1" cap="small" dirty="0">
                <a:solidFill>
                  <a:srgbClr val="002060"/>
                </a:solidFill>
                <a:latin typeface="Calibri" panose="020F0502020204030204" pitchFamily="34" charset="0"/>
                <a:ea typeface="標楷體" panose="03000509000000000000" pitchFamily="65" charset="-120"/>
              </a:rPr>
              <a:t>部授食字第</a:t>
            </a:r>
            <a:r>
              <a:rPr lang="en-US" altLang="zh-TW" sz="2400" b="1" cap="small" dirty="0">
                <a:solidFill>
                  <a:srgbClr val="002060"/>
                </a:solidFill>
                <a:latin typeface="Calibri" panose="020F0502020204030204" pitchFamily="34" charset="0"/>
                <a:ea typeface="標楷體" panose="03000509000000000000" pitchFamily="65" charset="-120"/>
              </a:rPr>
              <a:t>1031300670</a:t>
            </a:r>
            <a:r>
              <a:rPr lang="zh-TW" altLang="en-US" sz="2400" b="1" cap="small" dirty="0">
                <a:solidFill>
                  <a:srgbClr val="002060"/>
                </a:solidFill>
                <a:latin typeface="Calibri" panose="020F0502020204030204" pitchFamily="34" charset="0"/>
                <a:ea typeface="標楷體" panose="03000509000000000000" pitchFamily="65" charset="-120"/>
              </a:rPr>
              <a:t>號</a:t>
            </a:r>
            <a:r>
              <a:rPr lang="en-US" altLang="zh-TW" sz="2400" b="1" cap="small" dirty="0">
                <a:solidFill>
                  <a:srgbClr val="002060"/>
                </a:solidFill>
                <a:latin typeface="Calibri" panose="020F0502020204030204" pitchFamily="34" charset="0"/>
                <a:ea typeface="標楷體" panose="03000509000000000000" pitchFamily="65" charset="-120"/>
              </a:rPr>
              <a:t>)</a:t>
            </a:r>
            <a:endParaRPr lang="zh-TW" altLang="en-US" sz="2400" b="1" cap="small" dirty="0">
              <a:solidFill>
                <a:srgbClr val="002060"/>
              </a:solidFill>
              <a:latin typeface="Calibri" panose="020F0502020204030204" pitchFamily="34" charset="0"/>
              <a:ea typeface="標楷體" panose="03000509000000000000" pitchFamily="65" charset="-120"/>
            </a:endParaRPr>
          </a:p>
          <a:p>
            <a:pPr algn="ctr" eaLnBrk="1" hangingPunct="1">
              <a:spcBef>
                <a:spcPct val="0"/>
              </a:spcBef>
              <a:buClrTx/>
              <a:buSzTx/>
              <a:buFontTx/>
              <a:buNone/>
            </a:pPr>
            <a:r>
              <a:rPr lang="en-US" altLang="zh-TW" sz="2400" b="1" cap="small" dirty="0">
                <a:solidFill>
                  <a:srgbClr val="002060"/>
                </a:solidFill>
                <a:latin typeface="Calibri" panose="020F0502020204030204" pitchFamily="34" charset="0"/>
                <a:ea typeface="標楷體" panose="03000509000000000000" pitchFamily="65" charset="-120"/>
              </a:rPr>
              <a:t>104.7.1</a:t>
            </a:r>
            <a:r>
              <a:rPr lang="zh-TW" altLang="en-US" sz="2400" b="1" cap="small" dirty="0">
                <a:solidFill>
                  <a:srgbClr val="002060"/>
                </a:solidFill>
                <a:latin typeface="Calibri" panose="020F0502020204030204" pitchFamily="34" charset="0"/>
                <a:ea typeface="標楷體" panose="03000509000000000000" pitchFamily="65" charset="-120"/>
              </a:rPr>
              <a:t>施行 </a:t>
            </a:r>
            <a:r>
              <a:rPr lang="en-US" altLang="zh-TW" sz="2400" b="1" cap="small" dirty="0">
                <a:solidFill>
                  <a:srgbClr val="002060"/>
                </a:solidFill>
                <a:latin typeface="Calibri" panose="020F0502020204030204" pitchFamily="34" charset="0"/>
                <a:ea typeface="標楷體" panose="03000509000000000000" pitchFamily="65" charset="-120"/>
              </a:rPr>
              <a:t>(</a:t>
            </a:r>
            <a:r>
              <a:rPr lang="zh-TW" altLang="en-US" sz="2400" b="1" cap="small" dirty="0">
                <a:solidFill>
                  <a:srgbClr val="002060"/>
                </a:solidFill>
                <a:latin typeface="Calibri" panose="020F0502020204030204" pitchFamily="34" charset="0"/>
                <a:ea typeface="標楷體" panose="03000509000000000000" pitchFamily="65" charset="-120"/>
              </a:rPr>
              <a:t>以產品製造日期為準</a:t>
            </a:r>
            <a:r>
              <a:rPr lang="en-US" altLang="zh-TW" sz="2400" b="1" cap="small" dirty="0">
                <a:solidFill>
                  <a:srgbClr val="002060"/>
                </a:solidFill>
                <a:latin typeface="Calibri" panose="020F0502020204030204" pitchFamily="34" charset="0"/>
                <a:ea typeface="標楷體" panose="03000509000000000000" pitchFamily="65" charset="-120"/>
              </a:rPr>
              <a:t>)</a:t>
            </a:r>
          </a:p>
        </p:txBody>
      </p:sp>
    </p:spTree>
    <p:extLst>
      <p:ext uri="{BB962C8B-B14F-4D97-AF65-F5344CB8AC3E}">
        <p14:creationId xmlns:p14="http://schemas.microsoft.com/office/powerpoint/2010/main" val="33080983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850" y="1772816"/>
            <a:ext cx="8351838" cy="451406"/>
          </a:xfrm>
          <a:prstGeom prst="rect">
            <a:avLst/>
          </a:prstGeom>
        </p:spPr>
        <p:txBody>
          <a:bodyPr>
            <a:spAutoFit/>
          </a:bodyPr>
          <a:lstStyle/>
          <a:p>
            <a:pPr marL="467995" indent="-467995" eaLnBrk="1" hangingPunct="1">
              <a:lnSpc>
                <a:spcPts val="2800"/>
              </a:lnSpc>
              <a:spcAft>
                <a:spcPts val="0"/>
              </a:spcAft>
              <a:defRPr/>
            </a:pPr>
            <a:r>
              <a:rPr lang="en-US" altLang="zh-TW" kern="100" dirty="0">
                <a:ea typeface="標楷體" panose="03000509000000000000" pitchFamily="65" charset="-120"/>
              </a:rPr>
              <a:t> </a:t>
            </a:r>
            <a:endParaRPr lang="zh-TW" altLang="zh-TW" kern="100" dirty="0">
              <a:ea typeface="標楷體" panose="03000509000000000000" pitchFamily="65" charset="-120"/>
            </a:endParaRPr>
          </a:p>
        </p:txBody>
      </p:sp>
      <p:sp>
        <p:nvSpPr>
          <p:cNvPr id="5" name="標題 1"/>
          <p:cNvSpPr txBox="1">
            <a:spLocks/>
          </p:cNvSpPr>
          <p:nvPr/>
        </p:nvSpPr>
        <p:spPr>
          <a:xfrm>
            <a:off x="683568" y="341784"/>
            <a:ext cx="8496622" cy="854968"/>
          </a:xfrm>
          <a:prstGeom prst="rect">
            <a:avLst/>
          </a:prstGeom>
        </p:spPr>
        <p:txBody>
          <a:bodyPr>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zh-TW" altLang="zh-TW" sz="2800" b="1" kern="0" dirty="0" smtClean="0">
                <a:solidFill>
                  <a:schemeClr val="tx1"/>
                </a:solidFill>
                <a:latin typeface="標楷體" pitchFamily="65" charset="-120"/>
                <a:ea typeface="標楷體" pitchFamily="65" charset="-120"/>
              </a:rPr>
              <a:t>包裝食品營養宣稱應遵行事</a:t>
            </a:r>
            <a:r>
              <a:rPr lang="zh-TW" altLang="en-US" sz="2800" b="1" kern="0" dirty="0" smtClean="0">
                <a:solidFill>
                  <a:schemeClr val="tx1"/>
                </a:solidFill>
                <a:latin typeface="標楷體" pitchFamily="65" charset="-120"/>
                <a:ea typeface="標楷體" pitchFamily="65" charset="-120"/>
              </a:rPr>
              <a:t>項</a:t>
            </a:r>
            <a:r>
              <a:rPr lang="en-US" altLang="zh-TW" sz="2800" b="1" kern="0" dirty="0" smtClean="0">
                <a:solidFill>
                  <a:schemeClr val="tx1"/>
                </a:solidFill>
                <a:latin typeface="標楷體" pitchFamily="65" charset="-120"/>
                <a:ea typeface="標楷體" pitchFamily="65" charset="-120"/>
              </a:rPr>
              <a:t>-</a:t>
            </a:r>
            <a:r>
              <a:rPr lang="zh-TW" altLang="en-US" sz="2800" b="1" kern="0" dirty="0" smtClean="0">
                <a:solidFill>
                  <a:srgbClr val="FF0066"/>
                </a:solidFill>
                <a:latin typeface="標楷體" pitchFamily="65" charset="-120"/>
                <a:ea typeface="標楷體" pitchFamily="65" charset="-120"/>
              </a:rPr>
              <a:t>不得宣稱之食品</a:t>
            </a:r>
            <a:endParaRPr lang="en-US" altLang="zh-TW" sz="2800" b="1" kern="0" dirty="0" smtClean="0">
              <a:solidFill>
                <a:srgbClr val="FF0066"/>
              </a:solidFill>
              <a:latin typeface="標楷體" pitchFamily="65" charset="-120"/>
              <a:ea typeface="標楷體" pitchFamily="65" charset="-120"/>
            </a:endParaRPr>
          </a:p>
        </p:txBody>
      </p:sp>
      <p:sp>
        <p:nvSpPr>
          <p:cNvPr id="2" name="矩形 1"/>
          <p:cNvSpPr/>
          <p:nvPr/>
        </p:nvSpPr>
        <p:spPr>
          <a:xfrm>
            <a:off x="323850" y="1364575"/>
            <a:ext cx="8568952" cy="1200329"/>
          </a:xfrm>
          <a:prstGeom prst="rect">
            <a:avLst/>
          </a:prstGeom>
        </p:spPr>
        <p:txBody>
          <a:bodyPr wrap="square">
            <a:spAutoFit/>
          </a:bodyPr>
          <a:lstStyle/>
          <a:p>
            <a:pPr lvl="0"/>
            <a:r>
              <a:rPr lang="zh-TW" altLang="en-US" sz="2400" b="1" dirty="0">
                <a:solidFill>
                  <a:srgbClr val="FF0000"/>
                </a:solidFill>
                <a:latin typeface="標楷體" panose="03000509000000000000" pitchFamily="65" charset="-120"/>
                <a:ea typeface="標楷體" panose="03000509000000000000" pitchFamily="65" charset="-120"/>
              </a:rPr>
              <a:t>不得</a:t>
            </a:r>
            <a:r>
              <a:rPr lang="zh-TW" altLang="en-US" sz="2400" b="1" dirty="0">
                <a:latin typeface="標楷體" panose="03000509000000000000" pitchFamily="65" charset="-120"/>
                <a:ea typeface="標楷體" panose="03000509000000000000" pitchFamily="65" charset="-120"/>
              </a:rPr>
              <a:t>宣稱「高」、「多」、「強化」、「富含」、「來源」、「供給」、「含」及「含有」之</a:t>
            </a:r>
            <a:r>
              <a:rPr lang="zh-TW" altLang="en-US" sz="2400" b="1" dirty="0" smtClean="0">
                <a:latin typeface="標楷體" panose="03000509000000000000" pitchFamily="65" charset="-120"/>
                <a:ea typeface="標楷體" panose="03000509000000000000" pitchFamily="65" charset="-120"/>
              </a:rPr>
              <a:t>食品以及</a:t>
            </a:r>
            <a:r>
              <a:rPr lang="zh-TW" altLang="en-US" sz="2400" b="1" dirty="0">
                <a:latin typeface="標楷體" panose="03000509000000000000" pitchFamily="65" charset="-120"/>
                <a:ea typeface="標楷體" panose="03000509000000000000" pitchFamily="65" charset="-120"/>
              </a:rPr>
              <a:t>營養素之生理功能例句等之</a:t>
            </a:r>
            <a:r>
              <a:rPr lang="zh-TW" altLang="en-US" sz="2400" b="1" dirty="0" smtClean="0">
                <a:latin typeface="標楷體" panose="03000509000000000000" pitchFamily="65" charset="-120"/>
                <a:ea typeface="標楷體" panose="03000509000000000000" pitchFamily="65" charset="-120"/>
              </a:rPr>
              <a:t>宣稱</a:t>
            </a:r>
            <a:r>
              <a:rPr lang="en-US" altLang="zh-TW" sz="2400" b="1" dirty="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2219732968"/>
              </p:ext>
            </p:extLst>
          </p:nvPr>
        </p:nvGraphicFramePr>
        <p:xfrm>
          <a:off x="611560" y="2783878"/>
          <a:ext cx="8064128" cy="3440610"/>
        </p:xfrm>
        <a:graphic>
          <a:graphicData uri="http://schemas.openxmlformats.org/drawingml/2006/table">
            <a:tbl>
              <a:tblPr/>
              <a:tblGrid>
                <a:gridCol w="8064128"/>
              </a:tblGrid>
              <a:tr h="372290">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l" defTabSz="914400" rtl="0" eaLnBrk="1" fontAlgn="base" latinLnBrk="0" hangingPunct="1">
                        <a:lnSpc>
                          <a:spcPct val="100000"/>
                        </a:lnSpc>
                        <a:spcBef>
                          <a:spcPts val="6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1" i="0" u="none" strike="noStrike" kern="1200" cap="none" normalizeH="0" baseline="0" dirty="0" smtClean="0">
                          <a:ln>
                            <a:noFill/>
                          </a:ln>
                          <a:solidFill>
                            <a:srgbClr val="FF0066"/>
                          </a:solidFill>
                          <a:effectLst/>
                          <a:latin typeface="標楷體" panose="03000509000000000000" pitchFamily="65" charset="-120"/>
                          <a:ea typeface="標楷體" panose="03000509000000000000" pitchFamily="65" charset="-120"/>
                          <a:cs typeface="+mn-cs"/>
                        </a:rPr>
                        <a:t>額外使用</a:t>
                      </a:r>
                      <a:r>
                        <a:rPr kumimoji="0" lang="zh-TW" altLang="zh-TW" sz="2400" b="1" i="0" u="none" strike="noStrike" cap="none" normalizeH="0" baseline="0" dirty="0" smtClean="0">
                          <a:ln>
                            <a:noFill/>
                          </a:ln>
                          <a:solidFill>
                            <a:srgbClr val="FF0066"/>
                          </a:solidFill>
                          <a:effectLst/>
                          <a:latin typeface="標楷體" panose="03000509000000000000" pitchFamily="65" charset="-120"/>
                          <a:ea typeface="標楷體" panose="03000509000000000000" pitchFamily="65" charset="-120"/>
                        </a:rPr>
                        <a:t>營養添加劑</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之</a:t>
                      </a:r>
                      <a:r>
                        <a:rPr kumimoji="0" lang="zh-TW" altLang="zh-TW" sz="2400" b="1" i="0" u="sng"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零食類食品</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829389">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l" defTabSz="914400" rtl="0" eaLnBrk="1" fontAlgn="base" latinLnBrk="0" hangingPunct="1">
                        <a:lnSpc>
                          <a:spcPct val="100000"/>
                        </a:lnSpc>
                        <a:spcBef>
                          <a:spcPts val="200"/>
                        </a:spcBef>
                        <a:spcAft>
                          <a:spcPts val="20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米果、膨發及擠壓類</a:t>
                      </a:r>
                    </a:p>
                    <a:p>
                      <a:pPr marL="34925" marR="0" lvl="0" indent="0" algn="l" defTabSz="914400" rtl="0" eaLnBrk="1" fontAlgn="base" latinLnBrk="0" hangingPunct="1">
                        <a:lnSpc>
                          <a:spcPct val="100000"/>
                        </a:lnSpc>
                        <a:spcBef>
                          <a:spcPts val="200"/>
                        </a:spcBef>
                        <a:spcAft>
                          <a:spcPts val="20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蜜餞及脫水蔬果類</a:t>
                      </a:r>
                    </a:p>
                    <a:p>
                      <a:pPr marL="34925" marR="0" lvl="0" indent="0" algn="l" defTabSz="914400" rtl="0" eaLnBrk="1" fontAlgn="base" latinLnBrk="0" hangingPunct="1">
                        <a:lnSpc>
                          <a:spcPct val="100000"/>
                        </a:lnSpc>
                        <a:spcBef>
                          <a:spcPts val="200"/>
                        </a:spcBef>
                        <a:spcAft>
                          <a:spcPts val="20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種子類</a:t>
                      </a:r>
                    </a:p>
                    <a:p>
                      <a:pPr marL="34925" marR="0" lvl="0" indent="0" algn="l" defTabSz="914400" rtl="0" eaLnBrk="1" fontAlgn="base" latinLnBrk="0" hangingPunct="1">
                        <a:lnSpc>
                          <a:spcPct val="100000"/>
                        </a:lnSpc>
                        <a:spcBef>
                          <a:spcPts val="200"/>
                        </a:spcBef>
                        <a:spcAft>
                          <a:spcPts val="20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核果類</a:t>
                      </a:r>
                    </a:p>
                    <a:p>
                      <a:pPr marL="34925" marR="0" lvl="0" indent="0" algn="l" defTabSz="914400" rtl="0" eaLnBrk="1" fontAlgn="base" latinLnBrk="0" hangingPunct="1">
                        <a:lnSpc>
                          <a:spcPct val="100000"/>
                        </a:lnSpc>
                        <a:spcBef>
                          <a:spcPts val="200"/>
                        </a:spcBef>
                        <a:spcAft>
                          <a:spcPts val="20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豆類製品</a:t>
                      </a:r>
                    </a:p>
                    <a:p>
                      <a:pPr marL="34925" marR="0" lvl="0" indent="0" algn="l" defTabSz="914400" rtl="0" eaLnBrk="1" fontAlgn="base" latinLnBrk="0" hangingPunct="1">
                        <a:lnSpc>
                          <a:spcPct val="100000"/>
                        </a:lnSpc>
                        <a:spcBef>
                          <a:spcPts val="200"/>
                        </a:spcBef>
                        <a:spcAft>
                          <a:spcPts val="20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水產休閒食品</a:t>
                      </a:r>
                      <a:endPar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34925" marR="0" lvl="0" indent="0" algn="l" defTabSz="914400" rtl="0" eaLnBrk="1" fontAlgn="base" latinLnBrk="0" hangingPunct="1">
                        <a:lnSpc>
                          <a:spcPct val="100000"/>
                        </a:lnSpc>
                        <a:spcBef>
                          <a:spcPts val="200"/>
                        </a:spcBef>
                        <a:spcAft>
                          <a:spcPts val="200"/>
                        </a:spcAft>
                        <a:buClrTx/>
                        <a:buSzTx/>
                        <a:buFontTx/>
                        <a:buNone/>
                        <a:tabLst/>
                      </a:pPr>
                      <a:endParaRPr kumimoji="0" lang="en-US" altLang="zh-TW" sz="1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34925" marR="0" lvl="0" indent="0" algn="l" defTabSz="914400" rtl="0" eaLnBrk="1" fontAlgn="base" latinLnBrk="0" hangingPunct="1">
                        <a:lnSpc>
                          <a:spcPct val="100000"/>
                        </a:lnSpc>
                        <a:spcBef>
                          <a:spcPts val="2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en-US" sz="2400" b="0" i="0" u="none" strike="noStrike" cap="none" normalizeH="0" baseline="0" dirty="0" smtClean="0">
                          <a:ln>
                            <a:noFill/>
                          </a:ln>
                          <a:solidFill>
                            <a:srgbClr val="CC00CC"/>
                          </a:solidFill>
                          <a:effectLst/>
                          <a:latin typeface="標楷體" panose="03000509000000000000" pitchFamily="65" charset="-120"/>
                          <a:ea typeface="標楷體" panose="03000509000000000000" pitchFamily="65" charset="-120"/>
                        </a:rPr>
                        <a:t>糖所佔熱量超過總熱量百分之十之汽水、可樂</a:t>
                      </a:r>
                      <a:endParaRPr kumimoji="0" lang="zh-TW" altLang="zh-TW" sz="2400" b="0" i="0" u="none" strike="noStrike" cap="none" normalizeH="0" baseline="0" dirty="0" smtClean="0">
                        <a:ln>
                          <a:noFill/>
                        </a:ln>
                        <a:solidFill>
                          <a:srgbClr val="CC00CC"/>
                        </a:solidFill>
                        <a:effectLst/>
                        <a:latin typeface="標楷體" panose="03000509000000000000" pitchFamily="65" charset="-120"/>
                        <a:ea typeface="標楷體" panose="03000509000000000000" pitchFamily="65" charset="-12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90</a:t>
            </a:fld>
            <a:endParaRPr lang="zh-TW" altLang="en-US" dirty="0">
              <a:latin typeface="Calibri" panose="020F0502020204030204" pitchFamily="34" charset="0"/>
            </a:endParaRPr>
          </a:p>
        </p:txBody>
      </p:sp>
    </p:spTree>
    <p:extLst>
      <p:ext uri="{BB962C8B-B14F-4D97-AF65-F5344CB8AC3E}">
        <p14:creationId xmlns:p14="http://schemas.microsoft.com/office/powerpoint/2010/main" val="963694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850" y="1772816"/>
            <a:ext cx="8351838" cy="451406"/>
          </a:xfrm>
          <a:prstGeom prst="rect">
            <a:avLst/>
          </a:prstGeom>
        </p:spPr>
        <p:txBody>
          <a:bodyPr>
            <a:spAutoFit/>
          </a:bodyPr>
          <a:lstStyle/>
          <a:p>
            <a:pPr marL="467995" indent="-467995" eaLnBrk="1" hangingPunct="1">
              <a:lnSpc>
                <a:spcPts val="2800"/>
              </a:lnSpc>
              <a:spcAft>
                <a:spcPts val="0"/>
              </a:spcAft>
              <a:defRPr/>
            </a:pPr>
            <a:r>
              <a:rPr lang="en-US" altLang="zh-TW" kern="100" dirty="0">
                <a:ea typeface="標楷體" panose="03000509000000000000" pitchFamily="65" charset="-120"/>
              </a:rPr>
              <a:t> </a:t>
            </a:r>
            <a:endParaRPr lang="zh-TW" altLang="zh-TW" kern="100" dirty="0">
              <a:ea typeface="標楷體" panose="03000509000000000000" pitchFamily="65" charset="-120"/>
            </a:endParaRPr>
          </a:p>
        </p:txBody>
      </p:sp>
      <p:sp>
        <p:nvSpPr>
          <p:cNvPr id="5" name="標題 1"/>
          <p:cNvSpPr txBox="1">
            <a:spLocks/>
          </p:cNvSpPr>
          <p:nvPr/>
        </p:nvSpPr>
        <p:spPr>
          <a:xfrm>
            <a:off x="683890" y="341784"/>
            <a:ext cx="8496622" cy="854968"/>
          </a:xfrm>
          <a:prstGeom prst="rect">
            <a:avLst/>
          </a:prstGeom>
        </p:spPr>
        <p:txBody>
          <a:bodyPr>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zh-TW" altLang="zh-TW" sz="2800" b="1" kern="0" dirty="0" smtClean="0">
                <a:solidFill>
                  <a:schemeClr val="tx1"/>
                </a:solidFill>
                <a:latin typeface="標楷體" pitchFamily="65" charset="-120"/>
                <a:ea typeface="標楷體" pitchFamily="65" charset="-120"/>
              </a:rPr>
              <a:t>包裝食品營養宣稱應遵行事</a:t>
            </a:r>
            <a:r>
              <a:rPr lang="zh-TW" altLang="en-US" sz="2800" b="1" kern="0" dirty="0" smtClean="0">
                <a:solidFill>
                  <a:schemeClr val="tx1"/>
                </a:solidFill>
                <a:latin typeface="標楷體" pitchFamily="65" charset="-120"/>
                <a:ea typeface="標楷體" pitchFamily="65" charset="-120"/>
              </a:rPr>
              <a:t>項</a:t>
            </a:r>
            <a:r>
              <a:rPr lang="en-US" altLang="zh-TW" sz="2800" b="1" kern="0" dirty="0" smtClean="0">
                <a:solidFill>
                  <a:schemeClr val="tx1"/>
                </a:solidFill>
                <a:latin typeface="標楷體" pitchFamily="65" charset="-120"/>
                <a:ea typeface="標楷體" pitchFamily="65" charset="-120"/>
              </a:rPr>
              <a:t>-</a:t>
            </a:r>
            <a:r>
              <a:rPr lang="zh-TW" altLang="en-US" sz="2800" b="1" kern="0" dirty="0" smtClean="0">
                <a:solidFill>
                  <a:srgbClr val="FF0066"/>
                </a:solidFill>
                <a:latin typeface="標楷體" pitchFamily="65" charset="-120"/>
                <a:ea typeface="標楷體" pitchFamily="65" charset="-120"/>
              </a:rPr>
              <a:t>不得宣稱之食品</a:t>
            </a:r>
            <a:endParaRPr lang="en-US" altLang="zh-TW" sz="2800" b="1" kern="0" dirty="0" smtClean="0">
              <a:solidFill>
                <a:srgbClr val="FF0066"/>
              </a:solidFill>
              <a:latin typeface="標楷體" pitchFamily="65" charset="-12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333059138"/>
              </p:ext>
            </p:extLst>
          </p:nvPr>
        </p:nvGraphicFramePr>
        <p:xfrm>
          <a:off x="395536" y="2636912"/>
          <a:ext cx="8280152" cy="3763888"/>
        </p:xfrm>
        <a:graphic>
          <a:graphicData uri="http://schemas.openxmlformats.org/drawingml/2006/table">
            <a:tbl>
              <a:tblPr/>
              <a:tblGrid>
                <a:gridCol w="8280152"/>
              </a:tblGrid>
              <a:tr h="3763888">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2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額外使用食品</a:t>
                      </a:r>
                      <a:r>
                        <a:rPr kumimoji="0" lang="zh-TW" altLang="zh-TW" sz="2400" b="1" i="0" u="none" strike="noStrike" kern="1200" cap="none" normalizeH="0" baseline="0" dirty="0" smtClean="0">
                          <a:ln>
                            <a:noFill/>
                          </a:ln>
                          <a:solidFill>
                            <a:srgbClr val="FF0066"/>
                          </a:solidFill>
                          <a:effectLst/>
                          <a:latin typeface="標楷體" panose="03000509000000000000" pitchFamily="65" charset="-120"/>
                          <a:ea typeface="標楷體" panose="03000509000000000000" pitchFamily="65" charset="-120"/>
                          <a:cs typeface="+mn-cs"/>
                        </a:rPr>
                        <a:t>營養添加劑</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之糖果類食品</a:t>
                      </a:r>
                      <a:endPar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endParaRPr>
                    </a:p>
                    <a:p>
                      <a:pPr marL="34925" marR="0" lvl="0" indent="0" algn="just" defTabSz="914400" rtl="0" eaLnBrk="1" fontAlgn="base" latinLnBrk="0" hangingPunct="1">
                        <a:lnSpc>
                          <a:spcPct val="100000"/>
                        </a:lnSpc>
                        <a:spcBef>
                          <a:spcPts val="200"/>
                        </a:spcBef>
                        <a:spcAft>
                          <a:spcPts val="200"/>
                        </a:spcAft>
                        <a:buClrTx/>
                        <a:buSzTx/>
                        <a:buFontTx/>
                        <a:buNone/>
                        <a:tabLst/>
                      </a:pPr>
                      <a:r>
                        <a:rPr kumimoji="1" lang="zh-TW" altLang="en-US" sz="2400" b="0" kern="1200" dirty="0" smtClean="0">
                          <a:solidFill>
                            <a:schemeClr val="tx1"/>
                          </a:solidFill>
                          <a:latin typeface="標楷體" pitchFamily="65" charset="-120"/>
                          <a:ea typeface="標楷體" pitchFamily="65" charset="-120"/>
                          <a:cs typeface="+mn-cs"/>
                        </a:rPr>
                        <a:t>（</a:t>
                      </a:r>
                      <a:r>
                        <a:rPr kumimoji="1" lang="zh-TW" altLang="zh-TW" sz="2400" b="0" kern="1200" dirty="0" smtClean="0">
                          <a:solidFill>
                            <a:schemeClr val="tx1"/>
                          </a:solidFill>
                          <a:latin typeface="標楷體" pitchFamily="65" charset="-120"/>
                          <a:ea typeface="標楷體" pitchFamily="65" charset="-120"/>
                          <a:cs typeface="+mn-cs"/>
                        </a:rPr>
                        <a:t>不包含符合</a:t>
                      </a:r>
                      <a:r>
                        <a:rPr kumimoji="0" lang="zh-TW" altLang="zh-TW" sz="2400" b="1" i="0" u="none" strike="noStrike" kern="1200" cap="none" normalizeH="0" baseline="0" dirty="0" smtClean="0">
                          <a:ln>
                            <a:noFill/>
                          </a:ln>
                          <a:solidFill>
                            <a:srgbClr val="FF0066"/>
                          </a:solidFill>
                          <a:effectLst/>
                          <a:latin typeface="標楷體" panose="03000509000000000000" pitchFamily="65" charset="-120"/>
                          <a:ea typeface="標楷體" panose="03000509000000000000" pitchFamily="65" charset="-120"/>
                          <a:cs typeface="+mn-cs"/>
                        </a:rPr>
                        <a:t>表一</a:t>
                      </a:r>
                      <a:r>
                        <a:rPr kumimoji="1" lang="zh-TW" altLang="zh-TW" sz="2400" b="0" kern="1200" dirty="0" smtClean="0">
                          <a:solidFill>
                            <a:schemeClr val="tx1"/>
                          </a:solidFill>
                          <a:latin typeface="標楷體" pitchFamily="65" charset="-120"/>
                          <a:ea typeface="標楷體" pitchFamily="65" charset="-120"/>
                          <a:cs typeface="+mn-cs"/>
                        </a:rPr>
                        <a:t>之糖含量宣稱之口香糖、泡泡糖</a:t>
                      </a:r>
                      <a:r>
                        <a:rPr kumimoji="1" lang="zh-TW" altLang="en-US" sz="2400" b="0" kern="1200" dirty="0" smtClean="0">
                          <a:solidFill>
                            <a:schemeClr val="tx1"/>
                          </a:solidFill>
                          <a:latin typeface="標楷體" pitchFamily="65" charset="-120"/>
                          <a:ea typeface="標楷體" pitchFamily="65" charset="-120"/>
                          <a:cs typeface="+mn-cs"/>
                        </a:rPr>
                        <a:t>）</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p>
                      <a:pPr marL="34925" marR="0" lvl="0" indent="0" algn="just" defTabSz="914400" rtl="0" eaLnBrk="1" fontAlgn="base" latinLnBrk="0" hangingPunct="1">
                        <a:lnSpc>
                          <a:spcPct val="100000"/>
                        </a:lnSpc>
                        <a:spcBef>
                          <a:spcPts val="2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 </a:t>
                      </a:r>
                      <a:r>
                        <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rPr>
                        <a:t>硬糖</a:t>
                      </a:r>
                    </a:p>
                    <a:p>
                      <a:pPr marL="34925" marR="0" lvl="0" indent="0" algn="just" defTabSz="914400" rtl="0" eaLnBrk="1" fontAlgn="base" latinLnBrk="0" hangingPunct="1">
                        <a:lnSpc>
                          <a:spcPct val="100000"/>
                        </a:lnSpc>
                        <a:spcBef>
                          <a:spcPts val="2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軟糖類</a:t>
                      </a:r>
                    </a:p>
                    <a:p>
                      <a:pPr marL="34925" marR="0" lvl="0" indent="0" algn="just" defTabSz="914400" rtl="0" eaLnBrk="1" fontAlgn="base" latinLnBrk="0" hangingPunct="1">
                        <a:lnSpc>
                          <a:spcPct val="100000"/>
                        </a:lnSpc>
                        <a:spcBef>
                          <a:spcPts val="2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冬瓜糖、木瓜糖、蜜甘薯</a:t>
                      </a:r>
                    </a:p>
                    <a:p>
                      <a:pPr marL="34925" marR="0" lvl="0" indent="0" algn="just" defTabSz="914400" rtl="0" eaLnBrk="1" fontAlgn="base" latinLnBrk="0" hangingPunct="1">
                        <a:lnSpc>
                          <a:spcPct val="100000"/>
                        </a:lnSpc>
                        <a:spcBef>
                          <a:spcPts val="2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巧克力</a:t>
                      </a:r>
                    </a:p>
                    <a:p>
                      <a:pPr marL="34925" marR="0" lvl="0" indent="0" algn="just" defTabSz="914400" rtl="0" eaLnBrk="1" fontAlgn="base" latinLnBrk="0" hangingPunct="1">
                        <a:lnSpc>
                          <a:spcPct val="100000"/>
                        </a:lnSpc>
                        <a:spcBef>
                          <a:spcPts val="2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口齒芳香糖</a:t>
                      </a: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 </a:t>
                      </a:r>
                      <a:endPar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endParaRPr>
                    </a:p>
                    <a:p>
                      <a:pPr marL="34925" marR="0" lvl="0" indent="0" algn="just" defTabSz="914400" rtl="0" eaLnBrk="1" fontAlgn="base" latinLnBrk="0" hangingPunct="1">
                        <a:lnSpc>
                          <a:spcPct val="100000"/>
                        </a:lnSpc>
                        <a:spcBef>
                          <a:spcPts val="20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Times New Roman" pitchFamily="18" charset="0"/>
                          <a:ea typeface="標楷體" pitchFamily="65" charset="-120"/>
                        </a:rPr>
                        <a:t>其他糖果</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矩形 15"/>
          <p:cNvSpPr/>
          <p:nvPr/>
        </p:nvSpPr>
        <p:spPr>
          <a:xfrm>
            <a:off x="323850" y="1364575"/>
            <a:ext cx="8568952" cy="1200329"/>
          </a:xfrm>
          <a:prstGeom prst="rect">
            <a:avLst/>
          </a:prstGeom>
        </p:spPr>
        <p:txBody>
          <a:bodyPr wrap="square">
            <a:spAutoFit/>
          </a:bodyPr>
          <a:lstStyle/>
          <a:p>
            <a:pPr lvl="0"/>
            <a:r>
              <a:rPr lang="zh-TW" altLang="en-US" sz="2400" b="1" dirty="0">
                <a:solidFill>
                  <a:srgbClr val="FF0000"/>
                </a:solidFill>
                <a:latin typeface="標楷體" panose="03000509000000000000" pitchFamily="65" charset="-120"/>
                <a:ea typeface="標楷體" panose="03000509000000000000" pitchFamily="65" charset="-120"/>
              </a:rPr>
              <a:t>不得</a:t>
            </a:r>
            <a:r>
              <a:rPr lang="zh-TW" altLang="en-US" sz="2400" b="1" dirty="0">
                <a:latin typeface="標楷體" panose="03000509000000000000" pitchFamily="65" charset="-120"/>
                <a:ea typeface="標楷體" panose="03000509000000000000" pitchFamily="65" charset="-120"/>
              </a:rPr>
              <a:t>宣稱「高」、「多」、「強化」、「富含」、「來源」、「供給」、「含」及「含有」之</a:t>
            </a:r>
            <a:r>
              <a:rPr lang="zh-TW" altLang="en-US" sz="2400" b="1" dirty="0" smtClean="0">
                <a:latin typeface="標楷體" panose="03000509000000000000" pitchFamily="65" charset="-120"/>
                <a:ea typeface="標楷體" panose="03000509000000000000" pitchFamily="65" charset="-120"/>
              </a:rPr>
              <a:t>食品以及</a:t>
            </a:r>
            <a:r>
              <a:rPr lang="zh-TW" altLang="en-US" sz="2400" b="1" dirty="0">
                <a:latin typeface="標楷體" panose="03000509000000000000" pitchFamily="65" charset="-120"/>
                <a:ea typeface="標楷體" panose="03000509000000000000" pitchFamily="65" charset="-120"/>
              </a:rPr>
              <a:t>營養素之生理功能例句等之</a:t>
            </a:r>
            <a:r>
              <a:rPr lang="zh-TW" altLang="en-US" sz="2400" b="1" dirty="0" smtClean="0">
                <a:latin typeface="標楷體" panose="03000509000000000000" pitchFamily="65" charset="-120"/>
                <a:ea typeface="標楷體" panose="03000509000000000000" pitchFamily="65" charset="-120"/>
              </a:rPr>
              <a:t>宣稱</a:t>
            </a:r>
            <a:r>
              <a:rPr lang="en-US" altLang="zh-TW" sz="2400" b="1" dirty="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p:txBody>
      </p:sp>
      <p:cxnSp>
        <p:nvCxnSpPr>
          <p:cNvPr id="9" name="直線單箭頭接點 8"/>
          <p:cNvCxnSpPr/>
          <p:nvPr/>
        </p:nvCxnSpPr>
        <p:spPr>
          <a:xfrm flipH="1" flipV="1">
            <a:off x="2915816" y="3501008"/>
            <a:ext cx="1008112"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3923928" y="3645024"/>
            <a:ext cx="1296144" cy="400110"/>
          </a:xfrm>
          <a:prstGeom prst="rect">
            <a:avLst/>
          </a:prstGeom>
          <a:solidFill>
            <a:schemeClr val="accent6">
              <a:lumMod val="20000"/>
              <a:lumOff val="80000"/>
            </a:schemeClr>
          </a:solidFill>
        </p:spPr>
        <p:txBody>
          <a:bodyPr wrap="square" rtlCol="0">
            <a:spAutoFit/>
          </a:bodyPr>
          <a:lstStyle/>
          <a:p>
            <a:r>
              <a:rPr lang="zh-TW" altLang="en-US" sz="2000" dirty="0" smtClean="0">
                <a:solidFill>
                  <a:srgbClr val="FF0000"/>
                </a:solidFill>
                <a:latin typeface="Calibri" panose="020F0502020204030204" pitchFamily="34" charset="0"/>
                <a:ea typeface="標楷體" pitchFamily="65" charset="-120"/>
              </a:rPr>
              <a:t>詳見</a:t>
            </a:r>
            <a:r>
              <a:rPr lang="en-US" altLang="zh-TW" sz="2000" dirty="0" smtClean="0">
                <a:solidFill>
                  <a:srgbClr val="FF0000"/>
                </a:solidFill>
                <a:latin typeface="Calibri" panose="020F0502020204030204" pitchFamily="34" charset="0"/>
                <a:ea typeface="標楷體" pitchFamily="65" charset="-120"/>
              </a:rPr>
              <a:t>p78</a:t>
            </a:r>
            <a:endParaRPr lang="zh-TW" altLang="en-US" sz="2000" dirty="0">
              <a:solidFill>
                <a:srgbClr val="FF0000"/>
              </a:solidFill>
              <a:latin typeface="Calibri" panose="020F0502020204030204" pitchFamily="34" charset="0"/>
              <a:ea typeface="標楷體" pitchFamily="65" charset="-120"/>
            </a:endParaRPr>
          </a:p>
        </p:txBody>
      </p:sp>
      <p:pic>
        <p:nvPicPr>
          <p:cNvPr id="10"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91</a:t>
            </a:fld>
            <a:endParaRPr lang="zh-TW" altLang="en-US" dirty="0">
              <a:latin typeface="Calibri" panose="020F0502020204030204" pitchFamily="34" charset="0"/>
            </a:endParaRPr>
          </a:p>
        </p:txBody>
      </p:sp>
    </p:spTree>
    <p:extLst>
      <p:ext uri="{BB962C8B-B14F-4D97-AF65-F5344CB8AC3E}">
        <p14:creationId xmlns:p14="http://schemas.microsoft.com/office/powerpoint/2010/main" val="28662067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850" y="1772816"/>
            <a:ext cx="8351838" cy="451406"/>
          </a:xfrm>
          <a:prstGeom prst="rect">
            <a:avLst/>
          </a:prstGeom>
        </p:spPr>
        <p:txBody>
          <a:bodyPr>
            <a:spAutoFit/>
          </a:bodyPr>
          <a:lstStyle/>
          <a:p>
            <a:pPr marL="467995" indent="-467995" eaLnBrk="1" hangingPunct="1">
              <a:lnSpc>
                <a:spcPts val="2800"/>
              </a:lnSpc>
              <a:spcAft>
                <a:spcPts val="0"/>
              </a:spcAft>
              <a:defRPr/>
            </a:pPr>
            <a:r>
              <a:rPr lang="en-US" altLang="zh-TW" kern="100" dirty="0">
                <a:ea typeface="標楷體" panose="03000509000000000000" pitchFamily="65" charset="-120"/>
              </a:rPr>
              <a:t> </a:t>
            </a:r>
            <a:endParaRPr lang="zh-TW" altLang="zh-TW" kern="100" dirty="0">
              <a:ea typeface="標楷體" panose="03000509000000000000" pitchFamily="65" charset="-120"/>
            </a:endParaRPr>
          </a:p>
        </p:txBody>
      </p:sp>
      <p:sp>
        <p:nvSpPr>
          <p:cNvPr id="5" name="標題 1"/>
          <p:cNvSpPr txBox="1">
            <a:spLocks/>
          </p:cNvSpPr>
          <p:nvPr/>
        </p:nvSpPr>
        <p:spPr>
          <a:xfrm>
            <a:off x="755898" y="404664"/>
            <a:ext cx="8496622" cy="854968"/>
          </a:xfrm>
          <a:prstGeom prst="rect">
            <a:avLst/>
          </a:prstGeom>
        </p:spPr>
        <p:txBody>
          <a:bodyPr>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zh-TW" altLang="zh-TW" sz="2800" b="1" kern="0" dirty="0" smtClean="0">
                <a:solidFill>
                  <a:schemeClr val="tx1"/>
                </a:solidFill>
                <a:latin typeface="標楷體" pitchFamily="65" charset="-120"/>
                <a:ea typeface="標楷體" pitchFamily="65" charset="-120"/>
              </a:rPr>
              <a:t>包裝食品營養宣稱應遵行事</a:t>
            </a:r>
            <a:r>
              <a:rPr lang="zh-TW" altLang="en-US" sz="2800" b="1" kern="0" dirty="0" smtClean="0">
                <a:solidFill>
                  <a:schemeClr val="tx1"/>
                </a:solidFill>
                <a:latin typeface="標楷體" pitchFamily="65" charset="-120"/>
                <a:ea typeface="標楷體" pitchFamily="65" charset="-120"/>
              </a:rPr>
              <a:t>項</a:t>
            </a:r>
            <a:r>
              <a:rPr lang="en-US" altLang="zh-TW" sz="2800" b="1" kern="0" dirty="0" smtClean="0">
                <a:solidFill>
                  <a:schemeClr val="tx1"/>
                </a:solidFill>
                <a:latin typeface="標楷體" pitchFamily="65" charset="-120"/>
                <a:ea typeface="標楷體" pitchFamily="65" charset="-120"/>
              </a:rPr>
              <a:t>-</a:t>
            </a:r>
            <a:r>
              <a:rPr lang="zh-TW" altLang="en-US" sz="2800" b="1" kern="0" dirty="0" smtClean="0">
                <a:solidFill>
                  <a:srgbClr val="FF0066"/>
                </a:solidFill>
                <a:latin typeface="標楷體" pitchFamily="65" charset="-120"/>
                <a:ea typeface="標楷體" pitchFamily="65" charset="-120"/>
              </a:rPr>
              <a:t>不得宣稱之食品</a:t>
            </a:r>
            <a:endParaRPr lang="en-US" altLang="zh-TW" sz="2800" b="1" kern="0" dirty="0" smtClean="0">
              <a:solidFill>
                <a:srgbClr val="FF0066"/>
              </a:solidFill>
              <a:latin typeface="標楷體" pitchFamily="65" charset="-120"/>
              <a:ea typeface="標楷體"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80864606"/>
              </p:ext>
            </p:extLst>
          </p:nvPr>
        </p:nvGraphicFramePr>
        <p:xfrm>
          <a:off x="683568" y="2679901"/>
          <a:ext cx="7848872" cy="3557411"/>
        </p:xfrm>
        <a:graphic>
          <a:graphicData uri="http://schemas.openxmlformats.org/drawingml/2006/table">
            <a:tbl>
              <a:tblPr/>
              <a:tblGrid>
                <a:gridCol w="7848872"/>
              </a:tblGrid>
              <a:tr h="3557411">
                <a:tc>
                  <a:txBody>
                    <a:bodyPr/>
                    <a:lstStyle>
                      <a:lvl1pPr marL="34925">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34925" marR="0" lvl="0" indent="0" algn="just" defTabSz="914400" rtl="0" eaLnBrk="1" fontAlgn="base" latinLnBrk="0" hangingPunct="1">
                        <a:lnSpc>
                          <a:spcPct val="100000"/>
                        </a:lnSpc>
                        <a:spcBef>
                          <a:spcPts val="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調味料類</a:t>
                      </a:r>
                    </a:p>
                    <a:p>
                      <a:pPr marL="34925" marR="0" lvl="0" indent="0" algn="just" defTabSz="914400" rtl="0" eaLnBrk="1" fontAlgn="base" latinLnBrk="0" hangingPunct="1">
                        <a:lnSpc>
                          <a:spcPct val="100000"/>
                        </a:lnSpc>
                        <a:spcBef>
                          <a:spcPts val="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乾粉類</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味增</a:t>
                      </a:r>
                      <a:r>
                        <a:rPr kumimoji="0" lang="zh-TW"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豆豉</a:t>
                      </a:r>
                    </a:p>
                    <a:p>
                      <a:pPr marL="34925" marR="0" lvl="0" indent="0" algn="just" defTabSz="914400" rtl="0" eaLnBrk="1" fontAlgn="base" latinLnBrk="0" hangingPunct="1">
                        <a:lnSpc>
                          <a:spcPct val="100000"/>
                        </a:lnSpc>
                        <a:spcBef>
                          <a:spcPts val="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調味油類</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調味醬（用量較大）</a:t>
                      </a:r>
                    </a:p>
                    <a:p>
                      <a:pPr marL="34925" marR="0" lvl="0" indent="0" algn="just" defTabSz="914400" rtl="0" eaLnBrk="1" fontAlgn="base" latinLnBrk="0" hangingPunct="1">
                        <a:lnSpc>
                          <a:spcPct val="100000"/>
                        </a:lnSpc>
                        <a:spcBef>
                          <a:spcPts val="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沾醬（用量較小）</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蘑菇醬、黑胡椒醬</a:t>
                      </a:r>
                    </a:p>
                    <a:p>
                      <a:pPr marL="34925" marR="0" lvl="0" indent="0" algn="just" defTabSz="914400" rtl="0" eaLnBrk="1" fontAlgn="base" latinLnBrk="0" hangingPunct="1">
                        <a:lnSpc>
                          <a:spcPct val="100000"/>
                        </a:lnSpc>
                        <a:spcBef>
                          <a:spcPts val="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義大利麵醬</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糖類（固體、液體）</a:t>
                      </a:r>
                    </a:p>
                    <a:p>
                      <a:pPr marL="34925" marR="0" lvl="0" indent="0" algn="just" defTabSz="914400" rtl="0" eaLnBrk="1" fontAlgn="base" latinLnBrk="0" hangingPunct="1">
                        <a:lnSpc>
                          <a:spcPct val="100000"/>
                        </a:lnSpc>
                        <a:spcBef>
                          <a:spcPts val="0"/>
                        </a:spcBef>
                        <a:spcAft>
                          <a:spcPts val="20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鮮味劑</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蒜頭酥、紅蔥頭</a:t>
                      </a:r>
                    </a:p>
                    <a:p>
                      <a:pPr marL="34925" marR="0" lvl="0" indent="0" algn="just" defTabSz="914400" rtl="0" eaLnBrk="1" fontAlgn="base" latinLnBrk="0" hangingPunct="1">
                        <a:lnSpc>
                          <a:spcPct val="100000"/>
                        </a:lnSpc>
                        <a:spcBef>
                          <a:spcPts val="0"/>
                        </a:spcBef>
                        <a:spcAft>
                          <a:spcPts val="200"/>
                        </a:spcAft>
                        <a:buClrTx/>
                        <a:buSzTx/>
                        <a:buFontTx/>
                        <a:buNone/>
                        <a:tabLst/>
                        <a:defRPr/>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八角粒、粉狀香料</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桂花醬</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其他調味料</a:t>
                      </a:r>
                    </a:p>
                    <a:p>
                      <a:pPr marL="34925" marR="0" lvl="0" indent="0" algn="just" defTabSz="914400" rtl="0" eaLnBrk="1" fontAlgn="base" latinLnBrk="0" hangingPunct="1">
                        <a:lnSpc>
                          <a:spcPct val="100000"/>
                        </a:lnSpc>
                        <a:spcBef>
                          <a:spcPts val="0"/>
                        </a:spcBef>
                        <a:spcAft>
                          <a:spcPts val="200"/>
                        </a:spcAft>
                        <a:buClrTx/>
                        <a:buSzTx/>
                        <a:buFontTx/>
                        <a:buNone/>
                        <a:tabLst/>
                        <a:defRPr/>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1" lang="zh-TW" altLang="zh-TW" sz="2400" b="0" kern="1200" dirty="0" smtClean="0">
                          <a:solidFill>
                            <a:schemeClr val="tx1"/>
                          </a:solidFill>
                          <a:effectLst/>
                          <a:latin typeface="標楷體" panose="03000509000000000000" pitchFamily="65" charset="-120"/>
                          <a:ea typeface="標楷體" panose="03000509000000000000" pitchFamily="65" charset="-120"/>
                          <a:cs typeface="+mn-cs"/>
                        </a:rPr>
                        <a:t>醃漬醬菜類</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34925" marR="0" lvl="0" indent="0" algn="just" defTabSz="914400" rtl="0" eaLnBrk="1" fontAlgn="base" latinLnBrk="0" hangingPunct="1">
                        <a:lnSpc>
                          <a:spcPct val="100000"/>
                        </a:lnSpc>
                        <a:spcBef>
                          <a:spcPts val="0"/>
                        </a:spcBef>
                        <a:spcAft>
                          <a:spcPts val="60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r>
                        <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rPr>
                        <a:t> </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其他經</a:t>
                      </a:r>
                      <a:r>
                        <a:rPr kumimoji="0" lang="zh-TW"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mn-cs"/>
                        </a:rPr>
                        <a:t>中央主管機關</a:t>
                      </a:r>
                      <a:r>
                        <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公告指定之食品</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323850" y="1364575"/>
            <a:ext cx="8568952" cy="1200329"/>
          </a:xfrm>
          <a:prstGeom prst="rect">
            <a:avLst/>
          </a:prstGeom>
        </p:spPr>
        <p:txBody>
          <a:bodyPr wrap="square">
            <a:spAutoFit/>
          </a:bodyPr>
          <a:lstStyle/>
          <a:p>
            <a:pPr lvl="0"/>
            <a:r>
              <a:rPr lang="zh-TW" altLang="en-US" sz="2400" b="1" dirty="0">
                <a:solidFill>
                  <a:srgbClr val="FF0000"/>
                </a:solidFill>
                <a:latin typeface="標楷體" panose="03000509000000000000" pitchFamily="65" charset="-120"/>
                <a:ea typeface="標楷體" panose="03000509000000000000" pitchFamily="65" charset="-120"/>
              </a:rPr>
              <a:t>不得</a:t>
            </a:r>
            <a:r>
              <a:rPr lang="zh-TW" altLang="en-US" sz="2400" b="1" dirty="0">
                <a:latin typeface="標楷體" panose="03000509000000000000" pitchFamily="65" charset="-120"/>
                <a:ea typeface="標楷體" panose="03000509000000000000" pitchFamily="65" charset="-120"/>
              </a:rPr>
              <a:t>宣稱「高」、「多」、「強化」、「富含」、「來源」、「供給」、「含」及「含有」之</a:t>
            </a:r>
            <a:r>
              <a:rPr lang="zh-TW" altLang="en-US" sz="2400" b="1" dirty="0" smtClean="0">
                <a:latin typeface="標楷體" panose="03000509000000000000" pitchFamily="65" charset="-120"/>
                <a:ea typeface="標楷體" panose="03000509000000000000" pitchFamily="65" charset="-120"/>
              </a:rPr>
              <a:t>食品以及</a:t>
            </a:r>
            <a:r>
              <a:rPr lang="zh-TW" altLang="en-US" sz="2400" b="1" dirty="0">
                <a:latin typeface="標楷體" panose="03000509000000000000" pitchFamily="65" charset="-120"/>
                <a:ea typeface="標楷體" panose="03000509000000000000" pitchFamily="65" charset="-120"/>
              </a:rPr>
              <a:t>營養素之生理功能例句等之</a:t>
            </a:r>
            <a:r>
              <a:rPr lang="zh-TW" altLang="en-US" sz="2400" b="1" dirty="0" smtClean="0">
                <a:latin typeface="標楷體" panose="03000509000000000000" pitchFamily="65" charset="-120"/>
                <a:ea typeface="標楷體" panose="03000509000000000000" pitchFamily="65" charset="-120"/>
              </a:rPr>
              <a:t>宣稱</a:t>
            </a:r>
            <a:r>
              <a:rPr lang="en-US" altLang="zh-TW" sz="2400" b="1" dirty="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p:txBody>
      </p:sp>
      <p:pic>
        <p:nvPicPr>
          <p:cNvPr id="7"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92</a:t>
            </a:fld>
            <a:endParaRPr lang="zh-TW" altLang="en-US" dirty="0">
              <a:latin typeface="Calibri" panose="020F0502020204030204" pitchFamily="34" charset="0"/>
            </a:endParaRPr>
          </a:p>
        </p:txBody>
      </p:sp>
    </p:spTree>
    <p:extLst>
      <p:ext uri="{BB962C8B-B14F-4D97-AF65-F5344CB8AC3E}">
        <p14:creationId xmlns:p14="http://schemas.microsoft.com/office/powerpoint/2010/main" val="6761412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idx="4294967295"/>
          </p:nvPr>
        </p:nvSpPr>
        <p:spPr>
          <a:xfrm>
            <a:off x="250825" y="538063"/>
            <a:ext cx="8893175" cy="874713"/>
          </a:xfrm>
        </p:spPr>
        <p:txBody>
          <a:bodyPr anchor="ctr">
            <a:noAutofit/>
          </a:bodyPr>
          <a:lstStyle/>
          <a:p>
            <a:pPr algn="ctr" eaLnBrk="1" hangingPunct="1">
              <a:defRPr/>
            </a:pPr>
            <a:r>
              <a:rPr lang="zh-TW" altLang="zh-TW" sz="2800" b="1" i="0" kern="1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包裝食品營養</a:t>
            </a:r>
            <a:r>
              <a:rPr lang="zh-TW" altLang="zh-TW" sz="2800" b="1" i="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宣稱應遵行事項</a:t>
            </a:r>
            <a:r>
              <a:rPr lang="en-US" altLang="zh-TW" sz="2800" b="1" i="0" kern="1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br>
              <a:rPr lang="en-US" altLang="zh-TW" sz="2800" b="1" i="0" kern="1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2400" b="1" i="0" kern="1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型態屬</a:t>
            </a:r>
            <a:r>
              <a:rPr lang="zh-TW" altLang="zh-TW" sz="2400" b="1" i="0" u="sng"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膠囊狀、錠狀且標示有每日食用限量</a:t>
            </a:r>
            <a:r>
              <a:rPr lang="zh-TW" altLang="zh-TW" sz="2400" b="1" i="0" kern="1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之食品營養宣稱規定</a:t>
            </a:r>
            <a:endParaRPr lang="zh-TW" altLang="en-US" sz="2400" b="1" i="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9572" name="Rectangle 3"/>
          <p:cNvSpPr>
            <a:spLocks noGrp="1" noChangeArrowheads="1"/>
          </p:cNvSpPr>
          <p:nvPr>
            <p:ph type="body" idx="4294967295"/>
          </p:nvPr>
        </p:nvSpPr>
        <p:spPr>
          <a:xfrm>
            <a:off x="539552" y="2060848"/>
            <a:ext cx="7776864" cy="3528392"/>
          </a:xfrm>
        </p:spPr>
        <p:txBody>
          <a:bodyPr>
            <a:normAutofit/>
          </a:bodyPr>
          <a:lstStyle/>
          <a:p>
            <a:pPr>
              <a:buFont typeface="Arial" panose="020B0604020202020204" pitchFamily="34" charset="0"/>
              <a:buChar char="•"/>
              <a:defRPr/>
            </a:pPr>
            <a:r>
              <a:rPr lang="zh-TW" altLang="zh-TW" sz="2600" kern="100" dirty="0" smtClean="0">
                <a:latin typeface="Calibri" panose="020F0502020204030204" pitchFamily="34" charset="0"/>
                <a:ea typeface="標楷體" panose="03000509000000000000" pitchFamily="65" charset="-120"/>
                <a:cs typeface="Times New Roman" panose="02020603050405020304" pitchFamily="18" charset="0"/>
              </a:rPr>
              <a:t>每日最低攝取量達到或超過</a:t>
            </a:r>
            <a:r>
              <a:rPr lang="zh-TW" altLang="en-US" sz="2600" kern="100" dirty="0" smtClean="0">
                <a:latin typeface="Calibri" panose="020F0502020204030204" pitchFamily="34" charset="0"/>
                <a:ea typeface="標楷體" panose="03000509000000000000" pitchFamily="65" charset="-120"/>
                <a:cs typeface="Times New Roman" panose="02020603050405020304" pitchFamily="18" charset="0"/>
              </a:rPr>
              <a:t>表三</a:t>
            </a:r>
            <a:r>
              <a:rPr lang="zh-TW" altLang="zh-TW" sz="2600" kern="100" dirty="0" smtClean="0">
                <a:latin typeface="Calibri" panose="020F0502020204030204" pitchFamily="34" charset="0"/>
                <a:ea typeface="標楷體" panose="03000509000000000000" pitchFamily="65" charset="-120"/>
                <a:cs typeface="Times New Roman" panose="02020603050405020304" pitchFamily="18" charset="0"/>
              </a:rPr>
              <a:t>第二欄所示之量時，得作「高、多、強化、富含」之宣稱</a:t>
            </a:r>
            <a:r>
              <a:rPr lang="zh-TW" altLang="en-US" sz="2600" kern="100" dirty="0" smtClean="0">
                <a:latin typeface="Calibri" panose="020F0502020204030204" pitchFamily="34" charset="0"/>
                <a:ea typeface="標楷體" panose="03000509000000000000" pitchFamily="65" charset="-120"/>
                <a:cs typeface="Times New Roman" panose="02020603050405020304" pitchFamily="18" charset="0"/>
              </a:rPr>
              <a:t>（詳見</a:t>
            </a:r>
            <a:r>
              <a:rPr lang="en-US" altLang="zh-TW" sz="2600" kern="100" dirty="0" smtClean="0">
                <a:latin typeface="Calibri" panose="020F0502020204030204" pitchFamily="34" charset="0"/>
                <a:ea typeface="標楷體" panose="03000509000000000000" pitchFamily="65" charset="-120"/>
                <a:cs typeface="Times New Roman" panose="02020603050405020304" pitchFamily="18" charset="0"/>
              </a:rPr>
              <a:t>p81-p83</a:t>
            </a:r>
            <a:r>
              <a:rPr lang="zh-TW" altLang="en-US" sz="2600" kern="100" dirty="0" smtClean="0">
                <a:latin typeface="Calibri" panose="020F0502020204030204" pitchFamily="34" charset="0"/>
                <a:ea typeface="標楷體" panose="03000509000000000000" pitchFamily="65" charset="-120"/>
                <a:cs typeface="Times New Roman" panose="02020603050405020304" pitchFamily="18" charset="0"/>
              </a:rPr>
              <a:t>）</a:t>
            </a:r>
            <a:endParaRPr lang="en-US" altLang="zh-TW" sz="2600" kern="100" dirty="0" smtClean="0">
              <a:latin typeface="Calibri" panose="020F0502020204030204" pitchFamily="34" charset="0"/>
              <a:ea typeface="標楷體" panose="03000509000000000000" pitchFamily="65" charset="-120"/>
              <a:cs typeface="Times New Roman" panose="02020603050405020304" pitchFamily="18" charset="0"/>
            </a:endParaRPr>
          </a:p>
          <a:p>
            <a:pPr marL="0" indent="0">
              <a:buNone/>
              <a:defRPr/>
            </a:pPr>
            <a:endParaRPr lang="en-US" altLang="zh-TW" sz="2600" kern="100" dirty="0" smtClean="0">
              <a:latin typeface="Calibri" panose="020F0502020204030204" pitchFamily="34" charset="0"/>
              <a:ea typeface="標楷體" panose="03000509000000000000" pitchFamily="65" charset="-120"/>
              <a:cs typeface="Times New Roman" panose="02020603050405020304" pitchFamily="18" charset="0"/>
            </a:endParaRPr>
          </a:p>
          <a:p>
            <a:pPr>
              <a:buFont typeface="Arial" panose="020B0604020202020204" pitchFamily="34" charset="0"/>
              <a:buChar char="•"/>
              <a:defRPr/>
            </a:pPr>
            <a:r>
              <a:rPr lang="zh-TW" altLang="en-US" sz="2600" kern="100" dirty="0">
                <a:latin typeface="Calibri" panose="020F0502020204030204" pitchFamily="34" charset="0"/>
                <a:ea typeface="標楷體" panose="03000509000000000000" pitchFamily="65" charset="-120"/>
                <a:cs typeface="Times New Roman" panose="02020603050405020304" pitchFamily="18" charset="0"/>
              </a:rPr>
              <a:t>每日最低攝取量達到或</a:t>
            </a:r>
            <a:r>
              <a:rPr lang="zh-TW" altLang="en-US" sz="2600" kern="100" dirty="0" smtClean="0">
                <a:latin typeface="Calibri" panose="020F0502020204030204" pitchFamily="34" charset="0"/>
                <a:ea typeface="標楷體" panose="03000509000000000000" pitchFamily="65" charset="-120"/>
                <a:cs typeface="Times New Roman" panose="02020603050405020304" pitchFamily="18" charset="0"/>
              </a:rPr>
              <a:t>超過表四第二</a:t>
            </a:r>
            <a:r>
              <a:rPr lang="zh-TW" altLang="en-US" sz="2600" kern="100" dirty="0">
                <a:latin typeface="Calibri" panose="020F0502020204030204" pitchFamily="34" charset="0"/>
                <a:ea typeface="標楷體" panose="03000509000000000000" pitchFamily="65" charset="-120"/>
                <a:cs typeface="Times New Roman" panose="02020603050405020304" pitchFamily="18" charset="0"/>
              </a:rPr>
              <a:t>欄所示之量時，得</a:t>
            </a:r>
            <a:r>
              <a:rPr lang="zh-TW" altLang="en-US" sz="2600" kern="100" dirty="0" smtClean="0">
                <a:latin typeface="Calibri" panose="020F0502020204030204" pitchFamily="34" charset="0"/>
                <a:ea typeface="標楷體" panose="03000509000000000000" pitchFamily="65" charset="-120"/>
                <a:cs typeface="Times New Roman" panose="02020603050405020304" pitchFamily="18" charset="0"/>
              </a:rPr>
              <a:t>作「</a:t>
            </a:r>
            <a:r>
              <a:rPr lang="zh-TW" altLang="en-US" sz="2600" kern="100" dirty="0">
                <a:latin typeface="Calibri" panose="020F0502020204030204" pitchFamily="34" charset="0"/>
                <a:ea typeface="標楷體" panose="03000509000000000000" pitchFamily="65" charset="-120"/>
                <a:cs typeface="Times New Roman" panose="02020603050405020304" pitchFamily="18" charset="0"/>
              </a:rPr>
              <a:t>來源、供給、含、含有」之</a:t>
            </a:r>
            <a:r>
              <a:rPr lang="zh-TW" altLang="en-US" sz="2600" kern="100" dirty="0" smtClean="0">
                <a:latin typeface="Calibri" panose="020F0502020204030204" pitchFamily="34" charset="0"/>
                <a:ea typeface="標楷體" panose="03000509000000000000" pitchFamily="65" charset="-120"/>
                <a:cs typeface="Times New Roman" panose="02020603050405020304" pitchFamily="18" charset="0"/>
              </a:rPr>
              <a:t>宣稱</a:t>
            </a:r>
            <a:r>
              <a:rPr lang="en-US" altLang="zh-TW" sz="2600" kern="100" dirty="0" smtClean="0">
                <a:latin typeface="Calibri" panose="020F0502020204030204" pitchFamily="34" charset="0"/>
                <a:ea typeface="標楷體" panose="03000509000000000000" pitchFamily="65" charset="-120"/>
                <a:cs typeface="Times New Roman" panose="02020603050405020304" pitchFamily="18" charset="0"/>
              </a:rPr>
              <a:t>(</a:t>
            </a:r>
            <a:r>
              <a:rPr lang="zh-TW" altLang="en-US" sz="2600" kern="100" dirty="0" smtClean="0">
                <a:latin typeface="Calibri" panose="020F0502020204030204" pitchFamily="34" charset="0"/>
                <a:ea typeface="標楷體" panose="03000509000000000000" pitchFamily="65" charset="-120"/>
                <a:cs typeface="Times New Roman" panose="02020603050405020304" pitchFamily="18" charset="0"/>
              </a:rPr>
              <a:t>詳見</a:t>
            </a:r>
            <a:r>
              <a:rPr lang="en-US" altLang="zh-TW" sz="2600" kern="100" dirty="0" smtClean="0">
                <a:latin typeface="Calibri" panose="020F0502020204030204" pitchFamily="34" charset="0"/>
                <a:ea typeface="標楷體" panose="03000509000000000000" pitchFamily="65" charset="-120"/>
                <a:cs typeface="Times New Roman" panose="02020603050405020304" pitchFamily="18" charset="0"/>
              </a:rPr>
              <a:t>p84-p86)</a:t>
            </a:r>
            <a:endParaRPr lang="en-US" altLang="zh-TW" sz="2600" kern="100" dirty="0" smtClean="0">
              <a:latin typeface="Calibri" panose="020F0502020204030204" pitchFamily="34" charset="0"/>
              <a:ea typeface="標楷體" panose="03000509000000000000" pitchFamily="65" charset="-120"/>
              <a:cs typeface="Times New Roman" panose="02020603050405020304" pitchFamily="18" charset="0"/>
            </a:endParaRPr>
          </a:p>
          <a:p>
            <a:pPr>
              <a:buFont typeface="Arial" panose="020B0604020202020204" pitchFamily="34" charset="0"/>
              <a:buChar char="•"/>
              <a:defRPr/>
            </a:pPr>
            <a:endParaRPr lang="en-US" altLang="zh-TW" sz="2600" kern="100" dirty="0" smtClean="0">
              <a:latin typeface="Calibri" panose="020F0502020204030204" pitchFamily="34" charset="0"/>
              <a:ea typeface="標楷體" panose="03000509000000000000" pitchFamily="65" charset="-120"/>
              <a:cs typeface="Times New Roman" panose="02020603050405020304" pitchFamily="18" charset="0"/>
            </a:endParaRPr>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93</a:t>
            </a:fld>
            <a:endParaRPr lang="zh-TW" altLang="en-US" dirty="0">
              <a:latin typeface="Calibri" panose="020F0502020204030204" pitchFamily="34" charset="0"/>
            </a:endParaRPr>
          </a:p>
        </p:txBody>
      </p:sp>
    </p:spTree>
    <p:extLst>
      <p:ext uri="{BB962C8B-B14F-4D97-AF65-F5344CB8AC3E}">
        <p14:creationId xmlns:p14="http://schemas.microsoft.com/office/powerpoint/2010/main" val="3046818820"/>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idx="4294967295"/>
          </p:nvPr>
        </p:nvSpPr>
        <p:spPr>
          <a:xfrm>
            <a:off x="250825" y="404664"/>
            <a:ext cx="8893175" cy="874713"/>
          </a:xfrm>
        </p:spPr>
        <p:txBody>
          <a:bodyPr anchor="ctr">
            <a:noAutofit/>
          </a:bodyPr>
          <a:lstStyle/>
          <a:p>
            <a:pPr algn="ctr">
              <a:defRPr/>
            </a:pPr>
            <a:r>
              <a:rPr lang="zh-TW" altLang="zh-TW" sz="3200" b="1" i="0" kern="1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包裝食品營養</a:t>
            </a:r>
            <a:r>
              <a:rPr lang="zh-TW" altLang="zh-TW" sz="3200" b="1" i="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宣稱應遵行事項</a:t>
            </a:r>
            <a:r>
              <a:rPr lang="en-US" altLang="zh-TW" sz="3200" b="1" i="0" kern="1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br>
              <a:rPr lang="en-US" altLang="zh-TW" sz="3200" b="1" i="0" kern="1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2800" b="1" kern="100" dirty="0">
                <a:solidFill>
                  <a:srgbClr val="FF0066"/>
                </a:solidFill>
                <a:latin typeface="標楷體" panose="03000509000000000000" pitchFamily="65" charset="-120"/>
                <a:ea typeface="標楷體" panose="03000509000000000000" pitchFamily="65" charset="-120"/>
                <a:cs typeface="Times New Roman" panose="02020603050405020304" pitchFamily="18" charset="0"/>
              </a:rPr>
              <a:t>經復水或稀釋才可供食用之食品</a:t>
            </a:r>
            <a:endParaRPr lang="zh-TW" altLang="en-US" sz="2800" b="1" i="0" kern="100" dirty="0">
              <a:solidFill>
                <a:srgbClr val="FF0066"/>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9572" name="Rectangle 3"/>
          <p:cNvSpPr>
            <a:spLocks noGrp="1" noChangeArrowheads="1"/>
          </p:cNvSpPr>
          <p:nvPr>
            <p:ph type="body" idx="4294967295"/>
          </p:nvPr>
        </p:nvSpPr>
        <p:spPr>
          <a:xfrm>
            <a:off x="539552" y="1700808"/>
            <a:ext cx="7920880" cy="4895825"/>
          </a:xfrm>
        </p:spPr>
        <p:txBody>
          <a:bodyPr/>
          <a:lstStyle/>
          <a:p>
            <a:pPr>
              <a:defRPr/>
            </a:pPr>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需再經復水或稀釋才可供食用之食品（例如：奶粉、果汁粉、咖啡</a:t>
            </a:r>
            <a:r>
              <a:rPr lang="en-US" altLang="zh-TW" sz="2800" kern="100" dirty="0">
                <a:latin typeface="標楷體" panose="03000509000000000000" pitchFamily="65" charset="-120"/>
                <a:ea typeface="標楷體" panose="03000509000000000000" pitchFamily="65" charset="-120"/>
              </a:rPr>
              <a:t>…</a:t>
            </a:r>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等</a:t>
            </a:r>
            <a:r>
              <a:rPr lang="zh-TW" altLang="zh-TW" sz="2800" kern="100"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kern="100" dirty="0">
              <a:latin typeface="標楷體" panose="03000509000000000000" pitchFamily="65" charset="-120"/>
              <a:ea typeface="標楷體" panose="03000509000000000000" pitchFamily="65" charset="-120"/>
              <a:cs typeface="Times New Roman" panose="02020603050405020304" pitchFamily="18" charset="0"/>
            </a:endParaRPr>
          </a:p>
          <a:p>
            <a:pPr lvl="1">
              <a:defRPr/>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得以</a:t>
            </a:r>
            <a:r>
              <a:rPr lang="zh-TW" altLang="zh-TW" b="1" u="sng"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一百公克固體</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或以依產品標示建議量</a:t>
            </a:r>
            <a:r>
              <a:rPr lang="zh-TW" altLang="zh-TW" b="1" u="sng"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調製後之一百毫升液體</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之營養素含量作為「需適量攝取」及「可補充攝取」衡量</a:t>
            </a:r>
            <a:r>
              <a:rPr lang="zh-TW" altLang="zh-TW" kern="100" dirty="0" smtClean="0">
                <a:latin typeface="標楷體" panose="03000509000000000000" pitchFamily="65" charset="-120"/>
                <a:ea typeface="標楷體" panose="03000509000000000000" pitchFamily="65" charset="-120"/>
                <a:cs typeface="Times New Roman" panose="02020603050405020304" pitchFamily="18" charset="0"/>
              </a:rPr>
              <a:t>基準</a:t>
            </a:r>
            <a:endParaRPr lang="en-US" altLang="zh-TW" kern="100" dirty="0" smtClean="0">
              <a:latin typeface="標楷體" panose="03000509000000000000" pitchFamily="65" charset="-120"/>
              <a:ea typeface="標楷體" panose="03000509000000000000" pitchFamily="65" charset="-120"/>
              <a:cs typeface="Times New Roman" panose="02020603050405020304" pitchFamily="18" charset="0"/>
            </a:endParaRPr>
          </a:p>
          <a:p>
            <a:pPr lvl="1">
              <a:defRPr/>
            </a:pPr>
            <a:endParaRPr lang="en-US" altLang="zh-TW" kern="100" dirty="0">
              <a:latin typeface="標楷體" panose="03000509000000000000" pitchFamily="65" charset="-120"/>
              <a:ea typeface="標楷體" panose="03000509000000000000" pitchFamily="65" charset="-120"/>
              <a:cs typeface="Times New Roman" panose="02020603050405020304" pitchFamily="18" charset="0"/>
            </a:endParaRPr>
          </a:p>
          <a:p>
            <a:pPr lvl="1">
              <a:defRPr/>
            </a:pP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類型</a:t>
            </a:r>
            <a:r>
              <a:rPr lang="zh-TW" altLang="zh-TW" b="1" u="sng"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屬沖泡且不直接食用內容物之食品</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（例如：茶包</a:t>
            </a:r>
            <a:r>
              <a:rPr lang="en-US" altLang="zh-TW" kern="100" dirty="0">
                <a:latin typeface="標楷體" panose="03000509000000000000" pitchFamily="65" charset="-120"/>
                <a:ea typeface="標楷體" panose="03000509000000000000" pitchFamily="65" charset="-120"/>
              </a:rPr>
              <a:t>…</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等），依其所列沖泡方式之</a:t>
            </a:r>
            <a:r>
              <a:rPr lang="zh-TW" altLang="zh-TW" b="1" u="sng"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沖泡液</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作為營養標示及宣稱之衡量基準。</a:t>
            </a:r>
            <a:endParaRPr lang="zh-TW" altLang="en-US" b="1" dirty="0">
              <a:latin typeface="標楷體" panose="03000509000000000000" pitchFamily="65" charset="-120"/>
              <a:ea typeface="標楷體" panose="03000509000000000000" pitchFamily="65" charset="-120"/>
            </a:endParaRPr>
          </a:p>
          <a:p>
            <a:pPr>
              <a:buFont typeface="Arial" panose="020B0604020202020204" pitchFamily="34" charset="0"/>
              <a:buChar char="•"/>
              <a:defRPr/>
            </a:pPr>
            <a:endParaRPr lang="en-US" altLang="zh-TW" sz="2400" kern="100" dirty="0" smtClean="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94</a:t>
            </a:fld>
            <a:endParaRPr lang="zh-TW" altLang="en-US" dirty="0">
              <a:latin typeface="Calibri" panose="020F0502020204030204" pitchFamily="34" charset="0"/>
            </a:endParaRPr>
          </a:p>
        </p:txBody>
      </p:sp>
    </p:spTree>
    <p:extLst>
      <p:ext uri="{BB962C8B-B14F-4D97-AF65-F5344CB8AC3E}">
        <p14:creationId xmlns:p14="http://schemas.microsoft.com/office/powerpoint/2010/main" val="1695460935"/>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idx="4294967295"/>
          </p:nvPr>
        </p:nvSpPr>
        <p:spPr>
          <a:xfrm>
            <a:off x="250825" y="404664"/>
            <a:ext cx="8893175" cy="874713"/>
          </a:xfrm>
        </p:spPr>
        <p:txBody>
          <a:bodyPr anchor="ctr">
            <a:noAutofit/>
          </a:bodyPr>
          <a:lstStyle/>
          <a:p>
            <a:pPr algn="ctr">
              <a:defRPr/>
            </a:pPr>
            <a:r>
              <a:rPr lang="zh-TW" altLang="zh-TW" sz="3200" b="1"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包裝食品營養宣稱應遵行事項</a:t>
            </a:r>
            <a:r>
              <a:rPr lang="en-US" altLang="zh-TW" sz="3200" b="1"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br>
              <a:rPr lang="en-US" altLang="zh-TW" sz="3200" b="1"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2800" b="1" kern="100" dirty="0">
                <a:solidFill>
                  <a:srgbClr val="FF0066"/>
                </a:solidFill>
                <a:latin typeface="標楷體" panose="03000509000000000000" pitchFamily="65" charset="-120"/>
                <a:ea typeface="標楷體" panose="03000509000000000000" pitchFamily="65" charset="-120"/>
                <a:cs typeface="Times New Roman" panose="02020603050405020304" pitchFamily="18" charset="0"/>
              </a:rPr>
              <a:t>有二項或以上之營養宣稱</a:t>
            </a:r>
          </a:p>
        </p:txBody>
      </p:sp>
      <p:sp>
        <p:nvSpPr>
          <p:cNvPr id="109572" name="Rectangle 3"/>
          <p:cNvSpPr>
            <a:spLocks noGrp="1" noChangeArrowheads="1"/>
          </p:cNvSpPr>
          <p:nvPr>
            <p:ph type="body" idx="4294967295"/>
          </p:nvPr>
        </p:nvSpPr>
        <p:spPr>
          <a:xfrm>
            <a:off x="539750" y="1845543"/>
            <a:ext cx="7560642" cy="4895825"/>
          </a:xfrm>
        </p:spPr>
        <p:txBody>
          <a:bodyPr/>
          <a:lstStyle/>
          <a:p>
            <a:pPr>
              <a:defRPr/>
            </a:pPr>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當一食品有二項以上之營養素符合營養含量宣稱之條件</a:t>
            </a:r>
            <a:r>
              <a:rPr lang="zh-TW" altLang="zh-TW" sz="2800" kern="100" dirty="0" smtClean="0">
                <a:latin typeface="標楷體" panose="03000509000000000000" pitchFamily="65" charset="-120"/>
                <a:ea typeface="標楷體" panose="03000509000000000000" pitchFamily="65" charset="-120"/>
                <a:cs typeface="Times New Roman" panose="02020603050405020304" pitchFamily="18" charset="0"/>
              </a:rPr>
              <a:t>時</a:t>
            </a:r>
            <a:endParaRPr lang="en-US" altLang="zh-TW" sz="28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defRPr/>
            </a:pPr>
            <a:endParaRPr lang="en-US" altLang="zh-TW" sz="2800" kern="100" dirty="0">
              <a:latin typeface="標楷體" panose="03000509000000000000" pitchFamily="65" charset="-120"/>
              <a:ea typeface="標楷體" panose="03000509000000000000" pitchFamily="65" charset="-120"/>
              <a:cs typeface="Times New Roman" panose="02020603050405020304" pitchFamily="18" charset="0"/>
            </a:endParaRPr>
          </a:p>
          <a:p>
            <a:pPr lvl="1">
              <a:defRPr/>
            </a:pPr>
            <a:r>
              <a:rPr lang="zh-TW" altLang="zh-TW" b="1" u="sng"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得同時作此等營養宣稱</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，例如「本產品為低脂、高纖維」、「本產品為高鈣、高纖維、零</a:t>
            </a:r>
            <a:r>
              <a:rPr lang="zh-TW" altLang="zh-TW" kern="100" dirty="0">
                <a:ea typeface="標楷體" panose="03000509000000000000" pitchFamily="65" charset="-120"/>
                <a:cs typeface="Times New Roman" panose="02020603050405020304" pitchFamily="18" charset="0"/>
              </a:rPr>
              <a:t>膽固醇」</a:t>
            </a:r>
            <a:r>
              <a:rPr lang="zh-TW" altLang="zh-TW" kern="100" dirty="0" smtClean="0">
                <a:ea typeface="標楷體" pitchFamily="65" charset="-120"/>
                <a:cs typeface="Times New Roman" panose="02020603050405020304" pitchFamily="18" charset="0"/>
              </a:rPr>
              <a:t>，</a:t>
            </a:r>
            <a:r>
              <a:rPr lang="zh-TW" altLang="zh-TW" dirty="0" smtClean="0">
                <a:ea typeface="標楷體" pitchFamily="65" charset="-120"/>
              </a:rPr>
              <a:t>但同一食品須以</a:t>
            </a:r>
            <a:r>
              <a:rPr lang="zh-TW" altLang="zh-TW" b="1" u="sng" dirty="0" smtClean="0">
                <a:solidFill>
                  <a:srgbClr val="FF0066"/>
                </a:solidFill>
                <a:ea typeface="標楷體" pitchFamily="65" charset="-120"/>
              </a:rPr>
              <a:t>同型態</a:t>
            </a:r>
            <a:r>
              <a:rPr lang="zh-TW" altLang="zh-TW" dirty="0" smtClean="0">
                <a:solidFill>
                  <a:srgbClr val="FF0066"/>
                </a:solidFill>
                <a:ea typeface="標楷體" pitchFamily="65" charset="-120"/>
              </a:rPr>
              <a:t>【固體</a:t>
            </a:r>
            <a:r>
              <a:rPr lang="en-US" altLang="zh-TW" dirty="0" smtClean="0">
                <a:solidFill>
                  <a:srgbClr val="FF0066"/>
                </a:solidFill>
                <a:ea typeface="標楷體" pitchFamily="65" charset="-120"/>
              </a:rPr>
              <a:t>(</a:t>
            </a:r>
            <a:r>
              <a:rPr lang="zh-TW" altLang="zh-TW" dirty="0" smtClean="0">
                <a:solidFill>
                  <a:srgbClr val="FF0066"/>
                </a:solidFill>
                <a:ea typeface="標楷體" pitchFamily="65" charset="-120"/>
              </a:rPr>
              <a:t>半固體</a:t>
            </a:r>
            <a:r>
              <a:rPr lang="en-US" altLang="zh-TW" dirty="0" smtClean="0">
                <a:solidFill>
                  <a:srgbClr val="FF0066"/>
                </a:solidFill>
                <a:ea typeface="標楷體" pitchFamily="65" charset="-120"/>
              </a:rPr>
              <a:t>)</a:t>
            </a:r>
            <a:r>
              <a:rPr lang="zh-TW" altLang="zh-TW" dirty="0" smtClean="0">
                <a:solidFill>
                  <a:srgbClr val="FF0066"/>
                </a:solidFill>
                <a:ea typeface="標楷體" pitchFamily="65" charset="-120"/>
              </a:rPr>
              <a:t>或液體】</a:t>
            </a:r>
            <a:r>
              <a:rPr lang="zh-TW" altLang="zh-TW" dirty="0" smtClean="0">
                <a:ea typeface="標楷體" pitchFamily="65" charset="-120"/>
              </a:rPr>
              <a:t>作為衡量基準</a:t>
            </a:r>
            <a:endParaRPr lang="zh-TW" altLang="en-US" b="1" dirty="0">
              <a:solidFill>
                <a:schemeClr val="accent2"/>
              </a:solidFill>
              <a:ea typeface="標楷體" pitchFamily="65" charset="-120"/>
            </a:endParaRPr>
          </a:p>
          <a:p>
            <a:pPr>
              <a:buFont typeface="Arial" panose="020B0604020202020204" pitchFamily="34" charset="0"/>
              <a:buChar char="•"/>
              <a:defRPr/>
            </a:pPr>
            <a:endParaRPr lang="en-US" altLang="zh-TW" sz="2800" kern="100" dirty="0" smtClean="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95</a:t>
            </a:fld>
            <a:endParaRPr lang="zh-TW" altLang="en-US" dirty="0">
              <a:latin typeface="Calibri" panose="020F0502020204030204" pitchFamily="34" charset="0"/>
            </a:endParaRPr>
          </a:p>
        </p:txBody>
      </p:sp>
    </p:spTree>
    <p:extLst>
      <p:ext uri="{BB962C8B-B14F-4D97-AF65-F5344CB8AC3E}">
        <p14:creationId xmlns:p14="http://schemas.microsoft.com/office/powerpoint/2010/main" val="2545545143"/>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idx="4294967295"/>
          </p:nvPr>
        </p:nvSpPr>
        <p:spPr>
          <a:xfrm>
            <a:off x="250825" y="404664"/>
            <a:ext cx="8893175" cy="874713"/>
          </a:xfrm>
        </p:spPr>
        <p:txBody>
          <a:bodyPr anchor="ctr">
            <a:noAutofit/>
          </a:bodyPr>
          <a:lstStyle/>
          <a:p>
            <a:pPr algn="ctr">
              <a:defRPr/>
            </a:pPr>
            <a:r>
              <a:rPr lang="zh-TW" altLang="zh-TW" sz="3200" b="1"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包裝食品營養宣稱應遵行事項</a:t>
            </a:r>
            <a:r>
              <a:rPr lang="en-US" altLang="zh-TW" sz="3200" b="1"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br>
              <a:rPr lang="en-US" altLang="zh-TW" sz="3200" b="1"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2800" b="1" kern="100" dirty="0">
                <a:solidFill>
                  <a:srgbClr val="FF0066"/>
                </a:solidFill>
                <a:latin typeface="標楷體" panose="03000509000000000000" pitchFamily="65" charset="-120"/>
                <a:ea typeface="標楷體" panose="03000509000000000000" pitchFamily="65" charset="-120"/>
                <a:cs typeface="Times New Roman" panose="02020603050405020304" pitchFamily="18" charset="0"/>
              </a:rPr>
              <a:t>規範進行營養宣稱</a:t>
            </a:r>
          </a:p>
        </p:txBody>
      </p:sp>
      <p:sp>
        <p:nvSpPr>
          <p:cNvPr id="109572" name="Rectangle 3"/>
          <p:cNvSpPr>
            <a:spLocks noGrp="1" noChangeArrowheads="1"/>
          </p:cNvSpPr>
          <p:nvPr>
            <p:ph type="body" idx="4294967295"/>
          </p:nvPr>
        </p:nvSpPr>
        <p:spPr>
          <a:xfrm>
            <a:off x="539750" y="1628800"/>
            <a:ext cx="8352730" cy="4895825"/>
          </a:xfrm>
        </p:spPr>
        <p:txBody>
          <a:bodyPr/>
          <a:lstStyle/>
          <a:p>
            <a:pPr marL="0" indent="0">
              <a:buNone/>
              <a:defRPr/>
            </a:pPr>
            <a:endParaRPr lang="en-US" altLang="zh-TW" sz="2800" b="1" kern="100" dirty="0" smtClean="0">
              <a:solidFill>
                <a:srgbClr val="0000FF"/>
              </a:solidFill>
              <a:ea typeface="標楷體" pitchFamily="65" charset="-120"/>
              <a:cs typeface="Times New Roman" panose="02020603050405020304" pitchFamily="18" charset="0"/>
            </a:endParaRPr>
          </a:p>
          <a:p>
            <a:pPr>
              <a:defRPr/>
            </a:pPr>
            <a:r>
              <a:rPr lang="zh-TW" altLang="zh-TW" sz="2800" b="1" dirty="0" smtClean="0">
                <a:solidFill>
                  <a:srgbClr val="0000FF"/>
                </a:solidFill>
                <a:ea typeface="標楷體" pitchFamily="65" charset="-120"/>
              </a:rPr>
              <a:t>「特殊營養食品」</a:t>
            </a:r>
            <a:r>
              <a:rPr lang="zh-TW" altLang="zh-TW" sz="2800" dirty="0" smtClean="0">
                <a:ea typeface="標楷體" pitchFamily="65" charset="-120"/>
              </a:rPr>
              <a:t>不受本應遵行事項限制。</a:t>
            </a:r>
            <a:endParaRPr lang="zh-TW" altLang="en-US" sz="2800" b="1" kern="100" dirty="0">
              <a:solidFill>
                <a:schemeClr val="accent2"/>
              </a:solidFill>
              <a:ea typeface="標楷體" pitchFamily="65" charset="-120"/>
              <a:cs typeface="Times New Roman" panose="02020603050405020304" pitchFamily="18" charset="0"/>
            </a:endParaRPr>
          </a:p>
          <a:p>
            <a:pPr marL="0" indent="0">
              <a:buNone/>
              <a:defRPr/>
            </a:pPr>
            <a:endParaRPr lang="zh-TW" altLang="en-US" sz="2800" b="1" dirty="0">
              <a:solidFill>
                <a:srgbClr val="006600"/>
              </a:solidFill>
              <a:latin typeface="標楷體" panose="03000509000000000000" pitchFamily="65" charset="-120"/>
              <a:ea typeface="標楷體" panose="03000509000000000000" pitchFamily="65" charset="-120"/>
            </a:endParaRPr>
          </a:p>
          <a:p>
            <a:pPr>
              <a:buFont typeface="Arial" panose="020B0604020202020204" pitchFamily="34" charset="0"/>
              <a:buChar char="•"/>
              <a:defRPr/>
            </a:pPr>
            <a:endParaRPr lang="en-US" altLang="zh-TW" sz="2800" kern="100" dirty="0" smtClean="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5"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96</a:t>
            </a:fld>
            <a:endParaRPr lang="zh-TW" altLang="en-US" dirty="0">
              <a:latin typeface="Calibri" panose="020F0502020204030204" pitchFamily="34" charset="0"/>
            </a:endParaRPr>
          </a:p>
        </p:txBody>
      </p:sp>
    </p:spTree>
    <p:extLst>
      <p:ext uri="{BB962C8B-B14F-4D97-AF65-F5344CB8AC3E}">
        <p14:creationId xmlns:p14="http://schemas.microsoft.com/office/powerpoint/2010/main" val="2950334964"/>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3"/>
          <p:cNvSpPr>
            <a:spLocks noGrp="1" noChangeArrowheads="1"/>
          </p:cNvSpPr>
          <p:nvPr>
            <p:ph type="body" idx="4294967295"/>
          </p:nvPr>
        </p:nvSpPr>
        <p:spPr>
          <a:xfrm>
            <a:off x="611560" y="1856829"/>
            <a:ext cx="8134350" cy="4308475"/>
          </a:xfrm>
        </p:spPr>
        <p:txBody>
          <a:bodyPr/>
          <a:lstStyle/>
          <a:p>
            <a:pPr eaLnBrk="1" hangingPunct="1">
              <a:defRPr/>
            </a:pPr>
            <a:r>
              <a:rPr lang="zh-TW" altLang="zh-TW" sz="2800" kern="100" dirty="0" smtClean="0">
                <a:latin typeface="標楷體" panose="03000509000000000000" pitchFamily="65" charset="-120"/>
                <a:ea typeface="標楷體" panose="03000509000000000000" pitchFamily="65" charset="-120"/>
                <a:cs typeface="Times New Roman" panose="02020603050405020304" pitchFamily="18" charset="0"/>
              </a:rPr>
              <a:t>中央主管機關公告規範「可補充攝取」之營養素，欲</a:t>
            </a:r>
            <a:r>
              <a:rPr lang="zh-TW" altLang="zh-TW" sz="2800" b="1" u="sng"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敘述該營養素之生理功能</a:t>
            </a:r>
            <a:r>
              <a:rPr lang="zh-TW" altLang="zh-TW" sz="2800" kern="100" dirty="0" smtClean="0">
                <a:latin typeface="標楷體" panose="03000509000000000000" pitchFamily="65" charset="-120"/>
                <a:ea typeface="標楷體" panose="03000509000000000000" pitchFamily="65" charset="-120"/>
                <a:cs typeface="Times New Roman" panose="02020603050405020304" pitchFamily="18" charset="0"/>
              </a:rPr>
              <a:t>時，其所含該營養素之量應符合第二點第二款第三目及第四目之規定</a:t>
            </a:r>
            <a:endParaRPr lang="en-US" altLang="zh-TW" sz="28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eaLnBrk="1" hangingPunct="1">
              <a:defRPr/>
            </a:pPr>
            <a:endParaRPr lang="en-US" altLang="zh-TW" sz="28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lvl="1">
              <a:defRPr/>
            </a:pPr>
            <a:r>
              <a:rPr lang="zh-TW" altLang="zh-TW" sz="2400" b="1" u="sng" kern="100" dirty="0">
                <a:solidFill>
                  <a:srgbClr val="FF0066"/>
                </a:solidFill>
                <a:latin typeface="標楷體" panose="03000509000000000000" pitchFamily="65" charset="-120"/>
                <a:ea typeface="標楷體" panose="03000509000000000000" pitchFamily="65" charset="-120"/>
                <a:cs typeface="Times New Roman" panose="02020603050405020304" pitchFamily="18" charset="0"/>
              </a:rPr>
              <a:t>「來源」、「供給</a:t>
            </a:r>
            <a:r>
              <a:rPr lang="zh-TW" altLang="zh-TW" sz="2400" b="1" u="sng" kern="100" dirty="0" smtClean="0">
                <a:solidFill>
                  <a:srgbClr val="FF0066"/>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u="sng" kern="100" dirty="0" smtClean="0">
                <a:solidFill>
                  <a:srgbClr val="FF0066"/>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u="sng" kern="100" dirty="0" smtClean="0">
                <a:solidFill>
                  <a:srgbClr val="FF0066"/>
                </a:solidFill>
                <a:latin typeface="標楷體" panose="03000509000000000000" pitchFamily="65" charset="-120"/>
                <a:ea typeface="標楷體" panose="03000509000000000000" pitchFamily="65" charset="-120"/>
                <a:cs typeface="Times New Roman" panose="02020603050405020304" pitchFamily="18" charset="0"/>
              </a:rPr>
              <a:t>「含」</a:t>
            </a:r>
            <a:r>
              <a:rPr lang="zh-TW" altLang="zh-TW" sz="2400" b="1" u="sng" kern="100" dirty="0">
                <a:solidFill>
                  <a:srgbClr val="FF0066"/>
                </a:solidFill>
                <a:latin typeface="標楷體" panose="03000509000000000000" pitchFamily="65" charset="-120"/>
                <a:ea typeface="標楷體" panose="03000509000000000000" pitchFamily="65" charset="-120"/>
                <a:cs typeface="Times New Roman" panose="02020603050405020304" pitchFamily="18" charset="0"/>
              </a:rPr>
              <a:t>或「</a:t>
            </a:r>
            <a:r>
              <a:rPr lang="zh-TW" altLang="zh-TW" sz="2400" b="1" u="sng" kern="100" dirty="0" smtClean="0">
                <a:solidFill>
                  <a:srgbClr val="FF0066"/>
                </a:solidFill>
                <a:latin typeface="標楷體" panose="03000509000000000000" pitchFamily="65" charset="-120"/>
                <a:ea typeface="標楷體" panose="03000509000000000000" pitchFamily="65" charset="-120"/>
                <a:cs typeface="Times New Roman" panose="02020603050405020304" pitchFamily="18" charset="0"/>
              </a:rPr>
              <a:t>含有」</a:t>
            </a:r>
            <a:r>
              <a:rPr lang="zh-TW" altLang="en-US" sz="2400" b="1" u="sng" kern="100" dirty="0" smtClean="0">
                <a:solidFill>
                  <a:srgbClr val="FF0066"/>
                </a:solidFill>
                <a:latin typeface="標楷體" panose="03000509000000000000" pitchFamily="65" charset="-120"/>
                <a:ea typeface="標楷體" panose="03000509000000000000" pitchFamily="65" charset="-120"/>
                <a:cs typeface="Times New Roman" panose="02020603050405020304" pitchFamily="18" charset="0"/>
              </a:rPr>
              <a:t>之標準</a:t>
            </a:r>
            <a:r>
              <a:rPr lang="en-US" altLang="zh-TW" sz="2400" b="1" kern="100" dirty="0" smtClean="0">
                <a:latin typeface="標楷體" panose="03000509000000000000" pitchFamily="65" charset="-120"/>
                <a:ea typeface="標楷體" panose="03000509000000000000" pitchFamily="65" charset="-120"/>
                <a:cs typeface="Times New Roman" panose="02020603050405020304" pitchFamily="18" charset="0"/>
              </a:rPr>
              <a:t> </a:t>
            </a:r>
          </a:p>
          <a:p>
            <a:pPr marL="365760" lvl="1" indent="0" eaLnBrk="1" hangingPunct="1">
              <a:buNone/>
              <a:defRPr/>
            </a:pPr>
            <a:r>
              <a:rPr lang="zh-TW" altLang="en-US" sz="2400" b="1"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2400" b="1" kern="100" dirty="0" smtClean="0">
                <a:latin typeface="Calibri" panose="020F0502020204030204" pitchFamily="34" charset="0"/>
                <a:ea typeface="標楷體" panose="03000509000000000000" pitchFamily="65" charset="-120"/>
                <a:cs typeface="Times New Roman" panose="02020603050405020304" pitchFamily="18" charset="0"/>
              </a:rPr>
              <a:t>（</a:t>
            </a:r>
            <a:r>
              <a:rPr lang="zh-TW" altLang="en-US" sz="2400" b="1" kern="100" dirty="0">
                <a:latin typeface="Calibri" panose="020F0502020204030204" pitchFamily="34" charset="0"/>
                <a:ea typeface="標楷體" panose="03000509000000000000" pitchFamily="65" charset="-120"/>
                <a:cs typeface="Times New Roman" panose="02020603050405020304" pitchFamily="18" charset="0"/>
              </a:rPr>
              <a:t>詳</a:t>
            </a:r>
            <a:r>
              <a:rPr lang="zh-TW" altLang="en-US" sz="2400" b="1" kern="100" dirty="0" smtClean="0">
                <a:latin typeface="Calibri" panose="020F0502020204030204" pitchFamily="34" charset="0"/>
                <a:ea typeface="標楷體" panose="03000509000000000000" pitchFamily="65" charset="-120"/>
                <a:cs typeface="Times New Roman" panose="02020603050405020304" pitchFamily="18" charset="0"/>
              </a:rPr>
              <a:t>見</a:t>
            </a:r>
            <a:r>
              <a:rPr lang="en-US" altLang="zh-TW" sz="2400" b="1" kern="100" smtClean="0">
                <a:latin typeface="Calibri" panose="020F0502020204030204" pitchFamily="34" charset="0"/>
                <a:ea typeface="標楷體" panose="03000509000000000000" pitchFamily="65" charset="-120"/>
                <a:cs typeface="Times New Roman" panose="02020603050405020304" pitchFamily="18" charset="0"/>
              </a:rPr>
              <a:t>p84-p86</a:t>
            </a:r>
            <a:r>
              <a:rPr lang="zh-TW" altLang="en-US" sz="2400" b="1" kern="100" smtClean="0">
                <a:latin typeface="Calibri" panose="020F0502020204030204" pitchFamily="34" charset="0"/>
                <a:ea typeface="標楷體" panose="03000509000000000000" pitchFamily="65" charset="-120"/>
                <a:cs typeface="Times New Roman" panose="02020603050405020304" pitchFamily="18" charset="0"/>
              </a:rPr>
              <a:t>）</a:t>
            </a:r>
            <a:endParaRPr lang="zh-TW" altLang="en-US" sz="2400" b="1" kern="100" dirty="0">
              <a:latin typeface="Calibri" panose="020F0502020204030204" pitchFamily="34" charset="0"/>
              <a:ea typeface="標楷體" panose="03000509000000000000" pitchFamily="65" charset="-120"/>
              <a:cs typeface="Times New Roman" panose="02020603050405020304" pitchFamily="18" charset="0"/>
            </a:endParaRPr>
          </a:p>
        </p:txBody>
      </p:sp>
      <p:sp>
        <p:nvSpPr>
          <p:cNvPr id="5" name="Rectangle 2"/>
          <p:cNvSpPr txBox="1">
            <a:spLocks noChangeArrowheads="1"/>
          </p:cNvSpPr>
          <p:nvPr/>
        </p:nvSpPr>
        <p:spPr bwMode="auto">
          <a:xfrm>
            <a:off x="250825" y="260648"/>
            <a:ext cx="8893175"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defRPr/>
            </a:pPr>
            <a:r>
              <a:rPr kumimoji="0" lang="zh-TW" altLang="zh-TW" sz="3200" b="1" kern="100" cap="small"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包裝食品營養宣稱應遵行事項</a:t>
            </a:r>
            <a:r>
              <a:rPr kumimoji="0" lang="en-US" altLang="zh-TW" sz="3200" b="1" kern="100" cap="small"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br>
              <a:rPr kumimoji="0" lang="en-US" altLang="zh-TW" sz="3200" b="1" kern="100" cap="small"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br>
            <a:r>
              <a:rPr kumimoji="0" lang="zh-TW" altLang="zh-TW" sz="2800" b="1" kern="100" cap="small" dirty="0">
                <a:solidFill>
                  <a:srgbClr val="FF0066"/>
                </a:solidFill>
                <a:latin typeface="標楷體" panose="03000509000000000000" pitchFamily="65" charset="-120"/>
                <a:ea typeface="標楷體" panose="03000509000000000000" pitchFamily="65" charset="-120"/>
                <a:cs typeface="Times New Roman" panose="02020603050405020304" pitchFamily="18" charset="0"/>
              </a:rPr>
              <a:t>敘述生理功能之含量標準</a:t>
            </a:r>
            <a:endParaRPr kumimoji="0" lang="zh-TW" altLang="en-US" sz="2800" b="1" kern="100" cap="small" dirty="0">
              <a:solidFill>
                <a:srgbClr val="FF0066"/>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2" y="116632"/>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1"/>
          <p:cNvSpPr>
            <a:spLocks noGrp="1"/>
          </p:cNvSpPr>
          <p:nvPr>
            <p:ph type="sldNum" sz="quarter" idx="12"/>
          </p:nvPr>
        </p:nvSpPr>
        <p:spPr>
          <a:xfrm>
            <a:off x="8129016" y="5734050"/>
            <a:ext cx="609600" cy="521208"/>
          </a:xfrm>
        </p:spPr>
        <p:txBody>
          <a:bodyPr/>
          <a:lstStyle/>
          <a:p>
            <a:fld id="{5844BAF3-9A77-4149-9D35-6B2F21713807}" type="slidenum">
              <a:rPr lang="zh-TW" altLang="en-US" smtClean="0">
                <a:latin typeface="Calibri" panose="020F0502020204030204" pitchFamily="34" charset="0"/>
              </a:rPr>
              <a:t>97</a:t>
            </a:fld>
            <a:endParaRPr lang="zh-TW" altLang="en-US" dirty="0">
              <a:latin typeface="Calibri" panose="020F0502020204030204" pitchFamily="34" charset="0"/>
            </a:endParaRPr>
          </a:p>
        </p:txBody>
      </p:sp>
    </p:spTree>
    <p:extLst>
      <p:ext uri="{BB962C8B-B14F-4D97-AF65-F5344CB8AC3E}">
        <p14:creationId xmlns:p14="http://schemas.microsoft.com/office/powerpoint/2010/main" val="3729921568"/>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latin typeface="Calibri" panose="020F0502020204030204" pitchFamily="34" charset="0"/>
                <a:ea typeface="標楷體" panose="03000509000000000000" pitchFamily="65" charset="-120"/>
              </a:rPr>
              <a:t>新法 </a:t>
            </a:r>
            <a:r>
              <a:rPr lang="en-US" altLang="zh-TW" sz="2800" b="1" dirty="0" smtClean="0">
                <a:latin typeface="Calibri" panose="020F0502020204030204" pitchFamily="34" charset="0"/>
                <a:ea typeface="標楷體" panose="03000509000000000000" pitchFamily="65" charset="-120"/>
              </a:rPr>
              <a:t>vs. </a:t>
            </a:r>
            <a:r>
              <a:rPr lang="zh-TW" altLang="en-US" sz="2800" b="1" dirty="0">
                <a:latin typeface="Calibri" panose="020F0502020204030204" pitchFamily="34" charset="0"/>
                <a:ea typeface="標楷體" panose="03000509000000000000" pitchFamily="65" charset="-120"/>
              </a:rPr>
              <a:t>舊</a:t>
            </a:r>
            <a:r>
              <a:rPr lang="zh-TW" altLang="en-US" sz="2800" b="1" dirty="0" smtClean="0">
                <a:latin typeface="Calibri" panose="020F0502020204030204" pitchFamily="34" charset="0"/>
                <a:ea typeface="標楷體" panose="03000509000000000000" pitchFamily="65" charset="-120"/>
              </a:rPr>
              <a:t>法</a:t>
            </a:r>
            <a:endParaRPr lang="zh-TW" altLang="en-US" sz="2800" b="1" dirty="0">
              <a:latin typeface="Calibri" panose="020F0502020204030204" pitchFamily="34" charset="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28403465"/>
              </p:ext>
            </p:extLst>
          </p:nvPr>
        </p:nvGraphicFramePr>
        <p:xfrm>
          <a:off x="208988" y="1481931"/>
          <a:ext cx="8784976" cy="4837624"/>
        </p:xfrm>
        <a:graphic>
          <a:graphicData uri="http://schemas.openxmlformats.org/drawingml/2006/table">
            <a:tbl>
              <a:tblPr firstRow="1" bandRow="1">
                <a:tableStyleId>{5C22544A-7EE6-4342-B048-85BDC9FD1C3A}</a:tableStyleId>
              </a:tblPr>
              <a:tblGrid>
                <a:gridCol w="648072"/>
                <a:gridCol w="4176464"/>
                <a:gridCol w="3960440"/>
              </a:tblGrid>
              <a:tr h="357064">
                <a:tc>
                  <a:txBody>
                    <a:bodyPr/>
                    <a:lstStyle/>
                    <a:p>
                      <a:endParaRPr lang="zh-TW" altLang="en-US"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700" dirty="0" smtClean="0">
                          <a:solidFill>
                            <a:schemeClr val="tx1"/>
                          </a:solidFill>
                          <a:latin typeface="Calibri" panose="020F0502020204030204" pitchFamily="34" charset="0"/>
                          <a:ea typeface="標楷體" pitchFamily="65" charset="-120"/>
                        </a:rPr>
                        <a:t>新法</a:t>
                      </a:r>
                      <a:endParaRPr lang="zh-TW" altLang="en-US" sz="1700" dirty="0">
                        <a:solidFill>
                          <a:schemeClr val="tx1"/>
                        </a:solidFill>
                        <a:latin typeface="Calibri" panose="020F0502020204030204" pitchFamily="34" charset="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700" dirty="0" smtClean="0">
                          <a:solidFill>
                            <a:schemeClr val="tx1"/>
                          </a:solidFill>
                          <a:latin typeface="Calibri" panose="020F0502020204030204" pitchFamily="34" charset="0"/>
                          <a:ea typeface="標楷體" pitchFamily="65" charset="-120"/>
                        </a:rPr>
                        <a:t>舊法</a:t>
                      </a:r>
                      <a:endParaRPr lang="zh-TW" altLang="en-US" sz="1700" dirty="0">
                        <a:solidFill>
                          <a:schemeClr val="tx1"/>
                        </a:solidFill>
                        <a:latin typeface="Calibri" panose="020F0502020204030204" pitchFamily="34" charset="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208">
                <a:tc>
                  <a:txBody>
                    <a:bodyPr/>
                    <a:lstStyle/>
                    <a:p>
                      <a:r>
                        <a:rPr lang="zh-TW" altLang="en-US" sz="1700" b="1" dirty="0" smtClean="0">
                          <a:latin typeface="標楷體" panose="03000509000000000000" pitchFamily="65" charset="-120"/>
                          <a:ea typeface="標楷體" panose="03000509000000000000" pitchFamily="65" charset="-120"/>
                        </a:rPr>
                        <a:t>名稱</a:t>
                      </a:r>
                      <a:endParaRPr lang="zh-TW" altLang="en-US" sz="17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TW" altLang="en-US" sz="1800" dirty="0" smtClean="0">
                          <a:latin typeface="Calibri" panose="020F0502020204030204" pitchFamily="34" charset="0"/>
                          <a:ea typeface="標楷體" panose="03000509000000000000" pitchFamily="65" charset="-120"/>
                        </a:rPr>
                        <a:t>包裝食品營養宣稱應遵行事項</a:t>
                      </a:r>
                      <a:endParaRPr lang="zh-TW" altLang="en-US" sz="1800"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smtClean="0">
                          <a:latin typeface="Calibri" panose="020F0502020204030204" pitchFamily="34" charset="0"/>
                          <a:ea typeface="標楷體" panose="03000509000000000000" pitchFamily="65" charset="-120"/>
                        </a:rPr>
                        <a:t>市售包裝食品營養宣稱規範</a:t>
                      </a:r>
                      <a:endParaRPr lang="zh-TW" altLang="en-US" sz="1800"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512">
                <a:tc>
                  <a:txBody>
                    <a:bodyPr/>
                    <a:lstStyle/>
                    <a:p>
                      <a:r>
                        <a:rPr lang="zh-TW" altLang="en-US" sz="1700" b="1" dirty="0" smtClean="0">
                          <a:latin typeface="標楷體" panose="03000509000000000000" pitchFamily="65" charset="-120"/>
                          <a:ea typeface="標楷體" panose="03000509000000000000" pitchFamily="65" charset="-120"/>
                        </a:rPr>
                        <a:t>法源依據</a:t>
                      </a:r>
                      <a:endParaRPr lang="zh-TW" altLang="en-US" sz="17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TW" altLang="en-US" sz="1800" dirty="0" smtClean="0">
                          <a:latin typeface="Calibri" panose="020F0502020204030204" pitchFamily="34" charset="0"/>
                          <a:ea typeface="標楷體" panose="03000509000000000000" pitchFamily="65" charset="-120"/>
                        </a:rPr>
                        <a:t>本應遵行事項依食品安全衛生管理法第</a:t>
                      </a:r>
                      <a:r>
                        <a:rPr lang="en-US" altLang="zh-TW" sz="1800" dirty="0" smtClean="0">
                          <a:latin typeface="Calibri" panose="020F0502020204030204" pitchFamily="34" charset="0"/>
                          <a:ea typeface="標楷體" panose="03000509000000000000" pitchFamily="65" charset="-120"/>
                        </a:rPr>
                        <a:t>22</a:t>
                      </a:r>
                      <a:r>
                        <a:rPr lang="zh-TW" altLang="en-US" sz="1800" dirty="0" smtClean="0">
                          <a:latin typeface="Calibri" panose="020F0502020204030204" pitchFamily="34" charset="0"/>
                          <a:ea typeface="標楷體" panose="03000509000000000000" pitchFamily="65" charset="-120"/>
                        </a:rPr>
                        <a:t>條第</a:t>
                      </a:r>
                      <a:r>
                        <a:rPr lang="en-US" altLang="zh-TW" sz="1800" dirty="0" smtClean="0">
                          <a:latin typeface="Calibri" panose="020F0502020204030204" pitchFamily="34" charset="0"/>
                          <a:ea typeface="標楷體" panose="03000509000000000000" pitchFamily="65" charset="-120"/>
                        </a:rPr>
                        <a:t>3</a:t>
                      </a:r>
                      <a:r>
                        <a:rPr lang="zh-TW" altLang="en-US" sz="1800" dirty="0" smtClean="0">
                          <a:latin typeface="Calibri" panose="020F0502020204030204" pitchFamily="34" charset="0"/>
                          <a:ea typeface="標楷體" panose="03000509000000000000" pitchFamily="65" charset="-120"/>
                        </a:rPr>
                        <a:t>項規定訂定之。</a:t>
                      </a:r>
                      <a:endParaRPr lang="zh-TW" altLang="en-US" sz="1800"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800"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5597">
                <a:tc>
                  <a:txBody>
                    <a:bodyPr/>
                    <a:lstStyle/>
                    <a:p>
                      <a:r>
                        <a:rPr lang="zh-TW" altLang="en-US" sz="1700" b="1" dirty="0" smtClean="0">
                          <a:latin typeface="標楷體" panose="03000509000000000000" pitchFamily="65" charset="-120"/>
                          <a:ea typeface="標楷體" panose="03000509000000000000" pitchFamily="65" charset="-120"/>
                        </a:rPr>
                        <a:t>宣稱</a:t>
                      </a:r>
                      <a:endParaRPr lang="en-US" altLang="zh-TW" sz="1700" b="1" dirty="0" smtClean="0">
                        <a:latin typeface="標楷體" panose="03000509000000000000" pitchFamily="65" charset="-120"/>
                        <a:ea typeface="標楷體" panose="03000509000000000000" pitchFamily="65" charset="-120"/>
                      </a:endParaRPr>
                    </a:p>
                    <a:p>
                      <a:r>
                        <a:rPr lang="zh-TW" altLang="en-US" sz="1700" b="1" dirty="0" smtClean="0">
                          <a:latin typeface="標楷體" panose="03000509000000000000" pitchFamily="65" charset="-120"/>
                          <a:ea typeface="標楷體" panose="03000509000000000000" pitchFamily="65" charset="-120"/>
                        </a:rPr>
                        <a:t>字句</a:t>
                      </a:r>
                      <a:endParaRPr lang="zh-TW" altLang="en-US" sz="17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zh-TW" altLang="en-US" sz="1800" dirty="0" smtClean="0">
                          <a:latin typeface="Calibri" panose="020F0502020204030204" pitchFamily="34" charset="0"/>
                          <a:ea typeface="標楷體" panose="03000509000000000000" pitchFamily="65" charset="-120"/>
                        </a:rPr>
                        <a:t>「無」、「不含」或「零」</a:t>
                      </a:r>
                      <a:endParaRPr lang="en-US" altLang="zh-TW" sz="1800" dirty="0" smtClean="0">
                        <a:latin typeface="Calibri" panose="020F0502020204030204" pitchFamily="34" charset="0"/>
                        <a:ea typeface="標楷體" panose="03000509000000000000" pitchFamily="65" charset="-120"/>
                      </a:endParaRPr>
                    </a:p>
                    <a:p>
                      <a:pPr algn="l"/>
                      <a:r>
                        <a:rPr lang="zh-TW" altLang="en-US" sz="1800" dirty="0" smtClean="0">
                          <a:latin typeface="Calibri" panose="020F0502020204030204" pitchFamily="34" charset="0"/>
                          <a:ea typeface="標楷體" panose="03000509000000000000" pitchFamily="65" charset="-120"/>
                        </a:rPr>
                        <a:t>「低」、「少」、「薄」、</a:t>
                      </a:r>
                      <a:r>
                        <a:rPr lang="zh-TW" altLang="en-US" sz="1800" b="1" u="sng" dirty="0" smtClean="0">
                          <a:solidFill>
                            <a:srgbClr val="FF0000"/>
                          </a:solidFill>
                          <a:latin typeface="Calibri" panose="020F0502020204030204" pitchFamily="34" charset="0"/>
                          <a:ea typeface="標楷體" panose="03000509000000000000" pitchFamily="65" charset="-120"/>
                        </a:rPr>
                        <a:t>「微」</a:t>
                      </a:r>
                      <a:r>
                        <a:rPr lang="zh-TW" altLang="en-US" sz="1800" dirty="0" smtClean="0">
                          <a:latin typeface="Calibri" panose="020F0502020204030204" pitchFamily="34" charset="0"/>
                          <a:ea typeface="標楷體" panose="03000509000000000000" pitchFamily="65" charset="-120"/>
                        </a:rPr>
                        <a:t>或「略含」</a:t>
                      </a:r>
                      <a:endParaRPr lang="en-US" altLang="zh-TW" sz="1800" dirty="0" smtClean="0">
                        <a:latin typeface="Calibri" panose="020F0502020204030204" pitchFamily="34" charset="0"/>
                        <a:ea typeface="標楷體" panose="03000509000000000000" pitchFamily="65" charset="-120"/>
                      </a:endParaRPr>
                    </a:p>
                    <a:p>
                      <a:pPr algn="l"/>
                      <a:r>
                        <a:rPr lang="zh-TW" altLang="en-US" sz="1800" dirty="0" smtClean="0">
                          <a:latin typeface="Calibri" panose="020F0502020204030204" pitchFamily="34" charset="0"/>
                          <a:ea typeface="標楷體" panose="03000509000000000000" pitchFamily="65" charset="-120"/>
                        </a:rPr>
                        <a:t>「較</a:t>
                      </a:r>
                      <a:r>
                        <a:rPr lang="en-US" altLang="zh-TW" sz="1800" dirty="0" smtClean="0">
                          <a:latin typeface="Calibri" panose="020F0502020204030204" pitchFamily="34" charset="0"/>
                          <a:ea typeface="標楷體" panose="03000509000000000000" pitchFamily="65" charset="-120"/>
                        </a:rPr>
                        <a:t>…</a:t>
                      </a:r>
                      <a:r>
                        <a:rPr lang="zh-TW" altLang="en-US" sz="1800" dirty="0" smtClean="0">
                          <a:latin typeface="Calibri" panose="020F0502020204030204" pitchFamily="34" charset="0"/>
                          <a:ea typeface="標楷體" panose="03000509000000000000" pitchFamily="65" charset="-120"/>
                        </a:rPr>
                        <a:t>低」、「較</a:t>
                      </a:r>
                      <a:r>
                        <a:rPr lang="en-US" altLang="zh-TW" sz="1800" dirty="0" smtClean="0">
                          <a:latin typeface="Calibri" panose="020F0502020204030204" pitchFamily="34" charset="0"/>
                          <a:ea typeface="標楷體" panose="03000509000000000000" pitchFamily="65" charset="-120"/>
                        </a:rPr>
                        <a:t>…</a:t>
                      </a:r>
                      <a:r>
                        <a:rPr lang="zh-TW" altLang="en-US" sz="1800" dirty="0" smtClean="0">
                          <a:latin typeface="Calibri" panose="020F0502020204030204" pitchFamily="34" charset="0"/>
                          <a:ea typeface="標楷體" panose="03000509000000000000" pitchFamily="65" charset="-120"/>
                        </a:rPr>
                        <a:t>少」或</a:t>
                      </a:r>
                      <a:r>
                        <a:rPr lang="zh-TW" altLang="en-US" sz="1800" b="1" u="sng" dirty="0" smtClean="0">
                          <a:solidFill>
                            <a:srgbClr val="FF0000"/>
                          </a:solidFill>
                          <a:latin typeface="Calibri" panose="020F0502020204030204" pitchFamily="34" charset="0"/>
                          <a:ea typeface="標楷體" panose="03000509000000000000" pitchFamily="65" charset="-120"/>
                        </a:rPr>
                        <a:t>「減</a:t>
                      </a:r>
                      <a:r>
                        <a:rPr lang="en-US" altLang="zh-TW" sz="1800" b="1" u="sng" dirty="0" smtClean="0">
                          <a:solidFill>
                            <a:srgbClr val="FF0000"/>
                          </a:solidFill>
                          <a:latin typeface="Calibri" panose="020F0502020204030204" pitchFamily="34" charset="0"/>
                          <a:ea typeface="標楷體" panose="03000509000000000000" pitchFamily="65" charset="-120"/>
                        </a:rPr>
                        <a:t>…</a:t>
                      </a:r>
                      <a:r>
                        <a:rPr lang="zh-TW" altLang="en-US" sz="1800" b="1" u="sng" dirty="0" smtClean="0">
                          <a:solidFill>
                            <a:srgbClr val="FF0000"/>
                          </a:solidFill>
                          <a:latin typeface="Calibri" panose="020F0502020204030204" pitchFamily="34" charset="0"/>
                          <a:ea typeface="標楷體" panose="03000509000000000000" pitchFamily="65" charset="-120"/>
                        </a:rPr>
                        <a:t>」</a:t>
                      </a:r>
                      <a:endParaRPr lang="en-US" altLang="zh-TW" sz="1800" b="1" u="sng" dirty="0" smtClean="0">
                        <a:solidFill>
                          <a:srgbClr val="FF0000"/>
                        </a:solidFill>
                        <a:latin typeface="Calibri" panose="020F0502020204030204" pitchFamily="34" charset="0"/>
                        <a:ea typeface="標楷體" panose="03000509000000000000" pitchFamily="65" charset="-120"/>
                      </a:endParaRPr>
                    </a:p>
                    <a:p>
                      <a:pPr algn="l"/>
                      <a:r>
                        <a:rPr lang="zh-TW" altLang="en-US" sz="1800" dirty="0" smtClean="0">
                          <a:latin typeface="Calibri" panose="020F0502020204030204" pitchFamily="34" charset="0"/>
                          <a:ea typeface="標楷體" panose="03000509000000000000" pitchFamily="65" charset="-120"/>
                        </a:rPr>
                        <a:t>「高」、「多」、「強化」或「富含」</a:t>
                      </a:r>
                      <a:endParaRPr lang="en-US" altLang="zh-TW" sz="1800" dirty="0" smtClean="0">
                        <a:latin typeface="Calibri" panose="020F0502020204030204" pitchFamily="34" charset="0"/>
                        <a:ea typeface="標楷體" panose="03000509000000000000" pitchFamily="65" charset="-120"/>
                      </a:endParaRPr>
                    </a:p>
                    <a:p>
                      <a:pPr algn="l"/>
                      <a:r>
                        <a:rPr lang="zh-TW" altLang="en-US" sz="1800" dirty="0" smtClean="0">
                          <a:latin typeface="Calibri" panose="020F0502020204030204" pitchFamily="34" charset="0"/>
                          <a:ea typeface="標楷體" panose="03000509000000000000" pitchFamily="65" charset="-120"/>
                        </a:rPr>
                        <a:t>「來源」、「供給」、</a:t>
                      </a:r>
                      <a:r>
                        <a:rPr lang="zh-TW" altLang="en-US" sz="1800" b="1" u="sng" dirty="0" smtClean="0">
                          <a:solidFill>
                            <a:srgbClr val="FF0000"/>
                          </a:solidFill>
                          <a:latin typeface="Calibri" panose="020F0502020204030204" pitchFamily="34" charset="0"/>
                          <a:ea typeface="標楷體" panose="03000509000000000000" pitchFamily="65" charset="-120"/>
                        </a:rPr>
                        <a:t>「含」</a:t>
                      </a:r>
                      <a:r>
                        <a:rPr lang="zh-TW" altLang="en-US" sz="1800" dirty="0" smtClean="0">
                          <a:latin typeface="Calibri" panose="020F0502020204030204" pitchFamily="34" charset="0"/>
                          <a:ea typeface="標楷體" panose="03000509000000000000" pitchFamily="65" charset="-120"/>
                        </a:rPr>
                        <a:t>或「含有」</a:t>
                      </a:r>
                      <a:endParaRPr lang="zh-TW" altLang="en-US" sz="1800"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800" dirty="0" smtClean="0">
                          <a:latin typeface="Calibri" panose="020F0502020204030204" pitchFamily="34" charset="0"/>
                          <a:ea typeface="標楷體" panose="03000509000000000000" pitchFamily="65" charset="-120"/>
                        </a:rPr>
                        <a:t>「無」、「不含」或「零」</a:t>
                      </a:r>
                      <a:endParaRPr lang="en-US" altLang="zh-TW" sz="1800" dirty="0" smtClean="0">
                        <a:latin typeface="Calibri" panose="020F0502020204030204" pitchFamily="34" charset="0"/>
                        <a:ea typeface="標楷體" panose="03000509000000000000" pitchFamily="65" charset="-120"/>
                      </a:endParaRPr>
                    </a:p>
                    <a:p>
                      <a:pPr algn="l"/>
                      <a:r>
                        <a:rPr lang="zh-TW" altLang="en-US" sz="1800" dirty="0" smtClean="0">
                          <a:latin typeface="Calibri" panose="020F0502020204030204" pitchFamily="34" charset="0"/>
                          <a:ea typeface="標楷體" panose="03000509000000000000" pitchFamily="65" charset="-120"/>
                        </a:rPr>
                        <a:t>「低」、「少」、「薄」或「略含」</a:t>
                      </a:r>
                      <a:endParaRPr lang="en-US" altLang="zh-TW" sz="1800" dirty="0" smtClean="0">
                        <a:latin typeface="Calibri" panose="020F0502020204030204" pitchFamily="34" charset="0"/>
                        <a:ea typeface="標楷體" panose="03000509000000000000" pitchFamily="65" charset="-120"/>
                      </a:endParaRPr>
                    </a:p>
                    <a:p>
                      <a:pPr algn="l"/>
                      <a:r>
                        <a:rPr lang="zh-TW" altLang="en-US" sz="1800" dirty="0" smtClean="0">
                          <a:latin typeface="Calibri" panose="020F0502020204030204" pitchFamily="34" charset="0"/>
                          <a:ea typeface="標楷體" panose="03000509000000000000" pitchFamily="65" charset="-120"/>
                        </a:rPr>
                        <a:t>「較</a:t>
                      </a:r>
                      <a:r>
                        <a:rPr lang="en-US" altLang="zh-TW" sz="1800" dirty="0" smtClean="0">
                          <a:latin typeface="Calibri" panose="020F0502020204030204" pitchFamily="34" charset="0"/>
                          <a:ea typeface="標楷體" panose="03000509000000000000" pitchFamily="65" charset="-120"/>
                        </a:rPr>
                        <a:t>…</a:t>
                      </a:r>
                      <a:r>
                        <a:rPr lang="zh-TW" altLang="en-US" sz="1800" dirty="0" smtClean="0">
                          <a:latin typeface="Calibri" panose="020F0502020204030204" pitchFamily="34" charset="0"/>
                          <a:ea typeface="標楷體" panose="03000509000000000000" pitchFamily="65" charset="-120"/>
                        </a:rPr>
                        <a:t>低」、「較</a:t>
                      </a:r>
                      <a:r>
                        <a:rPr lang="en-US" altLang="zh-TW" sz="1800" dirty="0" smtClean="0">
                          <a:latin typeface="Calibri" panose="020F0502020204030204" pitchFamily="34" charset="0"/>
                          <a:ea typeface="標楷體" panose="03000509000000000000" pitchFamily="65" charset="-120"/>
                        </a:rPr>
                        <a:t>…</a:t>
                      </a:r>
                      <a:r>
                        <a:rPr lang="zh-TW" altLang="en-US" sz="1800" dirty="0" smtClean="0">
                          <a:latin typeface="Calibri" panose="020F0502020204030204" pitchFamily="34" charset="0"/>
                          <a:ea typeface="標楷體" panose="03000509000000000000" pitchFamily="65" charset="-120"/>
                        </a:rPr>
                        <a:t>少」</a:t>
                      </a:r>
                      <a:endParaRPr lang="en-US" altLang="zh-TW" sz="1800" dirty="0" smtClean="0">
                        <a:latin typeface="Calibri" panose="020F0502020204030204" pitchFamily="34" charset="0"/>
                        <a:ea typeface="標楷體" panose="03000509000000000000" pitchFamily="65" charset="-120"/>
                      </a:endParaRPr>
                    </a:p>
                    <a:p>
                      <a:pPr algn="l"/>
                      <a:r>
                        <a:rPr lang="zh-TW" altLang="en-US" sz="1800" dirty="0" smtClean="0">
                          <a:latin typeface="Calibri" panose="020F0502020204030204" pitchFamily="34" charset="0"/>
                          <a:ea typeface="標楷體" panose="03000509000000000000" pitchFamily="65" charset="-120"/>
                        </a:rPr>
                        <a:t>「高」、「多」、「強化」或「富含」</a:t>
                      </a:r>
                      <a:endParaRPr lang="en-US" altLang="zh-TW" sz="1800" dirty="0" smtClean="0">
                        <a:latin typeface="Calibri" panose="020F0502020204030204" pitchFamily="34" charset="0"/>
                        <a:ea typeface="標楷體" panose="03000509000000000000" pitchFamily="65" charset="-120"/>
                      </a:endParaRPr>
                    </a:p>
                    <a:p>
                      <a:pPr algn="l"/>
                      <a:r>
                        <a:rPr lang="zh-TW" altLang="en-US" sz="1800" dirty="0" smtClean="0">
                          <a:latin typeface="Calibri" panose="020F0502020204030204" pitchFamily="34" charset="0"/>
                          <a:ea typeface="標楷體" panose="03000509000000000000" pitchFamily="65" charset="-120"/>
                        </a:rPr>
                        <a:t>「來源」、「供給」或「含有」</a:t>
                      </a:r>
                      <a:endParaRPr lang="zh-TW" altLang="en-US" sz="1800" dirty="0">
                        <a:latin typeface="Calibri" panose="020F0502020204030204" pitchFamily="34" charset="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2192">
                <a:tc>
                  <a:txBody>
                    <a:bodyPr/>
                    <a:lstStyle/>
                    <a:p>
                      <a:r>
                        <a:rPr lang="zh-TW" altLang="en-US" sz="1700" b="1" dirty="0" smtClean="0">
                          <a:latin typeface="標楷體" panose="03000509000000000000" pitchFamily="65" charset="-120"/>
                          <a:ea typeface="標楷體" panose="03000509000000000000" pitchFamily="65" charset="-120"/>
                        </a:rPr>
                        <a:t>宣稱</a:t>
                      </a:r>
                      <a:endParaRPr lang="en-US" altLang="zh-TW" sz="1700" b="1" dirty="0" smtClean="0">
                        <a:latin typeface="標楷體" panose="03000509000000000000" pitchFamily="65" charset="-120"/>
                        <a:ea typeface="標楷體" panose="03000509000000000000" pitchFamily="65" charset="-120"/>
                      </a:endParaRPr>
                    </a:p>
                    <a:p>
                      <a:r>
                        <a:rPr lang="zh-TW" altLang="en-US" sz="1700" b="1" dirty="0" smtClean="0">
                          <a:latin typeface="標楷體" panose="03000509000000000000" pitchFamily="65" charset="-120"/>
                          <a:ea typeface="標楷體" panose="03000509000000000000" pitchFamily="65" charset="-120"/>
                        </a:rPr>
                        <a:t>營養素</a:t>
                      </a:r>
                      <a:endParaRPr lang="en-US" altLang="zh-TW" sz="1700" b="1" dirty="0" smtClean="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zh-TW" altLang="zh-TW" sz="1800" kern="1200" dirty="0" smtClean="0">
                          <a:solidFill>
                            <a:schemeClr val="dk1"/>
                          </a:solidFill>
                          <a:latin typeface="Calibri" panose="020F0502020204030204" pitchFamily="34" charset="0"/>
                          <a:ea typeface="標楷體" pitchFamily="65" charset="-120"/>
                          <a:cs typeface="+mn-cs"/>
                        </a:rPr>
                        <a:t>需適量攝取之</a:t>
                      </a:r>
                      <a:r>
                        <a:rPr lang="zh-TW" altLang="en-US" sz="1800" kern="1200" dirty="0" smtClean="0">
                          <a:solidFill>
                            <a:schemeClr val="dk1"/>
                          </a:solidFill>
                          <a:latin typeface="Calibri" panose="020F0502020204030204" pitchFamily="34" charset="0"/>
                          <a:ea typeface="標楷體" pitchFamily="65" charset="-120"/>
                          <a:cs typeface="+mn-cs"/>
                        </a:rPr>
                        <a:t>營養宣稱項目：</a:t>
                      </a:r>
                      <a:endParaRPr lang="en-US" altLang="zh-TW" sz="1800" kern="1200" dirty="0" smtClean="0">
                        <a:solidFill>
                          <a:schemeClr val="dk1"/>
                        </a:solidFill>
                        <a:latin typeface="Calibri" panose="020F0502020204030204" pitchFamily="34" charset="0"/>
                        <a:ea typeface="標楷體" pitchFamily="65" charset="-120"/>
                        <a:cs typeface="+mn-cs"/>
                      </a:endParaRPr>
                    </a:p>
                    <a:p>
                      <a:pPr algn="l"/>
                      <a:r>
                        <a:rPr lang="zh-TW" altLang="zh-TW" sz="1800" kern="1200" dirty="0" smtClean="0">
                          <a:solidFill>
                            <a:schemeClr val="dk1"/>
                          </a:solidFill>
                          <a:latin typeface="Calibri" panose="020F0502020204030204" pitchFamily="34" charset="0"/>
                          <a:ea typeface="標楷體" pitchFamily="65" charset="-120"/>
                          <a:cs typeface="+mn-cs"/>
                        </a:rPr>
                        <a:t>熱量、脂肪、飽和脂肪、膽固醇、鈉、糖、</a:t>
                      </a:r>
                      <a:r>
                        <a:rPr lang="zh-TW" altLang="zh-TW" sz="1800" b="1" u="sng" kern="1200" dirty="0" smtClean="0">
                          <a:solidFill>
                            <a:srgbClr val="FF0000"/>
                          </a:solidFill>
                          <a:latin typeface="Calibri" panose="020F0502020204030204" pitchFamily="34" charset="0"/>
                          <a:ea typeface="標楷體" pitchFamily="65" charset="-120"/>
                          <a:cs typeface="+mn-cs"/>
                        </a:rPr>
                        <a:t>乳糖及反式脂肪</a:t>
                      </a:r>
                      <a:endParaRPr lang="en-US" altLang="zh-TW" sz="1800" kern="1200" dirty="0" smtClean="0">
                        <a:solidFill>
                          <a:srgbClr val="FF0000"/>
                        </a:solidFill>
                        <a:latin typeface="Calibri" panose="020F0502020204030204" pitchFamily="34" charset="0"/>
                        <a:ea typeface="標楷體" pitchFamily="65" charset="-120"/>
                        <a:cs typeface="+mn-cs"/>
                      </a:endParaRPr>
                    </a:p>
                    <a:p>
                      <a:pPr algn="l"/>
                      <a:r>
                        <a:rPr lang="zh-TW" altLang="zh-TW" sz="1800" kern="1200" dirty="0" smtClean="0">
                          <a:solidFill>
                            <a:schemeClr val="dk1"/>
                          </a:solidFill>
                          <a:latin typeface="Calibri" panose="020F0502020204030204" pitchFamily="34" charset="0"/>
                          <a:ea typeface="標楷體" pitchFamily="65" charset="-120"/>
                          <a:cs typeface="+mn-cs"/>
                        </a:rPr>
                        <a:t>可補充攝取之營養宣稱</a:t>
                      </a:r>
                      <a:r>
                        <a:rPr lang="zh-TW" altLang="en-US" sz="1800" kern="1200" dirty="0" smtClean="0">
                          <a:solidFill>
                            <a:schemeClr val="dk1"/>
                          </a:solidFill>
                          <a:latin typeface="Calibri" panose="020F0502020204030204" pitchFamily="34" charset="0"/>
                          <a:ea typeface="標楷體" pitchFamily="65" charset="-120"/>
                          <a:cs typeface="+mn-cs"/>
                        </a:rPr>
                        <a:t>項目：</a:t>
                      </a:r>
                      <a:endParaRPr lang="en-US" altLang="zh-TW" sz="1800" kern="1200" dirty="0" smtClean="0">
                        <a:solidFill>
                          <a:schemeClr val="dk1"/>
                        </a:solidFill>
                        <a:latin typeface="Calibri" panose="020F0502020204030204" pitchFamily="34" charset="0"/>
                        <a:ea typeface="標楷體" pitchFamily="65" charset="-120"/>
                        <a:cs typeface="+mn-cs"/>
                      </a:endParaRPr>
                    </a:p>
                    <a:p>
                      <a:pPr algn="l"/>
                      <a:r>
                        <a:rPr lang="zh-TW" altLang="zh-TW" sz="1800" kern="1200" dirty="0" smtClean="0">
                          <a:solidFill>
                            <a:schemeClr val="dk1"/>
                          </a:solidFill>
                          <a:latin typeface="Calibri" panose="020F0502020204030204" pitchFamily="34" charset="0"/>
                          <a:ea typeface="標楷體" pitchFamily="65" charset="-120"/>
                          <a:cs typeface="+mn-cs"/>
                        </a:rPr>
                        <a:t>膳食纖維、維生素</a:t>
                      </a:r>
                      <a:r>
                        <a:rPr lang="en-US" altLang="zh-TW" sz="1800" kern="1200" dirty="0" smtClean="0">
                          <a:solidFill>
                            <a:schemeClr val="dk1"/>
                          </a:solidFill>
                          <a:latin typeface="Calibri" panose="020F0502020204030204" pitchFamily="34" charset="0"/>
                          <a:ea typeface="標楷體" pitchFamily="65" charset="-120"/>
                          <a:cs typeface="+mn-cs"/>
                        </a:rPr>
                        <a:t>A</a:t>
                      </a:r>
                      <a:r>
                        <a:rPr lang="zh-TW" altLang="zh-TW" sz="1800" kern="1200" dirty="0" smtClean="0">
                          <a:solidFill>
                            <a:schemeClr val="dk1"/>
                          </a:solidFill>
                          <a:latin typeface="Calibri" panose="020F0502020204030204" pitchFamily="34" charset="0"/>
                          <a:ea typeface="標楷體" pitchFamily="65" charset="-120"/>
                          <a:cs typeface="+mn-cs"/>
                        </a:rPr>
                        <a:t>、維生素</a:t>
                      </a:r>
                      <a:r>
                        <a:rPr lang="en-US" altLang="zh-TW" sz="1800" kern="1200" dirty="0" smtClean="0">
                          <a:solidFill>
                            <a:schemeClr val="dk1"/>
                          </a:solidFill>
                          <a:latin typeface="Calibri" panose="020F0502020204030204" pitchFamily="34" charset="0"/>
                          <a:ea typeface="標楷體" pitchFamily="65" charset="-120"/>
                          <a:cs typeface="+mn-cs"/>
                        </a:rPr>
                        <a:t>B</a:t>
                      </a:r>
                      <a:r>
                        <a:rPr lang="en-US" altLang="zh-TW" sz="1100" kern="1200" dirty="0" smtClean="0">
                          <a:solidFill>
                            <a:schemeClr val="dk1"/>
                          </a:solidFill>
                          <a:latin typeface="Calibri" panose="020F0502020204030204" pitchFamily="34" charset="0"/>
                          <a:ea typeface="標楷體" pitchFamily="65" charset="-120"/>
                          <a:cs typeface="+mn-cs"/>
                        </a:rPr>
                        <a:t>1</a:t>
                      </a:r>
                      <a:r>
                        <a:rPr lang="zh-TW" altLang="zh-TW" sz="1800" kern="1200" dirty="0" smtClean="0">
                          <a:solidFill>
                            <a:schemeClr val="dk1"/>
                          </a:solidFill>
                          <a:latin typeface="Calibri" panose="020F0502020204030204" pitchFamily="34" charset="0"/>
                          <a:ea typeface="標楷體" pitchFamily="65" charset="-120"/>
                          <a:cs typeface="+mn-cs"/>
                        </a:rPr>
                        <a:t>、維生素</a:t>
                      </a:r>
                      <a:r>
                        <a:rPr lang="en-US" altLang="zh-TW" sz="1800" kern="1200" dirty="0" smtClean="0">
                          <a:solidFill>
                            <a:schemeClr val="dk1"/>
                          </a:solidFill>
                          <a:latin typeface="Calibri" panose="020F0502020204030204" pitchFamily="34" charset="0"/>
                          <a:ea typeface="標楷體" pitchFamily="65" charset="-120"/>
                          <a:cs typeface="+mn-cs"/>
                        </a:rPr>
                        <a:t>B</a:t>
                      </a:r>
                      <a:r>
                        <a:rPr lang="en-US" altLang="zh-TW" sz="1100" kern="1200" dirty="0" smtClean="0">
                          <a:solidFill>
                            <a:schemeClr val="dk1"/>
                          </a:solidFill>
                          <a:latin typeface="Calibri" panose="020F0502020204030204" pitchFamily="34" charset="0"/>
                          <a:ea typeface="標楷體" pitchFamily="65" charset="-120"/>
                          <a:cs typeface="+mn-cs"/>
                        </a:rPr>
                        <a:t>2</a:t>
                      </a:r>
                      <a:r>
                        <a:rPr lang="zh-TW" altLang="zh-TW" sz="1800" kern="1200" dirty="0" smtClean="0">
                          <a:solidFill>
                            <a:schemeClr val="dk1"/>
                          </a:solidFill>
                          <a:latin typeface="Calibri" panose="020F0502020204030204" pitchFamily="34" charset="0"/>
                          <a:ea typeface="標楷體" pitchFamily="65" charset="-120"/>
                          <a:cs typeface="+mn-cs"/>
                        </a:rPr>
                        <a:t>、維生素</a:t>
                      </a:r>
                      <a:r>
                        <a:rPr lang="en-US" altLang="zh-TW" sz="1800" kern="1200" dirty="0" smtClean="0">
                          <a:solidFill>
                            <a:schemeClr val="dk1"/>
                          </a:solidFill>
                          <a:latin typeface="Calibri" panose="020F0502020204030204" pitchFamily="34" charset="0"/>
                          <a:ea typeface="標楷體" pitchFamily="65" charset="-120"/>
                          <a:cs typeface="+mn-cs"/>
                        </a:rPr>
                        <a:t>C</a:t>
                      </a:r>
                      <a:r>
                        <a:rPr lang="zh-TW" altLang="zh-TW" sz="1800" kern="1200" dirty="0" smtClean="0">
                          <a:solidFill>
                            <a:schemeClr val="dk1"/>
                          </a:solidFill>
                          <a:latin typeface="Calibri" panose="020F0502020204030204" pitchFamily="34" charset="0"/>
                          <a:ea typeface="標楷體" pitchFamily="65" charset="-120"/>
                          <a:cs typeface="+mn-cs"/>
                        </a:rPr>
                        <a:t>、維生素</a:t>
                      </a:r>
                      <a:r>
                        <a:rPr lang="en-US" altLang="zh-TW" sz="1800" kern="1200" dirty="0" smtClean="0">
                          <a:solidFill>
                            <a:schemeClr val="dk1"/>
                          </a:solidFill>
                          <a:latin typeface="Calibri" panose="020F0502020204030204" pitchFamily="34" charset="0"/>
                          <a:ea typeface="標楷體" pitchFamily="65" charset="-120"/>
                          <a:cs typeface="+mn-cs"/>
                        </a:rPr>
                        <a:t>E</a:t>
                      </a:r>
                      <a:r>
                        <a:rPr lang="zh-TW" altLang="zh-TW" sz="1800" kern="1200" dirty="0" smtClean="0">
                          <a:solidFill>
                            <a:schemeClr val="dk1"/>
                          </a:solidFill>
                          <a:latin typeface="Calibri" panose="020F0502020204030204" pitchFamily="34" charset="0"/>
                          <a:ea typeface="標楷體" pitchFamily="65" charset="-120"/>
                          <a:cs typeface="+mn-cs"/>
                        </a:rPr>
                        <a:t>、鈣、鐵</a:t>
                      </a:r>
                      <a:endParaRPr lang="en-US" altLang="zh-TW" sz="1800" b="1" u="sng" kern="1200" dirty="0" smtClean="0">
                        <a:solidFill>
                          <a:schemeClr val="accent2"/>
                        </a:solidFill>
                        <a:latin typeface="Calibri" panose="020F0502020204030204" pitchFamily="34" charset="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latin typeface="Calibri" panose="020F0502020204030204" pitchFamily="34" charset="0"/>
                          <a:ea typeface="標楷體" pitchFamily="65" charset="-120"/>
                          <a:cs typeface="+mn-cs"/>
                        </a:rPr>
                        <a:t>需適量攝取之</a:t>
                      </a:r>
                      <a:r>
                        <a:rPr lang="zh-TW" altLang="en-US" sz="1800" kern="1200" dirty="0" smtClean="0">
                          <a:solidFill>
                            <a:schemeClr val="dk1"/>
                          </a:solidFill>
                          <a:latin typeface="Calibri" panose="020F0502020204030204" pitchFamily="34" charset="0"/>
                          <a:ea typeface="標楷體" pitchFamily="65" charset="-120"/>
                          <a:cs typeface="+mn-cs"/>
                        </a:rPr>
                        <a:t>營養宣稱項目：</a:t>
                      </a:r>
                      <a:endParaRPr lang="en-US" altLang="zh-TW" sz="1800" kern="1200" dirty="0" smtClean="0">
                        <a:solidFill>
                          <a:schemeClr val="dk1"/>
                        </a:solidFill>
                        <a:latin typeface="Calibri" panose="020F0502020204030204" pitchFamily="34" charset="0"/>
                        <a:ea typeface="標楷體" pitchFamily="65" charset="-120"/>
                        <a:cs typeface="+mn-cs"/>
                      </a:endParaRPr>
                    </a:p>
                    <a:p>
                      <a:pPr algn="l"/>
                      <a:r>
                        <a:rPr lang="zh-TW" altLang="zh-TW" sz="1800" kern="1200" dirty="0" smtClean="0">
                          <a:solidFill>
                            <a:schemeClr val="dk1"/>
                          </a:solidFill>
                          <a:latin typeface="Calibri" panose="020F0502020204030204" pitchFamily="34" charset="0"/>
                          <a:ea typeface="標楷體" pitchFamily="65" charset="-120"/>
                          <a:cs typeface="+mn-cs"/>
                        </a:rPr>
                        <a:t>熱量、脂肪、飽和脂肪酸、膽固醇、鈉及糖</a:t>
                      </a:r>
                      <a:endParaRPr lang="en-US" altLang="zh-TW" sz="1800" kern="1200" dirty="0" smtClean="0">
                        <a:solidFill>
                          <a:schemeClr val="dk1"/>
                        </a:solidFill>
                        <a:latin typeface="Calibri" panose="020F0502020204030204" pitchFamily="34" charset="0"/>
                        <a:ea typeface="標楷體" pitchFamily="65" charset="-120"/>
                        <a:cs typeface="+mn-cs"/>
                      </a:endParaRPr>
                    </a:p>
                    <a:p>
                      <a:pPr algn="l"/>
                      <a:r>
                        <a:rPr lang="zh-TW" altLang="zh-TW" sz="1800" kern="1200" dirty="0" smtClean="0">
                          <a:solidFill>
                            <a:schemeClr val="dk1"/>
                          </a:solidFill>
                          <a:latin typeface="Calibri" panose="020F0502020204030204" pitchFamily="34" charset="0"/>
                          <a:ea typeface="標楷體" pitchFamily="65" charset="-120"/>
                          <a:cs typeface="+mn-cs"/>
                        </a:rPr>
                        <a:t>可補充攝取之營養宣稱</a:t>
                      </a:r>
                      <a:r>
                        <a:rPr lang="zh-TW" altLang="en-US" sz="1800" kern="1200" dirty="0" smtClean="0">
                          <a:solidFill>
                            <a:schemeClr val="dk1"/>
                          </a:solidFill>
                          <a:latin typeface="Calibri" panose="020F0502020204030204" pitchFamily="34" charset="0"/>
                          <a:ea typeface="標楷體" pitchFamily="65" charset="-120"/>
                          <a:cs typeface="+mn-cs"/>
                        </a:rPr>
                        <a:t>項目：</a:t>
                      </a:r>
                      <a:endParaRPr lang="en-US" altLang="zh-TW" sz="1800" kern="1200" dirty="0" smtClean="0">
                        <a:solidFill>
                          <a:schemeClr val="dk1"/>
                        </a:solidFill>
                        <a:latin typeface="Calibri" panose="020F0502020204030204" pitchFamily="34" charset="0"/>
                        <a:ea typeface="標楷體" pitchFamily="65" charset="-120"/>
                        <a:cs typeface="+mn-cs"/>
                      </a:endParaRPr>
                    </a:p>
                    <a:p>
                      <a:pPr algn="l"/>
                      <a:r>
                        <a:rPr lang="zh-TW" altLang="zh-TW" sz="1800" kern="1200" dirty="0" smtClean="0">
                          <a:solidFill>
                            <a:schemeClr val="dk1"/>
                          </a:solidFill>
                          <a:latin typeface="Calibri" panose="020F0502020204030204" pitchFamily="34" charset="0"/>
                          <a:ea typeface="標楷體" pitchFamily="65" charset="-120"/>
                          <a:cs typeface="+mn-cs"/>
                        </a:rPr>
                        <a:t>膳食纖維、維生素</a:t>
                      </a:r>
                      <a:r>
                        <a:rPr lang="en-US" altLang="zh-TW" sz="1800" kern="1200" dirty="0" smtClean="0">
                          <a:solidFill>
                            <a:schemeClr val="dk1"/>
                          </a:solidFill>
                          <a:latin typeface="Calibri" panose="020F0502020204030204" pitchFamily="34" charset="0"/>
                          <a:ea typeface="標楷體" pitchFamily="65" charset="-120"/>
                          <a:cs typeface="+mn-cs"/>
                        </a:rPr>
                        <a:t>A</a:t>
                      </a:r>
                      <a:r>
                        <a:rPr lang="zh-TW" altLang="zh-TW" sz="1800" kern="1200" dirty="0" smtClean="0">
                          <a:solidFill>
                            <a:schemeClr val="dk1"/>
                          </a:solidFill>
                          <a:latin typeface="Calibri" panose="020F0502020204030204" pitchFamily="34" charset="0"/>
                          <a:ea typeface="標楷體" pitchFamily="65" charset="-120"/>
                          <a:cs typeface="+mn-cs"/>
                        </a:rPr>
                        <a:t>、維生素</a:t>
                      </a:r>
                      <a:r>
                        <a:rPr lang="en-US" altLang="zh-TW" sz="1800" kern="1200" dirty="0" smtClean="0">
                          <a:solidFill>
                            <a:schemeClr val="dk1"/>
                          </a:solidFill>
                          <a:latin typeface="Calibri" panose="020F0502020204030204" pitchFamily="34" charset="0"/>
                          <a:ea typeface="標楷體" pitchFamily="65" charset="-120"/>
                          <a:cs typeface="+mn-cs"/>
                        </a:rPr>
                        <a:t>B</a:t>
                      </a:r>
                      <a:r>
                        <a:rPr lang="en-US" altLang="zh-TW" sz="1100" kern="1200" dirty="0" smtClean="0">
                          <a:solidFill>
                            <a:schemeClr val="dk1"/>
                          </a:solidFill>
                          <a:latin typeface="Calibri" panose="020F0502020204030204" pitchFamily="34" charset="0"/>
                          <a:ea typeface="標楷體" pitchFamily="65" charset="-120"/>
                          <a:cs typeface="+mn-cs"/>
                        </a:rPr>
                        <a:t>1</a:t>
                      </a:r>
                      <a:r>
                        <a:rPr lang="zh-TW" altLang="zh-TW" sz="1800" kern="1200" dirty="0" smtClean="0">
                          <a:solidFill>
                            <a:schemeClr val="dk1"/>
                          </a:solidFill>
                          <a:latin typeface="Calibri" panose="020F0502020204030204" pitchFamily="34" charset="0"/>
                          <a:ea typeface="標楷體" pitchFamily="65" charset="-120"/>
                          <a:cs typeface="+mn-cs"/>
                        </a:rPr>
                        <a:t>、維生素</a:t>
                      </a:r>
                      <a:r>
                        <a:rPr lang="en-US" altLang="zh-TW" sz="1800" kern="1200" dirty="0" smtClean="0">
                          <a:solidFill>
                            <a:schemeClr val="dk1"/>
                          </a:solidFill>
                          <a:latin typeface="Calibri" panose="020F0502020204030204" pitchFamily="34" charset="0"/>
                          <a:ea typeface="標楷體" pitchFamily="65" charset="-120"/>
                          <a:cs typeface="+mn-cs"/>
                        </a:rPr>
                        <a:t>B</a:t>
                      </a:r>
                      <a:r>
                        <a:rPr lang="en-US" altLang="zh-TW" sz="1200" kern="1200" dirty="0" smtClean="0">
                          <a:solidFill>
                            <a:schemeClr val="dk1"/>
                          </a:solidFill>
                          <a:latin typeface="Calibri" panose="020F0502020204030204" pitchFamily="34" charset="0"/>
                          <a:ea typeface="標楷體" pitchFamily="65" charset="-120"/>
                          <a:cs typeface="+mn-cs"/>
                        </a:rPr>
                        <a:t>2</a:t>
                      </a:r>
                      <a:r>
                        <a:rPr lang="zh-TW" altLang="zh-TW" sz="1800" kern="1200" dirty="0" smtClean="0">
                          <a:solidFill>
                            <a:schemeClr val="dk1"/>
                          </a:solidFill>
                          <a:latin typeface="Calibri" panose="020F0502020204030204" pitchFamily="34" charset="0"/>
                          <a:ea typeface="標楷體" pitchFamily="65" charset="-120"/>
                          <a:cs typeface="+mn-cs"/>
                        </a:rPr>
                        <a:t>、維生素</a:t>
                      </a:r>
                      <a:r>
                        <a:rPr lang="en-US" altLang="zh-TW" sz="1800" kern="1200" dirty="0" smtClean="0">
                          <a:solidFill>
                            <a:schemeClr val="dk1"/>
                          </a:solidFill>
                          <a:latin typeface="Calibri" panose="020F0502020204030204" pitchFamily="34" charset="0"/>
                          <a:ea typeface="標楷體" pitchFamily="65" charset="-120"/>
                          <a:cs typeface="+mn-cs"/>
                        </a:rPr>
                        <a:t>C</a:t>
                      </a:r>
                      <a:r>
                        <a:rPr lang="zh-TW" altLang="zh-TW" sz="1800" kern="1200" dirty="0" smtClean="0">
                          <a:solidFill>
                            <a:schemeClr val="dk1"/>
                          </a:solidFill>
                          <a:latin typeface="Calibri" panose="020F0502020204030204" pitchFamily="34" charset="0"/>
                          <a:ea typeface="標楷體" pitchFamily="65" charset="-120"/>
                          <a:cs typeface="+mn-cs"/>
                        </a:rPr>
                        <a:t>、維生素</a:t>
                      </a:r>
                      <a:r>
                        <a:rPr lang="en-US" altLang="zh-TW" sz="1800" kern="1200" dirty="0" smtClean="0">
                          <a:solidFill>
                            <a:schemeClr val="dk1"/>
                          </a:solidFill>
                          <a:latin typeface="Calibri" panose="020F0502020204030204" pitchFamily="34" charset="0"/>
                          <a:ea typeface="標楷體" pitchFamily="65" charset="-120"/>
                          <a:cs typeface="+mn-cs"/>
                        </a:rPr>
                        <a:t>E</a:t>
                      </a:r>
                      <a:r>
                        <a:rPr lang="zh-TW" altLang="zh-TW" sz="1800" kern="1200" dirty="0" smtClean="0">
                          <a:solidFill>
                            <a:schemeClr val="dk1"/>
                          </a:solidFill>
                          <a:latin typeface="Calibri" panose="020F0502020204030204" pitchFamily="34" charset="0"/>
                          <a:ea typeface="標楷體" pitchFamily="65" charset="-120"/>
                          <a:cs typeface="+mn-cs"/>
                        </a:rPr>
                        <a:t>、鈣、鐵</a:t>
                      </a:r>
                      <a:endParaRPr lang="en-US" altLang="zh-TW" sz="1800" b="1" u="sng" kern="1200" dirty="0" smtClean="0">
                        <a:solidFill>
                          <a:schemeClr val="accent2"/>
                        </a:solidFill>
                        <a:latin typeface="Calibri" panose="020F0502020204030204" pitchFamily="34" charset="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4294967295"/>
          </p:nvPr>
        </p:nvSpPr>
        <p:spPr>
          <a:xfrm>
            <a:off x="6732240" y="6377750"/>
            <a:ext cx="2133600" cy="476250"/>
          </a:xfrm>
          <a:prstGeom prst="rect">
            <a:avLst/>
          </a:prstGeom>
        </p:spPr>
        <p:txBody>
          <a:bodyPr/>
          <a:lstStyle/>
          <a:p>
            <a:fld id="{8B30A49B-F890-436F-9C5E-98B6420EC7E3}" type="slidenum">
              <a:rPr lang="zh-TW" altLang="en-US" smtClean="0"/>
              <a:pPr/>
              <a:t>98</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2731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latin typeface="Calibri" panose="020F0502020204030204" pitchFamily="34" charset="0"/>
                <a:ea typeface="標楷體" panose="03000509000000000000" pitchFamily="65" charset="-120"/>
              </a:rPr>
              <a:t>新法 </a:t>
            </a:r>
            <a:r>
              <a:rPr lang="en-US" altLang="zh-TW" sz="2800" b="1" dirty="0" smtClean="0">
                <a:latin typeface="Calibri" panose="020F0502020204030204" pitchFamily="34" charset="0"/>
                <a:ea typeface="標楷體" panose="03000509000000000000" pitchFamily="65" charset="-120"/>
              </a:rPr>
              <a:t>vs. </a:t>
            </a:r>
            <a:r>
              <a:rPr lang="zh-TW" altLang="en-US" sz="2800" b="1" dirty="0">
                <a:latin typeface="Calibri" panose="020F0502020204030204" pitchFamily="34" charset="0"/>
                <a:ea typeface="標楷體" panose="03000509000000000000" pitchFamily="65" charset="-120"/>
              </a:rPr>
              <a:t>舊</a:t>
            </a:r>
            <a:r>
              <a:rPr lang="zh-TW" altLang="en-US" sz="2800" b="1" dirty="0" smtClean="0">
                <a:latin typeface="Calibri" panose="020F0502020204030204" pitchFamily="34" charset="0"/>
                <a:ea typeface="標楷體" panose="03000509000000000000" pitchFamily="65" charset="-120"/>
              </a:rPr>
              <a:t>法</a:t>
            </a:r>
            <a:endParaRPr lang="zh-TW" altLang="en-US" sz="2800" b="1" dirty="0">
              <a:latin typeface="Calibri" panose="020F0502020204030204" pitchFamily="34" charset="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46322179"/>
              </p:ext>
            </p:extLst>
          </p:nvPr>
        </p:nvGraphicFramePr>
        <p:xfrm>
          <a:off x="323527" y="1487760"/>
          <a:ext cx="8496945" cy="4511040"/>
        </p:xfrm>
        <a:graphic>
          <a:graphicData uri="http://schemas.openxmlformats.org/drawingml/2006/table">
            <a:tbl>
              <a:tblPr firstRow="1" bandRow="1">
                <a:tableStyleId>{5C22544A-7EE6-4342-B048-85BDC9FD1C3A}</a:tableStyleId>
              </a:tblPr>
              <a:tblGrid>
                <a:gridCol w="504057"/>
                <a:gridCol w="4752528"/>
                <a:gridCol w="3240360"/>
              </a:tblGrid>
              <a:tr h="443578">
                <a:tc>
                  <a:txBody>
                    <a:bodyPr/>
                    <a:lstStyle/>
                    <a:p>
                      <a:endParaRPr lang="zh-TW"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solidFill>
                            <a:schemeClr val="tx1"/>
                          </a:solidFill>
                          <a:latin typeface="標楷體" pitchFamily="65" charset="-120"/>
                          <a:ea typeface="標楷體" pitchFamily="65" charset="-120"/>
                        </a:rPr>
                        <a:t>新法</a:t>
                      </a:r>
                      <a:endParaRPr lang="zh-TW" altLang="en-US" sz="24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solidFill>
                            <a:schemeClr val="tx1"/>
                          </a:solidFill>
                          <a:latin typeface="標楷體" pitchFamily="65" charset="-120"/>
                          <a:ea typeface="標楷體" pitchFamily="65" charset="-120"/>
                        </a:rPr>
                        <a:t>舊法</a:t>
                      </a:r>
                      <a:endParaRPr lang="zh-TW" altLang="en-US" sz="240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153">
                <a:tc>
                  <a:txBody>
                    <a:bodyPr/>
                    <a:lstStyle/>
                    <a:p>
                      <a:r>
                        <a:rPr lang="zh-TW" altLang="en-US" sz="2000" b="1" dirty="0" smtClean="0">
                          <a:latin typeface="標楷體" panose="03000509000000000000" pitchFamily="65" charset="-120"/>
                          <a:ea typeface="標楷體" panose="03000509000000000000" pitchFamily="65" charset="-120"/>
                        </a:rPr>
                        <a:t>營養宣稱標準</a:t>
                      </a:r>
                      <a:endParaRPr lang="zh-TW" altLang="en-US" sz="20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42900" indent="-342900" algn="l">
                        <a:buFont typeface="Arial" panose="020B0604020202020204" pitchFamily="34" charset="0"/>
                        <a:buChar char="•"/>
                      </a:pPr>
                      <a:r>
                        <a:rPr lang="zh-TW" altLang="en-US" sz="2000" dirty="0" smtClean="0">
                          <a:latin typeface="Calibri" panose="020F0502020204030204" pitchFamily="34" charset="0"/>
                          <a:ea typeface="標楷體" panose="03000509000000000000" pitchFamily="65" charset="-120"/>
                        </a:rPr>
                        <a:t>增列反式脂肪及乳糖之營養宣稱標準</a:t>
                      </a:r>
                      <a:endParaRPr lang="en-US" altLang="zh-TW" sz="2000" dirty="0" smtClean="0">
                        <a:latin typeface="Calibri" panose="020F0502020204030204" pitchFamily="34" charset="0"/>
                        <a:ea typeface="標楷體" panose="03000509000000000000" pitchFamily="65" charset="-120"/>
                      </a:endParaRPr>
                    </a:p>
                    <a:p>
                      <a:pPr marL="342900" indent="-342900" algn="l">
                        <a:buFont typeface="Arial" panose="020B0604020202020204" pitchFamily="34" charset="0"/>
                        <a:buChar char="•"/>
                      </a:pPr>
                      <a:r>
                        <a:rPr lang="zh-TW" altLang="en-US" sz="2000" dirty="0" smtClean="0">
                          <a:latin typeface="Calibri" panose="020F0502020204030204" pitchFamily="34" charset="0"/>
                          <a:ea typeface="標楷體" panose="03000509000000000000" pitchFamily="65" charset="-120"/>
                        </a:rPr>
                        <a:t>補充說明如符合表</a:t>
                      </a:r>
                      <a:r>
                        <a:rPr lang="en-US" altLang="zh-TW" sz="2000" dirty="0" smtClean="0">
                          <a:latin typeface="Calibri" panose="020F0502020204030204" pitchFamily="34" charset="0"/>
                          <a:ea typeface="標楷體" panose="03000509000000000000" pitchFamily="65" charset="-120"/>
                        </a:rPr>
                        <a:t>1</a:t>
                      </a:r>
                      <a:r>
                        <a:rPr lang="zh-TW" altLang="en-US" sz="2000" dirty="0" smtClean="0">
                          <a:latin typeface="Calibri" panose="020F0502020204030204" pitchFamily="34" charset="0"/>
                          <a:ea typeface="標楷體" panose="03000509000000000000" pitchFamily="65" charset="-120"/>
                        </a:rPr>
                        <a:t>規定者，得於營養標示中將該營養素之含量標示為「</a:t>
                      </a:r>
                      <a:r>
                        <a:rPr lang="en-US" altLang="zh-TW" sz="2000" dirty="0" smtClean="0">
                          <a:latin typeface="Calibri" panose="020F0502020204030204" pitchFamily="34" charset="0"/>
                          <a:ea typeface="標楷體" panose="03000509000000000000" pitchFamily="65" charset="-120"/>
                        </a:rPr>
                        <a:t>0</a:t>
                      </a:r>
                      <a:r>
                        <a:rPr lang="zh-TW" altLang="en-US" sz="2000" dirty="0" smtClean="0">
                          <a:latin typeface="Calibri" panose="020F0502020204030204" pitchFamily="34" charset="0"/>
                          <a:ea typeface="標楷體" panose="03000509000000000000" pitchFamily="65" charset="-120"/>
                        </a:rPr>
                        <a:t>」</a:t>
                      </a:r>
                      <a:endParaRPr lang="en-US" altLang="zh-TW" sz="2000" dirty="0" smtClean="0">
                        <a:latin typeface="Calibri" panose="020F0502020204030204" pitchFamily="34" charset="0"/>
                        <a:ea typeface="標楷體" panose="03000509000000000000" pitchFamily="65" charset="-120"/>
                      </a:endParaRPr>
                    </a:p>
                    <a:p>
                      <a:pPr marL="342900" indent="-342900" algn="l">
                        <a:buFont typeface="Arial" panose="020B0604020202020204" pitchFamily="34" charset="0"/>
                        <a:buChar char="•"/>
                      </a:pPr>
                      <a:r>
                        <a:rPr lang="zh-TW" altLang="en-US" sz="2000" dirty="0" smtClean="0">
                          <a:latin typeface="Calibri" panose="020F0502020204030204" pitchFamily="34" charset="0"/>
                          <a:ea typeface="標楷體" panose="03000509000000000000" pitchFamily="65" charset="-120"/>
                        </a:rPr>
                        <a:t>增列乳糖之「低」、「少」、「薄」、「微」或「略含」宣稱</a:t>
                      </a:r>
                      <a:endParaRPr lang="en-US" altLang="zh-TW" sz="2000" dirty="0" smtClean="0">
                        <a:latin typeface="Calibri" panose="020F0502020204030204" pitchFamily="34" charset="0"/>
                        <a:ea typeface="標楷體" panose="03000509000000000000" pitchFamily="65" charset="-120"/>
                      </a:endParaRPr>
                    </a:p>
                    <a:p>
                      <a:pPr marL="342900" indent="-342900" algn="l">
                        <a:buFont typeface="Arial" panose="020B0604020202020204" pitchFamily="34" charset="0"/>
                        <a:buChar char="•"/>
                      </a:pPr>
                      <a:r>
                        <a:rPr lang="zh-TW" altLang="en-US" sz="2000" dirty="0" smtClean="0">
                          <a:latin typeface="Calibri" panose="020F0502020204030204" pitchFamily="34" charset="0"/>
                          <a:ea typeface="標楷體" panose="03000509000000000000" pitchFamily="65" charset="-120"/>
                        </a:rPr>
                        <a:t>補充說明「乳製品」係指乳品類及乳品加工食品。</a:t>
                      </a:r>
                      <a:endParaRPr lang="en-US" altLang="zh-TW" sz="2000" dirty="0" smtClean="0">
                        <a:latin typeface="Calibri" panose="020F0502020204030204" pitchFamily="34" charset="0"/>
                        <a:ea typeface="標楷體" panose="03000509000000000000" pitchFamily="65" charset="-120"/>
                      </a:endParaRPr>
                    </a:p>
                    <a:p>
                      <a:pPr marL="342900" indent="-342900" algn="l">
                        <a:buFont typeface="Arial" panose="020B0604020202020204" pitchFamily="34" charset="0"/>
                        <a:buChar char="•"/>
                      </a:pPr>
                      <a:r>
                        <a:rPr lang="zh-TW" altLang="en-US" sz="2000" dirty="0" smtClean="0">
                          <a:latin typeface="Calibri" panose="020F0502020204030204" pitchFamily="34" charset="0"/>
                          <a:ea typeface="標楷體" panose="03000509000000000000" pitchFamily="65" charset="-120"/>
                        </a:rPr>
                        <a:t>可補充攝取之營養宣稱標準分成</a:t>
                      </a:r>
                      <a:endParaRPr lang="en-US" altLang="zh-TW" sz="2000" dirty="0" smtClean="0">
                        <a:latin typeface="Calibri" panose="020F0502020204030204" pitchFamily="34" charset="0"/>
                        <a:ea typeface="標楷體" panose="03000509000000000000" pitchFamily="65" charset="-120"/>
                      </a:endParaRPr>
                    </a:p>
                    <a:p>
                      <a:pPr marL="0" indent="0" algn="l">
                        <a:buFont typeface="Arial" panose="020B0604020202020204" pitchFamily="34" charset="0"/>
                        <a:buNone/>
                      </a:pPr>
                      <a:r>
                        <a:rPr lang="en-US" altLang="zh-TW" sz="2000" dirty="0" smtClean="0">
                          <a:latin typeface="Calibri" panose="020F0502020204030204" pitchFamily="34" charset="0"/>
                          <a:ea typeface="標楷體" panose="03000509000000000000" pitchFamily="65" charset="-120"/>
                        </a:rPr>
                        <a:t>   </a:t>
                      </a:r>
                      <a:r>
                        <a:rPr lang="zh-TW" altLang="en-US" sz="2000" dirty="0" smtClean="0">
                          <a:latin typeface="Calibri" panose="020F0502020204030204" pitchFamily="34" charset="0"/>
                          <a:ea typeface="標楷體" panose="03000509000000000000" pitchFamily="65" charset="-120"/>
                        </a:rPr>
                        <a:t>「無特殊族群訴求適用」、「</a:t>
                      </a:r>
                      <a:r>
                        <a:rPr lang="en-US" altLang="zh-TW" sz="2000" dirty="0" smtClean="0">
                          <a:latin typeface="Calibri" panose="020F0502020204030204" pitchFamily="34" charset="0"/>
                          <a:ea typeface="標楷體" panose="03000509000000000000" pitchFamily="65" charset="-120"/>
                        </a:rPr>
                        <a:t>1-3</a:t>
                      </a:r>
                      <a:r>
                        <a:rPr lang="zh-TW" altLang="en-US" sz="2000" dirty="0" smtClean="0">
                          <a:latin typeface="Calibri" panose="020F0502020204030204" pitchFamily="34" charset="0"/>
                          <a:ea typeface="標楷體" panose="03000509000000000000" pitchFamily="65" charset="-120"/>
                        </a:rPr>
                        <a:t>歲」</a:t>
                      </a:r>
                      <a:endParaRPr lang="en-US" altLang="zh-TW" sz="2000" dirty="0" smtClean="0">
                        <a:latin typeface="Calibri" panose="020F0502020204030204" pitchFamily="34" charset="0"/>
                        <a:ea typeface="標楷體" panose="03000509000000000000" pitchFamily="65" charset="-120"/>
                      </a:endParaRPr>
                    </a:p>
                    <a:p>
                      <a:pPr marL="0" indent="0" algn="l">
                        <a:buFont typeface="Arial" panose="020B0604020202020204" pitchFamily="34" charset="0"/>
                        <a:buNone/>
                      </a:pPr>
                      <a:r>
                        <a:rPr lang="en-US" altLang="zh-TW" sz="2000" dirty="0" smtClean="0">
                          <a:latin typeface="Calibri" panose="020F0502020204030204" pitchFamily="34" charset="0"/>
                          <a:ea typeface="標楷體" panose="03000509000000000000" pitchFamily="65" charset="-120"/>
                        </a:rPr>
                        <a:t>   </a:t>
                      </a:r>
                      <a:r>
                        <a:rPr lang="zh-TW" altLang="en-US" sz="2000" dirty="0" smtClean="0">
                          <a:latin typeface="Calibri" panose="020F0502020204030204" pitchFamily="34" charset="0"/>
                          <a:ea typeface="標楷體" panose="03000509000000000000" pitchFamily="65" charset="-120"/>
                        </a:rPr>
                        <a:t>「孕乳婦」三族群</a:t>
                      </a:r>
                      <a:endParaRPr lang="en-US" altLang="zh-TW" sz="2000" dirty="0" smtClean="0">
                        <a:latin typeface="Calibri" panose="020F0502020204030204" pitchFamily="34" charset="0"/>
                        <a:ea typeface="標楷體" panose="03000509000000000000" pitchFamily="65" charset="-120"/>
                      </a:endParaRPr>
                    </a:p>
                    <a:p>
                      <a:pPr marL="342900" indent="-342900" algn="l">
                        <a:buFont typeface="Arial" panose="020B0604020202020204" pitchFamily="34" charset="0"/>
                        <a:buChar char="•"/>
                      </a:pPr>
                      <a:r>
                        <a:rPr lang="zh-TW" altLang="zh-TW" sz="2000" kern="1200" dirty="0" smtClean="0">
                          <a:solidFill>
                            <a:schemeClr val="dk1"/>
                          </a:solidFill>
                          <a:effectLst/>
                          <a:latin typeface="Calibri" panose="020F0502020204030204" pitchFamily="34" charset="0"/>
                          <a:ea typeface="標楷體" panose="03000509000000000000" pitchFamily="65" charset="-120"/>
                          <a:cs typeface="+mn-cs"/>
                        </a:rPr>
                        <a:t>修訂維生素</a:t>
                      </a:r>
                      <a:r>
                        <a:rPr lang="en-US" altLang="zh-TW" sz="2000" kern="1200" dirty="0" smtClean="0">
                          <a:solidFill>
                            <a:schemeClr val="dk1"/>
                          </a:solidFill>
                          <a:effectLst/>
                          <a:latin typeface="Calibri" panose="020F0502020204030204" pitchFamily="34" charset="0"/>
                          <a:ea typeface="標楷體" panose="03000509000000000000" pitchFamily="65" charset="-120"/>
                          <a:cs typeface="+mn-cs"/>
                        </a:rPr>
                        <a:t>A</a:t>
                      </a:r>
                      <a:r>
                        <a:rPr lang="zh-TW" altLang="zh-TW" sz="2000" kern="1200" dirty="0" smtClean="0">
                          <a:solidFill>
                            <a:schemeClr val="dk1"/>
                          </a:solidFill>
                          <a:effectLst/>
                          <a:latin typeface="Calibri" panose="020F0502020204030204" pitchFamily="34" charset="0"/>
                          <a:ea typeface="標楷體" panose="03000509000000000000" pitchFamily="65" charset="-120"/>
                          <a:cs typeface="+mn-cs"/>
                        </a:rPr>
                        <a:t>、維生素</a:t>
                      </a:r>
                      <a:r>
                        <a:rPr lang="en-US" altLang="zh-TW" sz="2000" kern="1200" dirty="0" smtClean="0">
                          <a:solidFill>
                            <a:schemeClr val="dk1"/>
                          </a:solidFill>
                          <a:effectLst/>
                          <a:latin typeface="Calibri" panose="020F0502020204030204" pitchFamily="34" charset="0"/>
                          <a:ea typeface="標楷體" panose="03000509000000000000" pitchFamily="65" charset="-120"/>
                          <a:cs typeface="+mn-cs"/>
                        </a:rPr>
                        <a:t>C</a:t>
                      </a:r>
                      <a:r>
                        <a:rPr lang="zh-TW" altLang="zh-TW" sz="2000" kern="1200" dirty="0" smtClean="0">
                          <a:solidFill>
                            <a:schemeClr val="dk1"/>
                          </a:solidFill>
                          <a:effectLst/>
                          <a:latin typeface="Calibri" panose="020F0502020204030204" pitchFamily="34" charset="0"/>
                          <a:ea typeface="標楷體" panose="03000509000000000000" pitchFamily="65" charset="-120"/>
                          <a:cs typeface="+mn-cs"/>
                        </a:rPr>
                        <a:t>、維生素</a:t>
                      </a:r>
                      <a:r>
                        <a:rPr lang="en-US" altLang="zh-TW" sz="2000" kern="1200" dirty="0" smtClean="0">
                          <a:solidFill>
                            <a:schemeClr val="dk1"/>
                          </a:solidFill>
                          <a:effectLst/>
                          <a:latin typeface="Calibri" panose="020F0502020204030204" pitchFamily="34" charset="0"/>
                          <a:ea typeface="標楷體" panose="03000509000000000000" pitchFamily="65" charset="-120"/>
                          <a:cs typeface="+mn-cs"/>
                        </a:rPr>
                        <a:t>E</a:t>
                      </a:r>
                      <a:r>
                        <a:rPr lang="zh-TW" altLang="zh-TW" sz="2000" kern="1200" dirty="0" smtClean="0">
                          <a:solidFill>
                            <a:schemeClr val="dk1"/>
                          </a:solidFill>
                          <a:effectLst/>
                          <a:latin typeface="Calibri" panose="020F0502020204030204" pitchFamily="34" charset="0"/>
                          <a:ea typeface="標楷體" panose="03000509000000000000" pitchFamily="65" charset="-120"/>
                          <a:cs typeface="+mn-cs"/>
                        </a:rPr>
                        <a:t>、鈣之「高、多、強化、富含」之宣稱標準</a:t>
                      </a:r>
                      <a:endParaRPr lang="en-US" altLang="zh-TW" sz="2000" kern="1200" dirty="0" smtClean="0">
                        <a:solidFill>
                          <a:schemeClr val="dk1"/>
                        </a:solidFill>
                        <a:effectLst/>
                        <a:latin typeface="Calibri" panose="020F0502020204030204" pitchFamily="34" charset="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20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4294967295"/>
          </p:nvPr>
        </p:nvSpPr>
        <p:spPr>
          <a:xfrm>
            <a:off x="6553200" y="6245225"/>
            <a:ext cx="2133600" cy="476250"/>
          </a:xfrm>
          <a:prstGeom prst="rect">
            <a:avLst/>
          </a:prstGeom>
        </p:spPr>
        <p:txBody>
          <a:bodyPr/>
          <a:lstStyle/>
          <a:p>
            <a:fld id="{8B30A49B-F890-436F-9C5E-98B6420EC7E3}" type="slidenum">
              <a:rPr lang="zh-TW" altLang="en-US" smtClean="0"/>
              <a:pPr/>
              <a:t>99</a:t>
            </a:fld>
            <a:endParaRPr lang="zh-TW" altLang="en-US" dirty="0"/>
          </a:p>
        </p:txBody>
      </p:sp>
      <p:pic>
        <p:nvPicPr>
          <p:cNvPr id="6" name="Picture 7" descr="fda_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87"/>
            <a:ext cx="10080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645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11889</TotalTime>
  <Words>11399</Words>
  <Application>Microsoft Office PowerPoint</Application>
  <PresentationFormat>如螢幕大小 (4:3)</PresentationFormat>
  <Paragraphs>2171</Paragraphs>
  <Slides>107</Slides>
  <Notes>63</Notes>
  <HiddenSlides>0</HiddenSlides>
  <MMClips>0</MMClips>
  <ScaleCrop>false</ScaleCrop>
  <HeadingPairs>
    <vt:vector size="4" baseType="variant">
      <vt:variant>
        <vt:lpstr>佈景主題</vt:lpstr>
      </vt:variant>
      <vt:variant>
        <vt:i4>1</vt:i4>
      </vt:variant>
      <vt:variant>
        <vt:lpstr>投影片標題</vt:lpstr>
      </vt:variant>
      <vt:variant>
        <vt:i4>107</vt:i4>
      </vt:variant>
    </vt:vector>
  </HeadingPairs>
  <TitlesOfParts>
    <vt:vector size="108" baseType="lpstr">
      <vt:lpstr>壁窗</vt:lpstr>
      <vt:lpstr>包裝食品營養標示及營養宣稱說明</vt:lpstr>
      <vt:lpstr>內容大綱</vt:lpstr>
      <vt:lpstr>PowerPoint 簡報</vt:lpstr>
      <vt:lpstr>哪些食品需要進行營養標示?</vt:lpstr>
      <vt:lpstr>哪些食品需要進行營養標示?</vt:lpstr>
      <vt:lpstr>哪些食品需要進行營養標示?</vt:lpstr>
      <vt:lpstr>PowerPoint 簡報</vt:lpstr>
      <vt:lpstr>得免營養標示之包裝食品</vt:lpstr>
      <vt:lpstr>PowerPoint 簡報</vt:lpstr>
      <vt:lpstr>法源依據:食品安全衛生管理法</vt:lpstr>
      <vt:lpstr>PowerPoint 簡報</vt:lpstr>
      <vt:lpstr>PowerPoint 簡報</vt:lpstr>
      <vt:lpstr>PowerPoint 簡報</vt:lpstr>
      <vt:lpstr>PowerPoint 簡報</vt:lpstr>
      <vt:lpstr>PowerPoint 簡報</vt:lpstr>
      <vt:lpstr>PowerPoint 簡報</vt:lpstr>
      <vt:lpstr>PowerPoint 簡報</vt:lpstr>
      <vt:lpstr>份量參考值指引-標示原則 </vt:lpstr>
      <vt:lpstr>份量參考值指引-標示原則 </vt:lpstr>
      <vt:lpstr>份量試算</vt:lpstr>
      <vt:lpstr>份量試算</vt:lpstr>
      <vt:lpstr>實例演算</vt:lpstr>
      <vt:lpstr>PowerPoint 簡報</vt:lpstr>
      <vt:lpstr>　含量標示之單位</vt:lpstr>
      <vt:lpstr>營養標示之單位</vt:lpstr>
      <vt:lpstr>PowerPoint 簡報</vt:lpstr>
      <vt:lpstr>PowerPoint 簡報</vt:lpstr>
      <vt:lpstr>PowerPoint 簡報</vt:lpstr>
      <vt:lpstr>PowerPoint 簡報</vt:lpstr>
      <vt:lpstr>PowerPoint 簡報</vt:lpstr>
      <vt:lpstr>案例試算-1</vt:lpstr>
      <vt:lpstr>案例試算-2</vt:lpstr>
      <vt:lpstr>案例試算-3</vt:lpstr>
      <vt:lpstr>PowerPoint 簡報</vt:lpstr>
      <vt:lpstr>數據修整方式</vt:lpstr>
      <vt:lpstr>數據修整方式 </vt:lpstr>
      <vt:lpstr>PowerPoint 簡報</vt:lpstr>
      <vt:lpstr>CNS2925 「規定極限值之有效位數指示法」</vt:lpstr>
      <vt:lpstr>CNS2925 「規定極限值之有效位數指示法」</vt:lpstr>
      <vt:lpstr>標示值產生方式</vt:lpstr>
      <vt:lpstr>PowerPoint 簡報</vt:lpstr>
      <vt:lpstr>字體大小</vt:lpstr>
      <vt:lpstr> 「包裝食品營養標示應遵行事項」  再次小小提醒</vt:lpstr>
      <vt:lpstr>PowerPoint 簡報</vt:lpstr>
      <vt:lpstr>PowerPoint 簡報</vt:lpstr>
      <vt:lpstr> 「包裝食品營養標示應遵行事項」  Q&amp;A</vt:lpstr>
      <vt:lpstr>Q：如果產品的包材在104年7月1日前已印行，但產         品的製造日期在104年7月1日以後，請問包裝之         營養標示是否可以用黏貼方式？黏貼位置有無限         制？</vt:lpstr>
      <vt:lpstr>PowerPoint 簡報</vt:lpstr>
      <vt:lpstr>標示格式</vt:lpstr>
      <vt:lpstr>標示格式</vt:lpstr>
      <vt:lpstr>其他</vt:lpstr>
      <vt:lpstr>營養素範疇</vt:lpstr>
      <vt:lpstr>PowerPoint 簡報</vt:lpstr>
      <vt:lpstr>膠囊錠狀食品之營養標示</vt:lpstr>
      <vt:lpstr>適用範圍</vt:lpstr>
      <vt:lpstr>PowerPoint 簡報</vt:lpstr>
      <vt:lpstr>PowerPoint 簡報</vt:lpstr>
      <vt:lpstr>字體大小</vt:lpstr>
      <vt:lpstr>PowerPoint 簡報</vt:lpstr>
      <vt:lpstr>PowerPoint 簡報</vt:lpstr>
      <vt:lpstr>營養素之每日參考值</vt:lpstr>
      <vt:lpstr>數據修整方式</vt:lpstr>
      <vt:lpstr>CNS2925 「規定極限值之有效位數指示法」</vt:lpstr>
      <vt:lpstr>CNS2925 「規定極限值之有效位數指示法」</vt:lpstr>
      <vt:lpstr>PowerPoint 簡報</vt:lpstr>
      <vt:lpstr>PowerPoint 簡報</vt:lpstr>
      <vt:lpstr>新法  vs. 舊法</vt:lpstr>
      <vt:lpstr>新法  vs. 舊法（續）</vt:lpstr>
      <vt:lpstr>新法  vs. 舊法（續）</vt:lpstr>
      <vt:lpstr>新法  vs. 舊法（續）</vt:lpstr>
      <vt:lpstr>相關Q&amp;A</vt:lpstr>
      <vt:lpstr>相關Q&amp;A(續)</vt:lpstr>
      <vt:lpstr>相關Q&amp;A(續)</vt:lpstr>
      <vt:lpstr>PowerPoint 簡報</vt:lpstr>
      <vt:lpstr>　包裝食品營養宣稱應遵行事項</vt:lpstr>
      <vt:lpstr>包裝食品營養宣稱應遵行事項- 可宣稱營養素項目</vt:lpstr>
      <vt:lpstr>包裝食品營養宣稱應遵行事項 </vt:lpstr>
      <vt:lpstr>表1 第一欄所列營養素標示「無」、「不含」或「零」時，該食品每100公克之          固體（半固體）或每100毫升之液體所含該營養素量分別不得超過本表第二         欄或第三欄所示之量。</vt:lpstr>
      <vt:lpstr>表2 第一欄所列營養素標示「低」、「少」、「薄」 、「微」或「略含」        時，該食品每100公克之固體（半固體）或每100毫升之液體所含該營        養素量分別不得超過本表第二欄或第三欄所示之量。 </vt:lpstr>
      <vt:lpstr>PowerPoint 簡報</vt:lpstr>
      <vt:lpstr>表3   第一欄所列營養素標示「高」、「多」、「強化」或「富含」時，該食           品每100公克之固體（半固體）、每100毫升之液體或每100大卡之液體           所含該營養素量必須分別達到或超過本表第二欄、第三欄或第四欄所示           之量。</vt:lpstr>
      <vt:lpstr>PowerPoint 簡報</vt:lpstr>
      <vt:lpstr>PowerPoint 簡報</vt:lpstr>
      <vt:lpstr>表4  第一欄所列營養素標示「來源」、「供給」、 「含」或「含有」時，該食品          每100公克之固體（半固體）、每100毫升之液體或每100大卡之液體所含該營          養素量必須分別達到或超過本表第二欄、第三欄或第四欄所示之量</vt:lpstr>
      <vt:lpstr>PowerPoint 簡報</vt:lpstr>
      <vt:lpstr>PowerPoint 簡報</vt:lpstr>
      <vt:lpstr>PowerPoint 簡報</vt:lpstr>
      <vt:lpstr>PowerPoint 簡報</vt:lpstr>
      <vt:lpstr>PowerPoint 簡報</vt:lpstr>
      <vt:lpstr>PowerPoint 簡報</vt:lpstr>
      <vt:lpstr>PowerPoint 簡報</vt:lpstr>
      <vt:lpstr>PowerPoint 簡報</vt:lpstr>
      <vt:lpstr>包裝食品營養宣稱應遵行事項- 型態屬膠囊狀、錠狀且標示有每日食用限量之食品營養宣稱規定</vt:lpstr>
      <vt:lpstr>包裝食品營養宣稱應遵行事項- 經復水或稀釋才可供食用之食品</vt:lpstr>
      <vt:lpstr>包裝食品營養宣稱應遵行事項- 有二項或以上之營養宣稱</vt:lpstr>
      <vt:lpstr>包裝食品營養宣稱應遵行事項- 規範進行營養宣稱</vt:lpstr>
      <vt:lpstr>PowerPoint 簡報</vt:lpstr>
      <vt:lpstr>新法 vs. 舊法</vt:lpstr>
      <vt:lpstr>新法 vs. 舊法</vt:lpstr>
      <vt:lpstr>新法 vs. 舊法</vt:lpstr>
      <vt:lpstr>新法 vs. 舊法</vt:lpstr>
      <vt:lpstr>新法 vs. 舊法</vt:lpstr>
      <vt:lpstr>新法 vs. 舊法</vt:lpstr>
      <vt:lpstr>新法 vs. 舊法</vt:lpstr>
      <vt:lpstr>PowerPoint 簡報</vt:lpstr>
      <vt:lpstr>相關法規資料查詢網址</vt:lpstr>
      <vt:lpstr>PowerPoint 簡報</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施孋恩</dc:creator>
  <cp:lastModifiedBy>施孋恩</cp:lastModifiedBy>
  <cp:revision>712</cp:revision>
  <cp:lastPrinted>2015-04-21T10:14:29Z</cp:lastPrinted>
  <dcterms:created xsi:type="dcterms:W3CDTF">2007-10-12T01:05:50Z</dcterms:created>
  <dcterms:modified xsi:type="dcterms:W3CDTF">2015-07-01T11:06:33Z</dcterms:modified>
</cp:coreProperties>
</file>